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349" r:id="rId2"/>
    <p:sldId id="260" r:id="rId3"/>
    <p:sldId id="256" r:id="rId4"/>
    <p:sldId id="354" r:id="rId5"/>
    <p:sldId id="282" r:id="rId6"/>
    <p:sldId id="318" r:id="rId7"/>
    <p:sldId id="355" r:id="rId8"/>
    <p:sldId id="315" r:id="rId9"/>
    <p:sldId id="338" r:id="rId10"/>
    <p:sldId id="351" r:id="rId11"/>
    <p:sldId id="287" r:id="rId12"/>
    <p:sldId id="289" r:id="rId13"/>
    <p:sldId id="291" r:id="rId14"/>
    <p:sldId id="292" r:id="rId15"/>
    <p:sldId id="294" r:id="rId16"/>
    <p:sldId id="295" r:id="rId17"/>
    <p:sldId id="293" r:id="rId18"/>
    <p:sldId id="297" r:id="rId19"/>
    <p:sldId id="299" r:id="rId20"/>
    <p:sldId id="306" r:id="rId21"/>
    <p:sldId id="305" r:id="rId22"/>
    <p:sldId id="304" r:id="rId23"/>
    <p:sldId id="356" r:id="rId24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živatel systému Windows" initials="UsW" lastIdx="0" clrIdx="0">
    <p:extLst>
      <p:ext uri="{19B8F6BF-5375-455C-9EA6-DF929625EA0E}">
        <p15:presenceInfo xmlns:p15="http://schemas.microsoft.com/office/powerpoint/2012/main" userId="Uživatel systému Window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930" y="2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03C175-017B-4401-8AD4-542923974A0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99336E94-9704-4B1F-9A6C-98CF21A91BE1}">
      <dgm:prSet phldrT="[Text]"/>
      <dgm:spPr/>
      <dgm:t>
        <a:bodyPr/>
        <a:lstStyle/>
        <a:p>
          <a:r>
            <a:rPr lang="cs-CZ" b="1" dirty="0"/>
            <a:t>Přístupy</a:t>
          </a:r>
          <a:endParaRPr lang="sk-SK" b="1" dirty="0"/>
        </a:p>
      </dgm:t>
    </dgm:pt>
    <dgm:pt modelId="{FFABC48E-6D7B-4CD7-84DB-CEB9CC13781C}" type="parTrans" cxnId="{932A94AB-51F4-488E-A9F4-4DE3DAAF9C30}">
      <dgm:prSet/>
      <dgm:spPr/>
      <dgm:t>
        <a:bodyPr/>
        <a:lstStyle/>
        <a:p>
          <a:endParaRPr lang="sk-SK"/>
        </a:p>
      </dgm:t>
    </dgm:pt>
    <dgm:pt modelId="{3E8B3976-88AD-4F6E-95F1-EEE041F364FC}" type="sibTrans" cxnId="{932A94AB-51F4-488E-A9F4-4DE3DAAF9C30}">
      <dgm:prSet/>
      <dgm:spPr/>
      <dgm:t>
        <a:bodyPr/>
        <a:lstStyle/>
        <a:p>
          <a:endParaRPr lang="sk-SK"/>
        </a:p>
      </dgm:t>
    </dgm:pt>
    <dgm:pt modelId="{F5E0890C-981C-4700-95EA-FEE060072D0E}">
      <dgm:prSet phldrT="[Text]"/>
      <dgm:spPr/>
      <dgm:t>
        <a:bodyPr/>
        <a:lstStyle/>
        <a:p>
          <a:r>
            <a:rPr lang="cs-CZ" dirty="0"/>
            <a:t>Behaviorismus</a:t>
          </a:r>
          <a:endParaRPr lang="sk-SK" dirty="0"/>
        </a:p>
      </dgm:t>
    </dgm:pt>
    <dgm:pt modelId="{A6DECD51-4530-4EF2-B10A-ED81F9AA4331}" type="parTrans" cxnId="{646476BD-2C1D-48BA-97EC-E2BC75C49513}">
      <dgm:prSet/>
      <dgm:spPr/>
      <dgm:t>
        <a:bodyPr/>
        <a:lstStyle/>
        <a:p>
          <a:endParaRPr lang="sk-SK"/>
        </a:p>
      </dgm:t>
    </dgm:pt>
    <dgm:pt modelId="{A6474281-C7FE-488F-BA52-0FB68210CD3E}" type="sibTrans" cxnId="{646476BD-2C1D-48BA-97EC-E2BC75C49513}">
      <dgm:prSet/>
      <dgm:spPr/>
      <dgm:t>
        <a:bodyPr/>
        <a:lstStyle/>
        <a:p>
          <a:endParaRPr lang="sk-SK"/>
        </a:p>
      </dgm:t>
    </dgm:pt>
    <dgm:pt modelId="{2553E266-7D2D-4C59-94D7-D86211B1D281}">
      <dgm:prSet phldrT="[Text]"/>
      <dgm:spPr/>
      <dgm:t>
        <a:bodyPr/>
        <a:lstStyle/>
        <a:p>
          <a:r>
            <a:rPr lang="cs-CZ" dirty="0"/>
            <a:t>Humanismus</a:t>
          </a:r>
          <a:endParaRPr lang="sk-SK" dirty="0"/>
        </a:p>
      </dgm:t>
    </dgm:pt>
    <dgm:pt modelId="{88495195-E92B-4A0C-9B04-D07E955C9DC9}" type="parTrans" cxnId="{555CF107-F670-4D08-9778-4BD0B635526A}">
      <dgm:prSet/>
      <dgm:spPr/>
      <dgm:t>
        <a:bodyPr/>
        <a:lstStyle/>
        <a:p>
          <a:endParaRPr lang="sk-SK"/>
        </a:p>
      </dgm:t>
    </dgm:pt>
    <dgm:pt modelId="{0FFA62B5-67D1-4DC2-94D3-89D8AC075CB2}" type="sibTrans" cxnId="{555CF107-F670-4D08-9778-4BD0B635526A}">
      <dgm:prSet/>
      <dgm:spPr/>
      <dgm:t>
        <a:bodyPr/>
        <a:lstStyle/>
        <a:p>
          <a:endParaRPr lang="sk-SK"/>
        </a:p>
      </dgm:t>
    </dgm:pt>
    <dgm:pt modelId="{27A3CB9F-A8C8-42E5-A7AC-712DDCEC2A18}">
      <dgm:prSet phldrT="[Text]"/>
      <dgm:spPr/>
      <dgm:t>
        <a:bodyPr/>
        <a:lstStyle/>
        <a:p>
          <a:r>
            <a:rPr lang="cs-CZ" b="1" dirty="0"/>
            <a:t>Oblasti</a:t>
          </a:r>
          <a:endParaRPr lang="sk-SK" b="1" dirty="0"/>
        </a:p>
      </dgm:t>
    </dgm:pt>
    <dgm:pt modelId="{09ABCB75-FD03-4289-97F2-7A8005C27714}" type="parTrans" cxnId="{3F364FB1-7462-49F5-905F-A670DE9A99C2}">
      <dgm:prSet/>
      <dgm:spPr/>
      <dgm:t>
        <a:bodyPr/>
        <a:lstStyle/>
        <a:p>
          <a:endParaRPr lang="sk-SK"/>
        </a:p>
      </dgm:t>
    </dgm:pt>
    <dgm:pt modelId="{D152B26A-4F0B-486B-9555-7B74B8B7E635}" type="sibTrans" cxnId="{3F364FB1-7462-49F5-905F-A670DE9A99C2}">
      <dgm:prSet/>
      <dgm:spPr/>
      <dgm:t>
        <a:bodyPr/>
        <a:lstStyle/>
        <a:p>
          <a:endParaRPr lang="sk-SK"/>
        </a:p>
      </dgm:t>
    </dgm:pt>
    <dgm:pt modelId="{7D0017B7-E867-4FE6-994B-E9A36952122B}">
      <dgm:prSet phldrT="[Text]"/>
      <dgm:spPr/>
      <dgm:t>
        <a:bodyPr/>
        <a:lstStyle/>
        <a:p>
          <a:r>
            <a:rPr lang="cs-CZ" dirty="0"/>
            <a:t>Management chování</a:t>
          </a:r>
          <a:endParaRPr lang="sk-SK" dirty="0"/>
        </a:p>
      </dgm:t>
    </dgm:pt>
    <dgm:pt modelId="{5606F833-B567-4BB6-B209-7BD11B43DFCA}" type="parTrans" cxnId="{23FAD8CA-24FC-484E-996C-9744EDF69EFE}">
      <dgm:prSet/>
      <dgm:spPr/>
      <dgm:t>
        <a:bodyPr/>
        <a:lstStyle/>
        <a:p>
          <a:endParaRPr lang="sk-SK"/>
        </a:p>
      </dgm:t>
    </dgm:pt>
    <dgm:pt modelId="{7D2BD5B3-8EE4-4F05-BF3E-2B32A5131C0C}" type="sibTrans" cxnId="{23FAD8CA-24FC-484E-996C-9744EDF69EFE}">
      <dgm:prSet/>
      <dgm:spPr/>
      <dgm:t>
        <a:bodyPr/>
        <a:lstStyle/>
        <a:p>
          <a:endParaRPr lang="sk-SK"/>
        </a:p>
      </dgm:t>
    </dgm:pt>
    <dgm:pt modelId="{FA05D5D6-6AC1-40D3-A594-764D089CA2BF}">
      <dgm:prSet phldrT="[Text]"/>
      <dgm:spPr/>
      <dgm:t>
        <a:bodyPr/>
        <a:lstStyle/>
        <a:p>
          <a:r>
            <a:rPr lang="cs-CZ" dirty="0"/>
            <a:t>Management výuky</a:t>
          </a:r>
          <a:endParaRPr lang="sk-SK" dirty="0"/>
        </a:p>
      </dgm:t>
    </dgm:pt>
    <dgm:pt modelId="{83D1D809-C88B-49E6-987A-30CA859463F9}" type="parTrans" cxnId="{E1389BC2-83E6-4B60-AD5C-DA9F0371597A}">
      <dgm:prSet/>
      <dgm:spPr/>
      <dgm:t>
        <a:bodyPr/>
        <a:lstStyle/>
        <a:p>
          <a:endParaRPr lang="sk-SK"/>
        </a:p>
      </dgm:t>
    </dgm:pt>
    <dgm:pt modelId="{EB1E2C6A-FD41-49CD-A489-C7319FD61054}" type="sibTrans" cxnId="{E1389BC2-83E6-4B60-AD5C-DA9F0371597A}">
      <dgm:prSet/>
      <dgm:spPr/>
      <dgm:t>
        <a:bodyPr/>
        <a:lstStyle/>
        <a:p>
          <a:endParaRPr lang="sk-SK"/>
        </a:p>
      </dgm:t>
    </dgm:pt>
    <dgm:pt modelId="{F13F0B58-2137-40D5-B510-5975B879FBFD}">
      <dgm:prSet phldrT="[Text]"/>
      <dgm:spPr/>
      <dgm:t>
        <a:bodyPr/>
        <a:lstStyle/>
        <a:p>
          <a:r>
            <a:rPr lang="cs-CZ" b="1" dirty="0"/>
            <a:t>Strategie</a:t>
          </a:r>
          <a:endParaRPr lang="sk-SK" b="1" dirty="0"/>
        </a:p>
      </dgm:t>
    </dgm:pt>
    <dgm:pt modelId="{B6185B25-F42E-4D25-83EC-58F0BC04E813}" type="parTrans" cxnId="{B8FB684F-7E48-4211-B9E0-E3FCBAD6985B}">
      <dgm:prSet/>
      <dgm:spPr/>
      <dgm:t>
        <a:bodyPr/>
        <a:lstStyle/>
        <a:p>
          <a:endParaRPr lang="sk-SK"/>
        </a:p>
      </dgm:t>
    </dgm:pt>
    <dgm:pt modelId="{5A17F61D-7D19-400B-A797-710F44F95DC5}" type="sibTrans" cxnId="{B8FB684F-7E48-4211-B9E0-E3FCBAD6985B}">
      <dgm:prSet/>
      <dgm:spPr/>
      <dgm:t>
        <a:bodyPr/>
        <a:lstStyle/>
        <a:p>
          <a:endParaRPr lang="sk-SK"/>
        </a:p>
      </dgm:t>
    </dgm:pt>
    <dgm:pt modelId="{7E85754A-E91B-4069-86E0-B7B478EA2356}">
      <dgm:prSet phldrT="[Text]"/>
      <dgm:spPr/>
      <dgm:t>
        <a:bodyPr/>
        <a:lstStyle/>
        <a:p>
          <a:r>
            <a:rPr lang="cs-CZ" dirty="0"/>
            <a:t>Proaktivní</a:t>
          </a:r>
          <a:endParaRPr lang="sk-SK" dirty="0"/>
        </a:p>
      </dgm:t>
    </dgm:pt>
    <dgm:pt modelId="{6CADDB5B-FC38-40BB-BBC3-D4BDFD2B1C81}" type="parTrans" cxnId="{8AD54A13-E610-4847-8863-2DA65DF8AE3B}">
      <dgm:prSet/>
      <dgm:spPr/>
      <dgm:t>
        <a:bodyPr/>
        <a:lstStyle/>
        <a:p>
          <a:endParaRPr lang="sk-SK"/>
        </a:p>
      </dgm:t>
    </dgm:pt>
    <dgm:pt modelId="{4067660E-BF5E-423F-83E3-6E5CD3D03831}" type="sibTrans" cxnId="{8AD54A13-E610-4847-8863-2DA65DF8AE3B}">
      <dgm:prSet/>
      <dgm:spPr/>
      <dgm:t>
        <a:bodyPr/>
        <a:lstStyle/>
        <a:p>
          <a:endParaRPr lang="sk-SK"/>
        </a:p>
      </dgm:t>
    </dgm:pt>
    <dgm:pt modelId="{418E0851-AE8A-43DE-8A78-5470A09B2ED3}">
      <dgm:prSet phldrT="[Text]"/>
      <dgm:spPr/>
      <dgm:t>
        <a:bodyPr/>
        <a:lstStyle/>
        <a:p>
          <a:r>
            <a:rPr lang="cs-CZ" dirty="0"/>
            <a:t>Reaktivní</a:t>
          </a:r>
          <a:endParaRPr lang="sk-SK" dirty="0"/>
        </a:p>
      </dgm:t>
    </dgm:pt>
    <dgm:pt modelId="{C9F3818B-8D8E-4822-B94C-152683CDAD9A}" type="parTrans" cxnId="{38F8387F-54DD-45F2-8ABA-8004451C36FB}">
      <dgm:prSet/>
      <dgm:spPr/>
      <dgm:t>
        <a:bodyPr/>
        <a:lstStyle/>
        <a:p>
          <a:endParaRPr lang="sk-SK"/>
        </a:p>
      </dgm:t>
    </dgm:pt>
    <dgm:pt modelId="{1EC4F762-3EBF-4CCB-9B17-F215029C351E}" type="sibTrans" cxnId="{38F8387F-54DD-45F2-8ABA-8004451C36FB}">
      <dgm:prSet/>
      <dgm:spPr/>
      <dgm:t>
        <a:bodyPr/>
        <a:lstStyle/>
        <a:p>
          <a:endParaRPr lang="sk-SK"/>
        </a:p>
      </dgm:t>
    </dgm:pt>
    <dgm:pt modelId="{9761C584-1475-4EFD-B00F-C36BA6076E53}" type="pres">
      <dgm:prSet presAssocID="{BB03C175-017B-4401-8AD4-542923974A0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83772E9-460E-430B-A68D-1105F848C67D}" type="pres">
      <dgm:prSet presAssocID="{99336E94-9704-4B1F-9A6C-98CF21A91BE1}" presName="composite" presStyleCnt="0"/>
      <dgm:spPr/>
    </dgm:pt>
    <dgm:pt modelId="{4A6ACF7E-CDFA-4D40-B9BE-5BFF9FDE3555}" type="pres">
      <dgm:prSet presAssocID="{99336E94-9704-4B1F-9A6C-98CF21A91BE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D30388F-3BD0-4EAF-B9D8-83030786FE2E}" type="pres">
      <dgm:prSet presAssocID="{99336E94-9704-4B1F-9A6C-98CF21A91BE1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8DD0DC7-2F68-4D4C-AC23-8363F8F9B670}" type="pres">
      <dgm:prSet presAssocID="{3E8B3976-88AD-4F6E-95F1-EEE041F364FC}" presName="sp" presStyleCnt="0"/>
      <dgm:spPr/>
    </dgm:pt>
    <dgm:pt modelId="{35182C5B-49ED-4BA5-AF62-B84A11A704CA}" type="pres">
      <dgm:prSet presAssocID="{27A3CB9F-A8C8-42E5-A7AC-712DDCEC2A18}" presName="composite" presStyleCnt="0"/>
      <dgm:spPr/>
    </dgm:pt>
    <dgm:pt modelId="{55167250-5845-4F77-99F9-8E638C84AAAC}" type="pres">
      <dgm:prSet presAssocID="{27A3CB9F-A8C8-42E5-A7AC-712DDCEC2A1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04F0A0B-419D-4C0B-B60B-C45CB3BEB6F6}" type="pres">
      <dgm:prSet presAssocID="{27A3CB9F-A8C8-42E5-A7AC-712DDCEC2A1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AC57B33-693E-46A4-AA3D-3F19DF93A9EF}" type="pres">
      <dgm:prSet presAssocID="{D152B26A-4F0B-486B-9555-7B74B8B7E635}" presName="sp" presStyleCnt="0"/>
      <dgm:spPr/>
    </dgm:pt>
    <dgm:pt modelId="{393D8EBD-8A17-4735-AE17-E187622E9020}" type="pres">
      <dgm:prSet presAssocID="{F13F0B58-2137-40D5-B510-5975B879FBFD}" presName="composite" presStyleCnt="0"/>
      <dgm:spPr/>
    </dgm:pt>
    <dgm:pt modelId="{12388CE5-E99D-4C9B-8932-1DC62FC2866F}" type="pres">
      <dgm:prSet presAssocID="{F13F0B58-2137-40D5-B510-5975B879FBF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CF019FB-F1C1-4E98-9694-0CED5B022072}" type="pres">
      <dgm:prSet presAssocID="{F13F0B58-2137-40D5-B510-5975B879FBF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8F8387F-54DD-45F2-8ABA-8004451C36FB}" srcId="{F13F0B58-2137-40D5-B510-5975B879FBFD}" destId="{418E0851-AE8A-43DE-8A78-5470A09B2ED3}" srcOrd="1" destOrd="0" parTransId="{C9F3818B-8D8E-4822-B94C-152683CDAD9A}" sibTransId="{1EC4F762-3EBF-4CCB-9B17-F215029C351E}"/>
    <dgm:cxn modelId="{E9E9B0A9-D35E-4DE2-85BE-849F479D036E}" type="presOf" srcId="{418E0851-AE8A-43DE-8A78-5470A09B2ED3}" destId="{CCF019FB-F1C1-4E98-9694-0CED5B022072}" srcOrd="0" destOrd="1" presId="urn:microsoft.com/office/officeart/2005/8/layout/chevron2"/>
    <dgm:cxn modelId="{B8FB684F-7E48-4211-B9E0-E3FCBAD6985B}" srcId="{BB03C175-017B-4401-8AD4-542923974A0F}" destId="{F13F0B58-2137-40D5-B510-5975B879FBFD}" srcOrd="2" destOrd="0" parTransId="{B6185B25-F42E-4D25-83EC-58F0BC04E813}" sibTransId="{5A17F61D-7D19-400B-A797-710F44F95DC5}"/>
    <dgm:cxn modelId="{8AD54A13-E610-4847-8863-2DA65DF8AE3B}" srcId="{F13F0B58-2137-40D5-B510-5975B879FBFD}" destId="{7E85754A-E91B-4069-86E0-B7B478EA2356}" srcOrd="0" destOrd="0" parTransId="{6CADDB5B-FC38-40BB-BBC3-D4BDFD2B1C81}" sibTransId="{4067660E-BF5E-423F-83E3-6E5CD3D03831}"/>
    <dgm:cxn modelId="{0C608D5A-9971-4469-A626-7AB9049C4DDC}" type="presOf" srcId="{2553E266-7D2D-4C59-94D7-D86211B1D281}" destId="{AD30388F-3BD0-4EAF-B9D8-83030786FE2E}" srcOrd="0" destOrd="1" presId="urn:microsoft.com/office/officeart/2005/8/layout/chevron2"/>
    <dgm:cxn modelId="{A5574FC6-96D4-435E-83ED-AE0A96E2AA56}" type="presOf" srcId="{F13F0B58-2137-40D5-B510-5975B879FBFD}" destId="{12388CE5-E99D-4C9B-8932-1DC62FC2866F}" srcOrd="0" destOrd="0" presId="urn:microsoft.com/office/officeart/2005/8/layout/chevron2"/>
    <dgm:cxn modelId="{77771BF3-9D65-4B5A-8022-EE91342D90AE}" type="presOf" srcId="{99336E94-9704-4B1F-9A6C-98CF21A91BE1}" destId="{4A6ACF7E-CDFA-4D40-B9BE-5BFF9FDE3555}" srcOrd="0" destOrd="0" presId="urn:microsoft.com/office/officeart/2005/8/layout/chevron2"/>
    <dgm:cxn modelId="{23FAD8CA-24FC-484E-996C-9744EDF69EFE}" srcId="{27A3CB9F-A8C8-42E5-A7AC-712DDCEC2A18}" destId="{7D0017B7-E867-4FE6-994B-E9A36952122B}" srcOrd="0" destOrd="0" parTransId="{5606F833-B567-4BB6-B209-7BD11B43DFCA}" sibTransId="{7D2BD5B3-8EE4-4F05-BF3E-2B32A5131C0C}"/>
    <dgm:cxn modelId="{15B7BF89-F7C5-4F22-8BBB-1249374F9241}" type="presOf" srcId="{BB03C175-017B-4401-8AD4-542923974A0F}" destId="{9761C584-1475-4EFD-B00F-C36BA6076E53}" srcOrd="0" destOrd="0" presId="urn:microsoft.com/office/officeart/2005/8/layout/chevron2"/>
    <dgm:cxn modelId="{0E3F4A9C-D32D-4611-98CF-E3D1872A5213}" type="presOf" srcId="{FA05D5D6-6AC1-40D3-A594-764D089CA2BF}" destId="{E04F0A0B-419D-4C0B-B60B-C45CB3BEB6F6}" srcOrd="0" destOrd="1" presId="urn:microsoft.com/office/officeart/2005/8/layout/chevron2"/>
    <dgm:cxn modelId="{646476BD-2C1D-48BA-97EC-E2BC75C49513}" srcId="{99336E94-9704-4B1F-9A6C-98CF21A91BE1}" destId="{F5E0890C-981C-4700-95EA-FEE060072D0E}" srcOrd="0" destOrd="0" parTransId="{A6DECD51-4530-4EF2-B10A-ED81F9AA4331}" sibTransId="{A6474281-C7FE-488F-BA52-0FB68210CD3E}"/>
    <dgm:cxn modelId="{932A94AB-51F4-488E-A9F4-4DE3DAAF9C30}" srcId="{BB03C175-017B-4401-8AD4-542923974A0F}" destId="{99336E94-9704-4B1F-9A6C-98CF21A91BE1}" srcOrd="0" destOrd="0" parTransId="{FFABC48E-6D7B-4CD7-84DB-CEB9CC13781C}" sibTransId="{3E8B3976-88AD-4F6E-95F1-EEE041F364FC}"/>
    <dgm:cxn modelId="{E1389BC2-83E6-4B60-AD5C-DA9F0371597A}" srcId="{27A3CB9F-A8C8-42E5-A7AC-712DDCEC2A18}" destId="{FA05D5D6-6AC1-40D3-A594-764D089CA2BF}" srcOrd="1" destOrd="0" parTransId="{83D1D809-C88B-49E6-987A-30CA859463F9}" sibTransId="{EB1E2C6A-FD41-49CD-A489-C7319FD61054}"/>
    <dgm:cxn modelId="{555CF107-F670-4D08-9778-4BD0B635526A}" srcId="{99336E94-9704-4B1F-9A6C-98CF21A91BE1}" destId="{2553E266-7D2D-4C59-94D7-D86211B1D281}" srcOrd="1" destOrd="0" parTransId="{88495195-E92B-4A0C-9B04-D07E955C9DC9}" sibTransId="{0FFA62B5-67D1-4DC2-94D3-89D8AC075CB2}"/>
    <dgm:cxn modelId="{3F364FB1-7462-49F5-905F-A670DE9A99C2}" srcId="{BB03C175-017B-4401-8AD4-542923974A0F}" destId="{27A3CB9F-A8C8-42E5-A7AC-712DDCEC2A18}" srcOrd="1" destOrd="0" parTransId="{09ABCB75-FD03-4289-97F2-7A8005C27714}" sibTransId="{D152B26A-4F0B-486B-9555-7B74B8B7E635}"/>
    <dgm:cxn modelId="{E996FC25-EAF5-4116-8820-96BD51236A5D}" type="presOf" srcId="{7E85754A-E91B-4069-86E0-B7B478EA2356}" destId="{CCF019FB-F1C1-4E98-9694-0CED5B022072}" srcOrd="0" destOrd="0" presId="urn:microsoft.com/office/officeart/2005/8/layout/chevron2"/>
    <dgm:cxn modelId="{FB66AC56-1E03-4799-B452-9A618F5BCA72}" type="presOf" srcId="{F5E0890C-981C-4700-95EA-FEE060072D0E}" destId="{AD30388F-3BD0-4EAF-B9D8-83030786FE2E}" srcOrd="0" destOrd="0" presId="urn:microsoft.com/office/officeart/2005/8/layout/chevron2"/>
    <dgm:cxn modelId="{B7472E40-DFD8-4BFC-A6B5-33541645EF39}" type="presOf" srcId="{27A3CB9F-A8C8-42E5-A7AC-712DDCEC2A18}" destId="{55167250-5845-4F77-99F9-8E638C84AAAC}" srcOrd="0" destOrd="0" presId="urn:microsoft.com/office/officeart/2005/8/layout/chevron2"/>
    <dgm:cxn modelId="{6F9B7114-25A8-4B0A-B10E-8AF6BC18285F}" type="presOf" srcId="{7D0017B7-E867-4FE6-994B-E9A36952122B}" destId="{E04F0A0B-419D-4C0B-B60B-C45CB3BEB6F6}" srcOrd="0" destOrd="0" presId="urn:microsoft.com/office/officeart/2005/8/layout/chevron2"/>
    <dgm:cxn modelId="{C9A8CF32-59BE-4154-819A-4A421818BED3}" type="presParOf" srcId="{9761C584-1475-4EFD-B00F-C36BA6076E53}" destId="{A83772E9-460E-430B-A68D-1105F848C67D}" srcOrd="0" destOrd="0" presId="urn:microsoft.com/office/officeart/2005/8/layout/chevron2"/>
    <dgm:cxn modelId="{7B5C194F-0ABE-4C4A-AB3B-79AD5AF0F5F8}" type="presParOf" srcId="{A83772E9-460E-430B-A68D-1105F848C67D}" destId="{4A6ACF7E-CDFA-4D40-B9BE-5BFF9FDE3555}" srcOrd="0" destOrd="0" presId="urn:microsoft.com/office/officeart/2005/8/layout/chevron2"/>
    <dgm:cxn modelId="{692B4FED-8232-4FBB-B4F7-6C4DC6F5BCC0}" type="presParOf" srcId="{A83772E9-460E-430B-A68D-1105F848C67D}" destId="{AD30388F-3BD0-4EAF-B9D8-83030786FE2E}" srcOrd="1" destOrd="0" presId="urn:microsoft.com/office/officeart/2005/8/layout/chevron2"/>
    <dgm:cxn modelId="{703E11DF-8AE6-4B05-A90D-56EE5251198A}" type="presParOf" srcId="{9761C584-1475-4EFD-B00F-C36BA6076E53}" destId="{38DD0DC7-2F68-4D4C-AC23-8363F8F9B670}" srcOrd="1" destOrd="0" presId="urn:microsoft.com/office/officeart/2005/8/layout/chevron2"/>
    <dgm:cxn modelId="{F3506049-8B83-40EF-87B7-A467EB08D267}" type="presParOf" srcId="{9761C584-1475-4EFD-B00F-C36BA6076E53}" destId="{35182C5B-49ED-4BA5-AF62-B84A11A704CA}" srcOrd="2" destOrd="0" presId="urn:microsoft.com/office/officeart/2005/8/layout/chevron2"/>
    <dgm:cxn modelId="{2B9D068E-8511-4B49-8C8C-70660CAAF7D2}" type="presParOf" srcId="{35182C5B-49ED-4BA5-AF62-B84A11A704CA}" destId="{55167250-5845-4F77-99F9-8E638C84AAAC}" srcOrd="0" destOrd="0" presId="urn:microsoft.com/office/officeart/2005/8/layout/chevron2"/>
    <dgm:cxn modelId="{65D9D3B8-F075-4AC6-875D-95FA495DEF91}" type="presParOf" srcId="{35182C5B-49ED-4BA5-AF62-B84A11A704CA}" destId="{E04F0A0B-419D-4C0B-B60B-C45CB3BEB6F6}" srcOrd="1" destOrd="0" presId="urn:microsoft.com/office/officeart/2005/8/layout/chevron2"/>
    <dgm:cxn modelId="{4D21967A-5516-432C-9EB2-E40ED91FB392}" type="presParOf" srcId="{9761C584-1475-4EFD-B00F-C36BA6076E53}" destId="{9AC57B33-693E-46A4-AA3D-3F19DF93A9EF}" srcOrd="3" destOrd="0" presId="urn:microsoft.com/office/officeart/2005/8/layout/chevron2"/>
    <dgm:cxn modelId="{FE025E5C-00D6-47C7-83F3-8369B563E07C}" type="presParOf" srcId="{9761C584-1475-4EFD-B00F-C36BA6076E53}" destId="{393D8EBD-8A17-4735-AE17-E187622E9020}" srcOrd="4" destOrd="0" presId="urn:microsoft.com/office/officeart/2005/8/layout/chevron2"/>
    <dgm:cxn modelId="{4CAE08E9-EEEC-4064-9A0A-D4711E82F31A}" type="presParOf" srcId="{393D8EBD-8A17-4735-AE17-E187622E9020}" destId="{12388CE5-E99D-4C9B-8932-1DC62FC2866F}" srcOrd="0" destOrd="0" presId="urn:microsoft.com/office/officeart/2005/8/layout/chevron2"/>
    <dgm:cxn modelId="{E50918C7-B1EA-4D16-AF4E-2B6309EF7439}" type="presParOf" srcId="{393D8EBD-8A17-4735-AE17-E187622E9020}" destId="{CCF019FB-F1C1-4E98-9694-0CED5B02207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6ACF7E-CDFA-4D40-B9BE-5BFF9FDE3555}">
      <dsp:nvSpPr>
        <dsp:cNvPr id="0" name=""/>
        <dsp:cNvSpPr/>
      </dsp:nvSpPr>
      <dsp:spPr>
        <a:xfrm rot="5400000">
          <a:off x="-213497" y="215670"/>
          <a:ext cx="1423319" cy="9963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/>
            <a:t>Přístupy</a:t>
          </a:r>
          <a:endParaRPr lang="sk-SK" sz="1800" b="1" kern="1200" dirty="0"/>
        </a:p>
      </dsp:txBody>
      <dsp:txXfrm rot="-5400000">
        <a:off x="2" y="500334"/>
        <a:ext cx="996323" cy="426996"/>
      </dsp:txXfrm>
    </dsp:sp>
    <dsp:sp modelId="{AD30388F-3BD0-4EAF-B9D8-83030786FE2E}">
      <dsp:nvSpPr>
        <dsp:cNvPr id="0" name=""/>
        <dsp:cNvSpPr/>
      </dsp:nvSpPr>
      <dsp:spPr>
        <a:xfrm rot="5400000">
          <a:off x="4333738" y="-3335242"/>
          <a:ext cx="925157" cy="75999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 dirty="0"/>
            <a:t>Behaviorismus</a:t>
          </a:r>
          <a:endParaRPr lang="sk-SK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 dirty="0"/>
            <a:t>Humanismus</a:t>
          </a:r>
          <a:endParaRPr lang="sk-SK" sz="2700" kern="1200" dirty="0"/>
        </a:p>
      </dsp:txBody>
      <dsp:txXfrm rot="-5400000">
        <a:off x="996323" y="47335"/>
        <a:ext cx="7554826" cy="834833"/>
      </dsp:txXfrm>
    </dsp:sp>
    <dsp:sp modelId="{55167250-5845-4F77-99F9-8E638C84AAAC}">
      <dsp:nvSpPr>
        <dsp:cNvPr id="0" name=""/>
        <dsp:cNvSpPr/>
      </dsp:nvSpPr>
      <dsp:spPr>
        <a:xfrm rot="5400000">
          <a:off x="-213497" y="1442556"/>
          <a:ext cx="1423319" cy="9963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/>
            <a:t>Oblasti</a:t>
          </a:r>
          <a:endParaRPr lang="sk-SK" sz="1800" b="1" kern="1200" dirty="0"/>
        </a:p>
      </dsp:txBody>
      <dsp:txXfrm rot="-5400000">
        <a:off x="2" y="1727220"/>
        <a:ext cx="996323" cy="426996"/>
      </dsp:txXfrm>
    </dsp:sp>
    <dsp:sp modelId="{E04F0A0B-419D-4C0B-B60B-C45CB3BEB6F6}">
      <dsp:nvSpPr>
        <dsp:cNvPr id="0" name=""/>
        <dsp:cNvSpPr/>
      </dsp:nvSpPr>
      <dsp:spPr>
        <a:xfrm rot="5400000">
          <a:off x="4333738" y="-2108356"/>
          <a:ext cx="925157" cy="75999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 dirty="0"/>
            <a:t>Management chování</a:t>
          </a:r>
          <a:endParaRPr lang="sk-SK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 dirty="0"/>
            <a:t>Management výuky</a:t>
          </a:r>
          <a:endParaRPr lang="sk-SK" sz="2700" kern="1200" dirty="0"/>
        </a:p>
      </dsp:txBody>
      <dsp:txXfrm rot="-5400000">
        <a:off x="996323" y="1274221"/>
        <a:ext cx="7554826" cy="834833"/>
      </dsp:txXfrm>
    </dsp:sp>
    <dsp:sp modelId="{12388CE5-E99D-4C9B-8932-1DC62FC2866F}">
      <dsp:nvSpPr>
        <dsp:cNvPr id="0" name=""/>
        <dsp:cNvSpPr/>
      </dsp:nvSpPr>
      <dsp:spPr>
        <a:xfrm rot="5400000">
          <a:off x="-213497" y="2669443"/>
          <a:ext cx="1423319" cy="9963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/>
            <a:t>Strategie</a:t>
          </a:r>
          <a:endParaRPr lang="sk-SK" sz="1800" b="1" kern="1200" dirty="0"/>
        </a:p>
      </dsp:txBody>
      <dsp:txXfrm rot="-5400000">
        <a:off x="2" y="2954107"/>
        <a:ext cx="996323" cy="426996"/>
      </dsp:txXfrm>
    </dsp:sp>
    <dsp:sp modelId="{CCF019FB-F1C1-4E98-9694-0CED5B022072}">
      <dsp:nvSpPr>
        <dsp:cNvPr id="0" name=""/>
        <dsp:cNvSpPr/>
      </dsp:nvSpPr>
      <dsp:spPr>
        <a:xfrm rot="5400000">
          <a:off x="4333738" y="-881470"/>
          <a:ext cx="925157" cy="75999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 dirty="0"/>
            <a:t>Proaktivní</a:t>
          </a:r>
          <a:endParaRPr lang="sk-SK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 dirty="0"/>
            <a:t>Reaktivní</a:t>
          </a:r>
          <a:endParaRPr lang="sk-SK" sz="2700" kern="1200" dirty="0"/>
        </a:p>
      </dsp:txBody>
      <dsp:txXfrm rot="-5400000">
        <a:off x="996323" y="2501107"/>
        <a:ext cx="7554826" cy="8348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0A8E4-9040-45EF-8E21-44DD01C4B057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B61FD0-56ED-40B4-9BB0-05E4DE7407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4335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5D75CE-B42C-4696-9FA2-8471AABCCE2A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9D5547-81FF-4078-AE03-A631148400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8056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dyssea.cz/localImages/tridnicke_hodiny.pdf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D5547-81FF-4078-AE03-A631148400C8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41982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391686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336697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041505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730967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398415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035697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296069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198601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38375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44538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1740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15,16,18,21,22,26,27,28,41,47</a:t>
            </a:r>
            <a:endParaRPr dirty="0"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974144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D5547-81FF-4078-AE03-A631148400C8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5443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Management</a:t>
            </a:r>
            <a:r>
              <a:rPr lang="cs-CZ" baseline="0" dirty="0"/>
              <a:t> = proces plánování, organizování, vedení, kontroly.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cs-CZ" baseline="0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baseline="0" dirty="0"/>
              <a:t>C) </a:t>
            </a:r>
            <a:r>
              <a:rPr lang="cs-CZ" baseline="0" dirty="0" err="1"/>
              <a:t>Diskusia</a:t>
            </a:r>
            <a:r>
              <a:rPr lang="cs-CZ" baseline="0" dirty="0"/>
              <a:t> po </a:t>
            </a:r>
            <a:r>
              <a:rPr lang="cs-CZ" baseline="0" dirty="0" err="1"/>
              <a:t>predsavení</a:t>
            </a:r>
            <a:r>
              <a:rPr lang="cs-CZ" baseline="0" dirty="0"/>
              <a:t> </a:t>
            </a:r>
            <a:r>
              <a:rPr lang="cs-CZ" baseline="0" dirty="0" err="1"/>
              <a:t>riešenia</a:t>
            </a:r>
            <a:r>
              <a:rPr lang="cs-CZ" baseline="0" dirty="0"/>
              <a:t> skupinou: </a:t>
            </a:r>
            <a:r>
              <a:rPr lang="cs-CZ" baseline="0" dirty="0" err="1"/>
              <a:t>Predstavili</a:t>
            </a:r>
            <a:r>
              <a:rPr lang="cs-CZ" baseline="0" dirty="0"/>
              <a:t> by </a:t>
            </a:r>
            <a:r>
              <a:rPr lang="cs-CZ" baseline="0" dirty="0" err="1"/>
              <a:t>ste</a:t>
            </a:r>
            <a:r>
              <a:rPr lang="cs-CZ" baseline="0" dirty="0"/>
              <a:t> nového </a:t>
            </a:r>
            <a:r>
              <a:rPr lang="cs-CZ" baseline="0" dirty="0" err="1"/>
              <a:t>žiaka</a:t>
            </a:r>
            <a:r>
              <a:rPr lang="cs-CZ" baseline="0" dirty="0"/>
              <a:t> </a:t>
            </a:r>
            <a:r>
              <a:rPr lang="cs-CZ" baseline="0" dirty="0" err="1"/>
              <a:t>triede</a:t>
            </a:r>
            <a:r>
              <a:rPr lang="cs-CZ" baseline="0" dirty="0"/>
              <a:t> – </a:t>
            </a:r>
            <a:r>
              <a:rPr lang="cs-CZ" baseline="0" dirty="0" err="1"/>
              <a:t>alebo</a:t>
            </a:r>
            <a:r>
              <a:rPr lang="cs-CZ" baseline="0" dirty="0"/>
              <a:t> </a:t>
            </a:r>
            <a:r>
              <a:rPr lang="cs-CZ" baseline="0" dirty="0" err="1"/>
              <a:t>triedu</a:t>
            </a:r>
            <a:r>
              <a:rPr lang="cs-CZ" baseline="0" dirty="0"/>
              <a:t> novému </a:t>
            </a:r>
            <a:r>
              <a:rPr lang="cs-CZ" baseline="0" dirty="0" err="1"/>
              <a:t>žiakovi</a:t>
            </a:r>
            <a:r>
              <a:rPr lang="cs-CZ" baseline="0" dirty="0"/>
              <a:t>?  </a:t>
            </a:r>
            <a:r>
              <a:rPr lang="cs-CZ" baseline="0" dirty="0" err="1"/>
              <a:t>Ako</a:t>
            </a:r>
            <a:r>
              <a:rPr lang="cs-CZ" baseline="0" dirty="0"/>
              <a:t> by </a:t>
            </a:r>
            <a:r>
              <a:rPr lang="cs-CZ" baseline="0" dirty="0" err="1"/>
              <a:t>ste</a:t>
            </a:r>
            <a:r>
              <a:rPr lang="cs-CZ" baseline="0" dirty="0"/>
              <a:t> sledovali jeho </a:t>
            </a:r>
            <a:r>
              <a:rPr lang="cs-CZ" baseline="0" dirty="0" err="1"/>
              <a:t>včleňovanie</a:t>
            </a:r>
            <a:r>
              <a:rPr lang="cs-CZ" baseline="0" dirty="0"/>
              <a:t> do kolektivu? </a:t>
            </a:r>
            <a:r>
              <a:rPr lang="cs-CZ" baseline="0" dirty="0" err="1"/>
              <a:t>Ako</a:t>
            </a:r>
            <a:r>
              <a:rPr lang="cs-CZ" baseline="0" dirty="0"/>
              <a:t> by vám v tomto </a:t>
            </a:r>
            <a:r>
              <a:rPr lang="cs-CZ" baseline="0" dirty="0" err="1"/>
              <a:t>ohľade</a:t>
            </a:r>
            <a:r>
              <a:rPr lang="cs-CZ" baseline="0" dirty="0"/>
              <a:t> pomohla pedagogická diagnostika? = </a:t>
            </a:r>
            <a:r>
              <a:rPr lang="cs-CZ" baseline="0" dirty="0" err="1"/>
              <a:t>pozorovanie</a:t>
            </a:r>
            <a:r>
              <a:rPr lang="cs-CZ" baseline="0" dirty="0"/>
              <a:t>, diagnostický rozhovor so </a:t>
            </a:r>
            <a:r>
              <a:rPr lang="cs-CZ" baseline="0" dirty="0" err="1"/>
              <a:t>žiakom</a:t>
            </a:r>
            <a:r>
              <a:rPr lang="cs-CZ" baseline="0" dirty="0"/>
              <a:t>, vstupná diagnostika, PLPP. </a:t>
            </a:r>
            <a:r>
              <a:rPr lang="cs-CZ" baseline="0" dirty="0" err="1"/>
              <a:t>Ako</a:t>
            </a:r>
            <a:r>
              <a:rPr lang="cs-CZ" baseline="0" dirty="0"/>
              <a:t> by </a:t>
            </a:r>
            <a:r>
              <a:rPr lang="cs-CZ" baseline="0" dirty="0" err="1"/>
              <a:t>ste</a:t>
            </a:r>
            <a:r>
              <a:rPr lang="cs-CZ" baseline="0" dirty="0"/>
              <a:t> </a:t>
            </a:r>
            <a:r>
              <a:rPr lang="cs-CZ" baseline="0" dirty="0" err="1"/>
              <a:t>pristupovali</a:t>
            </a:r>
            <a:r>
              <a:rPr lang="cs-CZ" baseline="0" dirty="0"/>
              <a:t> k </a:t>
            </a:r>
            <a:r>
              <a:rPr lang="cs-CZ" baseline="0" dirty="0" err="1"/>
              <a:t>informáciám</a:t>
            </a:r>
            <a:r>
              <a:rPr lang="cs-CZ" baseline="0" dirty="0"/>
              <a:t>, </a:t>
            </a:r>
            <a:r>
              <a:rPr lang="cs-CZ" baseline="0" dirty="0" err="1"/>
              <a:t>ktoré</a:t>
            </a:r>
            <a:r>
              <a:rPr lang="cs-CZ" baseline="0" dirty="0"/>
              <a:t> by </a:t>
            </a:r>
            <a:r>
              <a:rPr lang="cs-CZ" baseline="0" dirty="0" err="1"/>
              <a:t>ste</a:t>
            </a:r>
            <a:r>
              <a:rPr lang="cs-CZ" baseline="0" dirty="0"/>
              <a:t> o </a:t>
            </a:r>
            <a:r>
              <a:rPr lang="cs-CZ" baseline="0" dirty="0" err="1"/>
              <a:t>žiakovi</a:t>
            </a:r>
            <a:r>
              <a:rPr lang="cs-CZ" baseline="0" dirty="0"/>
              <a:t> dostali z </a:t>
            </a:r>
            <a:r>
              <a:rPr lang="cs-CZ" baseline="0" dirty="0" err="1"/>
              <a:t>predchádzajúcej</a:t>
            </a:r>
            <a:r>
              <a:rPr lang="cs-CZ" baseline="0" dirty="0"/>
              <a:t> školy? – </a:t>
            </a:r>
            <a:r>
              <a:rPr lang="cs-CZ" baseline="0" dirty="0" err="1"/>
              <a:t>žiak</a:t>
            </a:r>
            <a:r>
              <a:rPr lang="cs-CZ" baseline="0" dirty="0"/>
              <a:t> = tabula rasa, </a:t>
            </a:r>
            <a:r>
              <a:rPr lang="cs-CZ" baseline="0" dirty="0" err="1"/>
              <a:t>alebo</a:t>
            </a:r>
            <a:r>
              <a:rPr lang="cs-CZ" baseline="0" dirty="0"/>
              <a:t> by </a:t>
            </a:r>
            <a:r>
              <a:rPr lang="cs-CZ" baseline="0" dirty="0" err="1"/>
              <a:t>ste</a:t>
            </a:r>
            <a:r>
              <a:rPr lang="cs-CZ" baseline="0" dirty="0"/>
              <a:t> si robili </a:t>
            </a:r>
            <a:r>
              <a:rPr lang="cs-CZ" baseline="0" dirty="0" err="1"/>
              <a:t>úsudok</a:t>
            </a:r>
            <a:r>
              <a:rPr lang="cs-CZ" baseline="0" dirty="0"/>
              <a:t> z </a:t>
            </a:r>
            <a:r>
              <a:rPr lang="cs-CZ" baseline="0" dirty="0" err="1"/>
              <a:t>dokumentácie</a:t>
            </a:r>
            <a:r>
              <a:rPr lang="cs-CZ" baseline="0" dirty="0"/>
              <a:t> </a:t>
            </a:r>
            <a:r>
              <a:rPr lang="cs-CZ" baseline="0" dirty="0" err="1"/>
              <a:t>vopred</a:t>
            </a:r>
            <a:r>
              <a:rPr lang="cs-CZ" baseline="0" dirty="0"/>
              <a:t>? Kritické </a:t>
            </a:r>
            <a:r>
              <a:rPr lang="cs-CZ" baseline="0" dirty="0" err="1"/>
              <a:t>myslenie</a:t>
            </a:r>
            <a:r>
              <a:rPr lang="cs-CZ" baseline="0" dirty="0"/>
              <a:t>, Haló efekt.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baseline="0" dirty="0" err="1"/>
              <a:t>Ako</a:t>
            </a:r>
            <a:r>
              <a:rPr lang="cs-CZ" baseline="0" dirty="0"/>
              <a:t> by </a:t>
            </a:r>
            <a:r>
              <a:rPr lang="cs-CZ" baseline="0" dirty="0" err="1"/>
              <a:t>ste</a:t>
            </a:r>
            <a:r>
              <a:rPr lang="cs-CZ" baseline="0" dirty="0"/>
              <a:t> spolupracovali s rodinou </a:t>
            </a:r>
            <a:r>
              <a:rPr lang="cs-CZ" baseline="0" dirty="0" err="1"/>
              <a:t>žiaka</a:t>
            </a:r>
            <a:r>
              <a:rPr lang="cs-CZ" baseline="0" dirty="0"/>
              <a:t>?</a:t>
            </a:r>
            <a:endParaRPr dirty="0"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38223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>
                <a:hlinkClick r:id="rId3"/>
              </a:rPr>
              <a:t>http://www.odyssea.cz/localImages/tridnicke_hodiny.pdf</a:t>
            </a:r>
            <a:endParaRPr lang="cs-CZ" dirty="0"/>
          </a:p>
          <a:p>
            <a:endParaRPr lang="cs-CZ" dirty="0"/>
          </a:p>
          <a:p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Nastavení funkčních pravidel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malý počet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„zdravý rozum“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zajistí hladký průběh výuky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Nezbytné pravidlo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maximalizuje spolupracující chování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zajistí bezpečnost a pohodlnost učebního prostředí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zamezí rušení ostatních tříd a lidí mimo učebnu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udrží přijatelnou úroveň slušnosti mezi žáky, zaměstnanci školy a návštěvníky školy</a:t>
            </a:r>
            <a:endParaRPr lang="cs-CZ" dirty="0"/>
          </a:p>
          <a:p>
            <a:endParaRPr lang="cs-CZ" dirty="0"/>
          </a:p>
          <a:p>
            <a:r>
              <a:rPr lang="cs-CZ" u="sng" dirty="0"/>
              <a:t>Riziko pochvaly</a:t>
            </a:r>
          </a:p>
          <a:p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= závislost na pochvale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„ Paní učitelko, já jsem se rozdělila.“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„ Podívejte se, jak to mám pěkné.“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= co je v jedné skupině výborné, může být ve druhé průměrné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FBCEF-1C66-4672-AEFC-E6F1145718F0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4618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FBCEF-1C66-4672-AEFC-E6F1145718F0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3865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183181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0742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948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5277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97598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270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9184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9424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7108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4448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9185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1538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710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722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634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0458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345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194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0CEA8-F88D-4FD5-BE52-151CD513DFA3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804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icr.cz/" TargetMode="External"/><Relationship Id="rId2" Type="http://schemas.openxmlformats.org/officeDocument/2006/relationships/hyperlink" Target="http://www.msmt.cz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9316" y="3429001"/>
            <a:ext cx="9889589" cy="1718732"/>
          </a:xfrm>
        </p:spPr>
        <p:txBody>
          <a:bodyPr>
            <a:normAutofit fontScale="92500" lnSpcReduction="10000"/>
          </a:bodyPr>
          <a:lstStyle/>
          <a:p>
            <a:pPr algn="ctr"/>
            <a:endParaRPr lang="cs-CZ" sz="12800" dirty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9317" y="393896"/>
            <a:ext cx="8398412" cy="2413272"/>
          </a:xfrm>
        </p:spPr>
        <p:txBody>
          <a:bodyPr/>
          <a:lstStyle/>
          <a:p>
            <a:pPr algn="l"/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Pedagogický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                    management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>
                <a:solidFill>
                  <a:srgbClr val="92D050"/>
                </a:solidFill>
                <a:latin typeface="Impact"/>
              </a:rPr>
              <a:t>KLIMA JAKO CESTA A CÍL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sz="2200" dirty="0">
                <a:solidFill>
                  <a:schemeClr val="bg1">
                    <a:lumMod val="10000"/>
                  </a:schemeClr>
                </a:solidFill>
              </a:rPr>
              <a:t>Nástroje učitele – jeho nejdůležitější činnosti, které ovlivňují klima</a:t>
            </a:r>
            <a:br>
              <a:rPr lang="cs-CZ" sz="220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sz="2200" dirty="0">
                <a:solidFill>
                  <a:schemeClr val="bg1">
                    <a:lumMod val="10000"/>
                  </a:schemeClr>
                </a:solidFill>
              </a:rPr>
              <a:t> </a:t>
            </a:r>
            <a:br>
              <a:rPr lang="cs-CZ" sz="220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sz="2200" dirty="0">
                <a:solidFill>
                  <a:schemeClr val="bg1">
                    <a:lumMod val="10000"/>
                  </a:schemeClr>
                </a:solidFill>
              </a:rPr>
              <a:t>1. jak učí (aktivity, metody a formy práce), jak hodnotí</a:t>
            </a:r>
            <a:br>
              <a:rPr lang="cs-CZ" sz="220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sz="2200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sz="220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sz="2200" dirty="0">
                <a:solidFill>
                  <a:schemeClr val="bg1">
                    <a:lumMod val="10000"/>
                  </a:schemeClr>
                </a:solidFill>
              </a:rPr>
              <a:t>2. jak odměňuje a trestá (a vede ji kázeňsky)</a:t>
            </a:r>
            <a:br>
              <a:rPr lang="cs-CZ" sz="220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sz="2200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sz="220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sz="2200" dirty="0">
                <a:solidFill>
                  <a:schemeClr val="bg1">
                    <a:lumMod val="10000"/>
                  </a:schemeClr>
                </a:solidFill>
              </a:rPr>
              <a:t>3. jak vypadá vzájemná komunikace</a:t>
            </a:r>
            <a:br>
              <a:rPr lang="cs-CZ" sz="220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sz="2200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sz="220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sz="2200" dirty="0">
                <a:solidFill>
                  <a:schemeClr val="bg1">
                    <a:lumMod val="10000"/>
                  </a:schemeClr>
                </a:solidFill>
              </a:rPr>
              <a:t>4. jak umožňuje žákům se na dění ve třídě (včetně výuky) podílet</a:t>
            </a:r>
            <a:br>
              <a:rPr lang="cs-CZ" sz="220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sz="2200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sz="220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sz="2200" dirty="0">
                <a:solidFill>
                  <a:schemeClr val="bg1">
                    <a:lumMod val="10000"/>
                  </a:schemeClr>
                </a:solidFill>
              </a:rPr>
              <a:t>5. jaká jsou pravidla (jak jsou respektována, jak je vymáhá a</a:t>
            </a:r>
            <a:br>
              <a:rPr lang="cs-CZ" sz="220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sz="2200" dirty="0">
                <a:solidFill>
                  <a:schemeClr val="bg1">
                    <a:lumMod val="10000"/>
                  </a:schemeClr>
                </a:solidFill>
              </a:rPr>
              <a:t>    podporuje)</a:t>
            </a:r>
            <a:br>
              <a:rPr lang="cs-CZ" sz="2200" dirty="0">
                <a:solidFill>
                  <a:schemeClr val="bg1">
                    <a:lumMod val="10000"/>
                  </a:schemeClr>
                </a:solidFill>
              </a:rPr>
            </a:b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841205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>
            <a:spLocks noGrp="1"/>
          </p:cNvSpPr>
          <p:nvPr>
            <p:ph type="title"/>
          </p:nvPr>
        </p:nvSpPr>
        <p:spPr>
          <a:xfrm>
            <a:off x="463826" y="382384"/>
            <a:ext cx="10966174" cy="2056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90"/>
              <a:buFont typeface="Impact"/>
              <a:buNone/>
            </a:pPr>
            <a:r>
              <a:rPr lang="cs-CZ" sz="4590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DOBRÝ </a:t>
            </a:r>
            <a:r>
              <a:rPr lang="cs-CZ" sz="4590" dirty="0">
                <a:solidFill>
                  <a:srgbClr val="92D050"/>
                </a:solidFill>
                <a:latin typeface="Impact"/>
                <a:ea typeface="Impact"/>
                <a:cs typeface="Impact"/>
                <a:sym typeface="Impact"/>
              </a:rPr>
              <a:t>UČITEL</a:t>
            </a:r>
            <a:r>
              <a:rPr lang="cs-CZ" sz="4590" dirty="0">
                <a:solidFill>
                  <a:srgbClr val="00B050"/>
                </a:solidFill>
                <a:latin typeface="Impact"/>
                <a:ea typeface="Impact"/>
                <a:cs typeface="Impact"/>
                <a:sym typeface="Impact"/>
              </a:rPr>
              <a:t> </a:t>
            </a: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								</a:t>
            </a:r>
            <a:b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									</a:t>
            </a:r>
            <a:endParaRPr sz="4590" b="0" i="0" u="none" strike="noStrike" cap="none" dirty="0">
              <a:solidFill>
                <a:schemeClr val="dk2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02" name="Google Shape;102;p14"/>
          <p:cNvSpPr txBox="1">
            <a:spLocks noGrp="1"/>
          </p:cNvSpPr>
          <p:nvPr>
            <p:ph type="body" idx="1"/>
          </p:nvPr>
        </p:nvSpPr>
        <p:spPr>
          <a:xfrm>
            <a:off x="278296" y="2146853"/>
            <a:ext cx="11342204" cy="455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AutoNum type="arabicParenR"/>
            </a:pPr>
            <a:r>
              <a:rPr lang="cs-CZ" sz="2800" b="0" i="0" u="none" strike="noStrike" cap="none" dirty="0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rPr>
              <a:t>Je zárukou kvalitní výuky</a:t>
            </a:r>
          </a:p>
          <a:p>
            <a:pPr marL="514350" marR="0" lvl="0" indent="-5143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AutoNum type="arabicParenR"/>
            </a:pPr>
            <a:endParaRPr lang="cs-CZ" sz="2800" dirty="0">
              <a:solidFill>
                <a:srgbClr val="595959"/>
              </a:solidFill>
              <a:latin typeface="Cabin"/>
              <a:ea typeface="Cabin"/>
              <a:cs typeface="Cabin"/>
              <a:sym typeface="Cabin"/>
            </a:endParaRPr>
          </a:p>
          <a:p>
            <a:pPr marL="514350" marR="0" lvl="0" indent="-5143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AutoNum type="arabicParenR"/>
            </a:pPr>
            <a:r>
              <a:rPr lang="cs-CZ" sz="2800" b="0" i="0" u="none" strike="noStrike" cap="none" dirty="0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rPr>
              <a:t>Je garantem bezpečí </a:t>
            </a:r>
            <a:r>
              <a:rPr lang="cs-CZ" sz="2800" dirty="0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rPr>
              <a:t>ž</a:t>
            </a:r>
            <a:r>
              <a:rPr lang="cs-CZ" sz="2800" b="0" i="0" u="none" strike="noStrike" cap="none" dirty="0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rPr>
              <a:t>áků</a:t>
            </a:r>
            <a:endParaRPr sz="2800" b="0" i="0" u="none" strike="noStrike" cap="none" dirty="0">
              <a:solidFill>
                <a:srgbClr val="595959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1621946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>
            <a:spLocks noGrp="1"/>
          </p:cNvSpPr>
          <p:nvPr>
            <p:ph type="title"/>
          </p:nvPr>
        </p:nvSpPr>
        <p:spPr>
          <a:xfrm>
            <a:off x="463826" y="382384"/>
            <a:ext cx="10966174" cy="2056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90"/>
              <a:buFont typeface="Impact"/>
              <a:buNone/>
            </a:pPr>
            <a:r>
              <a:rPr lang="cs-CZ" sz="4590" dirty="0">
                <a:solidFill>
                  <a:srgbClr val="92D050"/>
                </a:solidFill>
                <a:latin typeface="Impact"/>
                <a:ea typeface="Impact"/>
                <a:cs typeface="Impact"/>
                <a:sym typeface="Impact"/>
              </a:rPr>
              <a:t>DOHLEDOVÁ POVINNOST </a:t>
            </a: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	ŠKOLY </a:t>
            </a:r>
            <a:r>
              <a:rPr lang="cs-CZ" sz="4590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= UČITELE</a:t>
            </a: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						</a:t>
            </a:r>
            <a:b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									</a:t>
            </a:r>
            <a:endParaRPr sz="4590" b="0" i="0" u="none" strike="noStrike" cap="none" dirty="0">
              <a:solidFill>
                <a:schemeClr val="dk2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02" name="Google Shape;102;p14"/>
          <p:cNvSpPr txBox="1">
            <a:spLocks noGrp="1"/>
          </p:cNvSpPr>
          <p:nvPr>
            <p:ph type="body" idx="1"/>
          </p:nvPr>
        </p:nvSpPr>
        <p:spPr>
          <a:xfrm>
            <a:off x="278296" y="2146853"/>
            <a:ext cx="11342204" cy="455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Tx/>
              <a:buChar char="-"/>
            </a:pPr>
            <a:r>
              <a:rPr lang="cs-CZ" sz="2800" dirty="0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rPr>
              <a:t>Školy jsou povinny zajistit ochranu a bezpečí žáků při vzdělávání a s ním přímo souvisejících činnostech a taky při poskytování školských služeb (</a:t>
            </a:r>
            <a:r>
              <a:rPr lang="cs-CZ" sz="2800" dirty="0">
                <a:solidFill>
                  <a:srgbClr val="595959"/>
                </a:solidFill>
                <a:latin typeface="Calibri" panose="020F0502020204030204" pitchFamily="34" charset="0"/>
                <a:ea typeface="Cabin"/>
                <a:cs typeface="Calibri" panose="020F0502020204030204" pitchFamily="34" charset="0"/>
                <a:sym typeface="Cabin"/>
              </a:rPr>
              <a:t>§ 29 odst. 2 školského zákona). </a:t>
            </a:r>
          </a:p>
          <a:p>
            <a:pPr marR="0" lvl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Tx/>
              <a:buChar char="-"/>
            </a:pPr>
            <a:endParaRPr lang="cs-CZ" sz="2800" dirty="0">
              <a:solidFill>
                <a:srgbClr val="595959"/>
              </a:solidFill>
              <a:latin typeface="Calibri" panose="020F0502020204030204" pitchFamily="34" charset="0"/>
              <a:ea typeface="Cabin"/>
              <a:cs typeface="Calibri" panose="020F0502020204030204" pitchFamily="34" charset="0"/>
              <a:sym typeface="Cabin"/>
            </a:endParaRPr>
          </a:p>
          <a:p>
            <a:pPr marR="0" lvl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Tx/>
              <a:buChar char="-"/>
            </a:pPr>
            <a:r>
              <a:rPr lang="cs-CZ" sz="2800" dirty="0">
                <a:solidFill>
                  <a:srgbClr val="595959"/>
                </a:solidFill>
                <a:latin typeface="Cabin"/>
                <a:ea typeface="Cabin"/>
                <a:cs typeface="Calibri" panose="020F0502020204030204" pitchFamily="34" charset="0"/>
                <a:sym typeface="Cabin"/>
              </a:rPr>
              <a:t>Jedním ze základních prvků zajištění bezpečnosti je </a:t>
            </a:r>
            <a:r>
              <a:rPr lang="cs-CZ" sz="2800" dirty="0">
                <a:solidFill>
                  <a:srgbClr val="C00000"/>
                </a:solidFill>
                <a:latin typeface="Cabin"/>
                <a:ea typeface="Cabin"/>
                <a:cs typeface="Calibri" panose="020F0502020204030204" pitchFamily="34" charset="0"/>
                <a:sym typeface="Cabin"/>
              </a:rPr>
              <a:t>vykonávání dohledu</a:t>
            </a:r>
            <a:r>
              <a:rPr lang="cs-CZ" sz="2800" dirty="0">
                <a:solidFill>
                  <a:srgbClr val="92D050"/>
                </a:solidFill>
                <a:latin typeface="Cabin"/>
                <a:ea typeface="Cabin"/>
                <a:cs typeface="Calibri" panose="020F0502020204030204" pitchFamily="34" charset="0"/>
                <a:sym typeface="Cabin"/>
              </a:rPr>
              <a:t> </a:t>
            </a:r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bin"/>
                <a:ea typeface="Cabin"/>
                <a:cs typeface="Calibri" panose="020F0502020204030204" pitchFamily="34" charset="0"/>
                <a:sym typeface="Cabin"/>
              </a:rPr>
              <a:t>nad dětmi a nezletilými žáky</a:t>
            </a:r>
            <a:r>
              <a:rPr lang="cs-CZ" sz="2800" dirty="0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rPr>
              <a:t>(</a:t>
            </a:r>
            <a:r>
              <a:rPr lang="cs-CZ" sz="2800" dirty="0">
                <a:solidFill>
                  <a:srgbClr val="595959"/>
                </a:solidFill>
                <a:latin typeface="Cabin"/>
                <a:ea typeface="Cabin"/>
                <a:cs typeface="Calibri" panose="020F0502020204030204" pitchFamily="34" charset="0"/>
                <a:sym typeface="Cabin"/>
              </a:rPr>
              <a:t>§ 164 odst. 1 písm. d) školského zákona). </a:t>
            </a:r>
            <a:endParaRPr sz="2800" b="0" i="0" u="none" strike="noStrike" cap="none" dirty="0">
              <a:solidFill>
                <a:srgbClr val="595959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461833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>
            <a:spLocks noGrp="1"/>
          </p:cNvSpPr>
          <p:nvPr>
            <p:ph type="title"/>
          </p:nvPr>
        </p:nvSpPr>
        <p:spPr>
          <a:xfrm>
            <a:off x="463826" y="382384"/>
            <a:ext cx="10966174" cy="2056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90"/>
              <a:buFont typeface="Impact"/>
              <a:buNone/>
            </a:pPr>
            <a:r>
              <a:rPr lang="cs-CZ" sz="4590" dirty="0">
                <a:latin typeface="Impact"/>
                <a:ea typeface="Impact"/>
                <a:cs typeface="Impact"/>
                <a:sym typeface="Impact"/>
              </a:rPr>
              <a:t>KDY UČITEL VYKONÁVÁ DOHLED ? </a:t>
            </a: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 							</a:t>
            </a:r>
            <a:b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									</a:t>
            </a:r>
            <a:endParaRPr sz="4590" b="0" i="0" u="none" strike="noStrike" cap="none" dirty="0">
              <a:solidFill>
                <a:schemeClr val="dk2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4" name="Google Shape;103;p14"/>
          <p:cNvSpPr>
            <a:spLocks noGrp="1"/>
          </p:cNvSpPr>
          <p:nvPr>
            <p:ph type="body" idx="1"/>
          </p:nvPr>
        </p:nvSpPr>
        <p:spPr>
          <a:xfrm>
            <a:off x="7125077" y="1285593"/>
            <a:ext cx="2263367" cy="94156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3C7E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1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Brainstorming</a:t>
            </a:r>
            <a:endParaRPr sz="2000" b="1" i="0" u="none" strike="noStrike" cap="none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1421285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>
            <a:spLocks noGrp="1"/>
          </p:cNvSpPr>
          <p:nvPr>
            <p:ph type="title"/>
          </p:nvPr>
        </p:nvSpPr>
        <p:spPr>
          <a:xfrm>
            <a:off x="463826" y="382384"/>
            <a:ext cx="10966174" cy="2056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90"/>
              <a:buFont typeface="Impact"/>
              <a:buNone/>
            </a:pPr>
            <a:r>
              <a:rPr lang="cs-CZ" sz="4590" dirty="0">
                <a:latin typeface="Impact"/>
                <a:ea typeface="Impact"/>
                <a:cs typeface="Impact"/>
                <a:sym typeface="Impact"/>
              </a:rPr>
              <a:t>KDY UČITEL VYKONÁVÁ DOHLED </a:t>
            </a: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 							</a:t>
            </a:r>
            <a:b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									</a:t>
            </a:r>
            <a:endParaRPr sz="4590" b="0" i="0" u="none" strike="noStrike" cap="none" dirty="0">
              <a:solidFill>
                <a:schemeClr val="dk2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02" name="Google Shape;102;p14"/>
          <p:cNvSpPr txBox="1">
            <a:spLocks noGrp="1"/>
          </p:cNvSpPr>
          <p:nvPr>
            <p:ph type="body" idx="1"/>
          </p:nvPr>
        </p:nvSpPr>
        <p:spPr>
          <a:xfrm>
            <a:off x="278296" y="1240325"/>
            <a:ext cx="11342204" cy="54647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</a:pPr>
            <a:r>
              <a:rPr lang="cs-CZ" sz="2800" dirty="0">
                <a:solidFill>
                  <a:schemeClr val="tx1"/>
                </a:solidFill>
                <a:latin typeface="Cabin"/>
                <a:ea typeface="Cabin"/>
                <a:cs typeface="Cabin"/>
                <a:sym typeface="Cabin"/>
              </a:rPr>
              <a:t>= Během vyučování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</a:pPr>
            <a:r>
              <a:rPr lang="cs-CZ" sz="2800" dirty="0">
                <a:solidFill>
                  <a:schemeClr val="tx1"/>
                </a:solidFill>
                <a:latin typeface="Cabin"/>
                <a:ea typeface="Cabin"/>
                <a:cs typeface="Cabin"/>
                <a:sym typeface="Cabin"/>
              </a:rPr>
              <a:t>= Během suplování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</a:pPr>
            <a:r>
              <a:rPr lang="cs-CZ" sz="2800" dirty="0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rPr>
              <a:t>= před vyučováním ( ____ min.)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</a:pPr>
            <a:r>
              <a:rPr lang="cs-CZ" sz="2800" dirty="0">
                <a:solidFill>
                  <a:srgbClr val="595959"/>
                </a:solidFill>
                <a:latin typeface="Cabin"/>
                <a:ea typeface="Cabin"/>
                <a:cs typeface="Calibri" panose="020F0502020204030204" pitchFamily="34" charset="0"/>
                <a:sym typeface="Cabin"/>
              </a:rPr>
              <a:t>= během pobytu ve třídě i když nevyučuje (např. přednáška externího realizátora)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</a:pPr>
            <a:r>
              <a:rPr lang="cs-CZ" sz="2800" dirty="0">
                <a:solidFill>
                  <a:srgbClr val="595959"/>
                </a:solidFill>
                <a:latin typeface="Cabin"/>
                <a:ea typeface="Cabin"/>
                <a:cs typeface="Calibri" panose="020F0502020204030204" pitchFamily="34" charset="0"/>
                <a:sym typeface="Cabin"/>
              </a:rPr>
              <a:t>= během dozoru, o </a:t>
            </a:r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bin"/>
                <a:ea typeface="Cabin"/>
                <a:cs typeface="Calibri" panose="020F0502020204030204" pitchFamily="34" charset="0"/>
                <a:sym typeface="Cabin"/>
              </a:rPr>
              <a:t>přestávkách</a:t>
            </a:r>
            <a:r>
              <a:rPr lang="cs-CZ" sz="2800" dirty="0">
                <a:solidFill>
                  <a:srgbClr val="595959"/>
                </a:solidFill>
                <a:latin typeface="Cabin"/>
                <a:ea typeface="Cabin"/>
                <a:cs typeface="Calibri" panose="020F0502020204030204" pitchFamily="34" charset="0"/>
                <a:sym typeface="Cabin"/>
              </a:rPr>
              <a:t>, při přesunu z budovy do budovy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</a:pPr>
            <a:r>
              <a:rPr lang="cs-CZ" sz="2800" dirty="0">
                <a:solidFill>
                  <a:srgbClr val="595959"/>
                </a:solidFill>
                <a:latin typeface="Cabin"/>
                <a:ea typeface="Cabin"/>
                <a:cs typeface="Calibri" panose="020F0502020204030204" pitchFamily="34" charset="0"/>
                <a:sym typeface="Cabin"/>
              </a:rPr>
              <a:t>= ve školní jídelně pokud je součástí školy</a:t>
            </a: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</a:pPr>
            <a:r>
              <a:rPr lang="cs-CZ" sz="2800" dirty="0">
                <a:solidFill>
                  <a:schemeClr val="tx1"/>
                </a:solidFill>
                <a:latin typeface="Calibri" panose="020F0502020204030204" pitchFamily="34" charset="0"/>
                <a:ea typeface="Cabin"/>
                <a:cs typeface="Calibri" panose="020F0502020204030204" pitchFamily="34" charset="0"/>
                <a:sym typeface="Cabin"/>
              </a:rPr>
              <a:t>= </a:t>
            </a:r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bin"/>
                <a:ea typeface="Cabin"/>
                <a:cs typeface="Calibri" panose="020F0502020204030204" pitchFamily="34" charset="0"/>
                <a:sym typeface="Cabin"/>
              </a:rPr>
              <a:t>před srazem na akci ( _____ min.), v průběhu akce až do jejího skončení</a:t>
            </a:r>
          </a:p>
        </p:txBody>
      </p:sp>
    </p:spTree>
    <p:extLst>
      <p:ext uri="{BB962C8B-B14F-4D97-AF65-F5344CB8AC3E}">
        <p14:creationId xmlns:p14="http://schemas.microsoft.com/office/powerpoint/2010/main" val="41159417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>
            <a:spLocks noGrp="1"/>
          </p:cNvSpPr>
          <p:nvPr>
            <p:ph type="title"/>
          </p:nvPr>
        </p:nvSpPr>
        <p:spPr>
          <a:xfrm>
            <a:off x="463826" y="382384"/>
            <a:ext cx="10966174" cy="2056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90"/>
              <a:buFont typeface="Impact"/>
              <a:buNone/>
            </a:pPr>
            <a:r>
              <a:rPr lang="cs-CZ" sz="4590" dirty="0">
                <a:latin typeface="Impact"/>
                <a:ea typeface="Impact"/>
                <a:cs typeface="Impact"/>
                <a:sym typeface="Impact"/>
              </a:rPr>
              <a:t>ŠKOLA JE POVINNA </a:t>
            </a: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 							</a:t>
            </a:r>
            <a:b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									</a:t>
            </a:r>
            <a:endParaRPr sz="4590" b="0" i="0" u="none" strike="noStrike" cap="none" dirty="0">
              <a:solidFill>
                <a:schemeClr val="dk2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02" name="Google Shape;102;p14"/>
          <p:cNvSpPr txBox="1">
            <a:spLocks noGrp="1"/>
          </p:cNvSpPr>
          <p:nvPr>
            <p:ph type="body" idx="1"/>
          </p:nvPr>
        </p:nvSpPr>
        <p:spPr>
          <a:xfrm>
            <a:off x="278296" y="1240325"/>
            <a:ext cx="11342204" cy="54647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rPr>
              <a:t>Předcházet možným rizikům</a:t>
            </a: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595959"/>
                </a:solidFill>
                <a:latin typeface="Cabin"/>
                <a:ea typeface="Cabin"/>
                <a:cs typeface="Calibri" panose="020F0502020204030204" pitchFamily="34" charset="0"/>
                <a:sym typeface="Cabin"/>
              </a:rPr>
              <a:t>Tato rizika vyhledávat a odstraňovat</a:t>
            </a: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595959"/>
                </a:solidFill>
                <a:latin typeface="Cabin"/>
                <a:ea typeface="Cabin"/>
                <a:cs typeface="Calibri" panose="020F0502020204030204" pitchFamily="34" charset="0"/>
                <a:sym typeface="Cabin"/>
              </a:rPr>
              <a:t>Přizpůsobit informace, které žákům předává, jejich rozumovému vývoji tak, aby bylo zřejmé, že žák ví, co se po něm žádá</a:t>
            </a:r>
          </a:p>
          <a:p>
            <a:pPr marR="0" lvl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Tx/>
              <a:buChar char="-"/>
            </a:pPr>
            <a:endParaRPr lang="cs-CZ" sz="2800" dirty="0">
              <a:solidFill>
                <a:srgbClr val="595959"/>
              </a:solidFill>
              <a:latin typeface="Calibri" panose="020F0502020204030204" pitchFamily="34" charset="0"/>
              <a:ea typeface="Cabin"/>
              <a:cs typeface="Calibri" panose="020F0502020204030204" pitchFamily="34" charset="0"/>
              <a:sym typeface="Cabin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</a:pPr>
            <a:r>
              <a:rPr lang="cs-CZ" sz="2800" dirty="0">
                <a:solidFill>
                  <a:srgbClr val="595959"/>
                </a:solidFill>
                <a:latin typeface="Calibri" panose="020F0502020204030204" pitchFamily="34" charset="0"/>
                <a:ea typeface="Cabin"/>
                <a:cs typeface="Calibri" panose="020F0502020204030204" pitchFamily="34" charset="0"/>
                <a:sym typeface="Cabin"/>
              </a:rPr>
              <a:t>= </a:t>
            </a:r>
            <a:r>
              <a:rPr lang="cs-CZ" sz="2800" dirty="0">
                <a:solidFill>
                  <a:schemeClr val="tx1"/>
                </a:solidFill>
                <a:latin typeface="Calibri" panose="020F0502020204030204" pitchFamily="34" charset="0"/>
                <a:ea typeface="Cabin"/>
                <a:cs typeface="Calibri" panose="020F0502020204030204" pitchFamily="34" charset="0"/>
                <a:sym typeface="Cabin"/>
              </a:rPr>
              <a:t>Škola je povinna </a:t>
            </a:r>
            <a:r>
              <a:rPr lang="cs-CZ" sz="2800" dirty="0">
                <a:solidFill>
                  <a:srgbClr val="92D050"/>
                </a:solidFill>
                <a:latin typeface="Calibri" panose="020F0502020204030204" pitchFamily="34" charset="0"/>
                <a:ea typeface="Cabin"/>
                <a:cs typeface="Calibri" panose="020F0502020204030204" pitchFamily="34" charset="0"/>
                <a:sym typeface="Cabin"/>
              </a:rPr>
              <a:t>zajistit </a:t>
            </a:r>
            <a:r>
              <a:rPr lang="cs-CZ" sz="2800" dirty="0">
                <a:solidFill>
                  <a:srgbClr val="C00000"/>
                </a:solidFill>
                <a:latin typeface="Calibri" panose="020F0502020204030204" pitchFamily="34" charset="0"/>
                <a:ea typeface="Cabin"/>
                <a:cs typeface="Calibri" panose="020F0502020204030204" pitchFamily="34" charset="0"/>
                <a:sym typeface="Cabin"/>
              </a:rPr>
              <a:t>poučení žáků </a:t>
            </a:r>
            <a:r>
              <a:rPr lang="cs-CZ" sz="2800" dirty="0">
                <a:solidFill>
                  <a:srgbClr val="92D050"/>
                </a:solidFill>
                <a:latin typeface="Calibri" panose="020F0502020204030204" pitchFamily="34" charset="0"/>
                <a:ea typeface="Cabin"/>
                <a:cs typeface="Calibri" panose="020F0502020204030204" pitchFamily="34" charset="0"/>
                <a:sym typeface="Cabin"/>
              </a:rPr>
              <a:t>a jejich podrobné instruování o možném ohrožení zdraví a bezpečnosti. </a:t>
            </a:r>
            <a:r>
              <a:rPr lang="cs-CZ" sz="2800" dirty="0">
                <a:solidFill>
                  <a:schemeClr val="tx1"/>
                </a:solidFill>
                <a:latin typeface="Calibri" panose="020F0502020204030204" pitchFamily="34" charset="0"/>
                <a:ea typeface="Cabin"/>
                <a:cs typeface="Calibri" panose="020F0502020204030204" pitchFamily="34" charset="0"/>
                <a:sym typeface="Cabin"/>
              </a:rPr>
              <a:t>Toto poučení se vztahuje na všechny činnosti během výchovy  a vyučování . </a:t>
            </a:r>
          </a:p>
        </p:txBody>
      </p:sp>
    </p:spTree>
    <p:extLst>
      <p:ext uri="{BB962C8B-B14F-4D97-AF65-F5344CB8AC3E}">
        <p14:creationId xmlns:p14="http://schemas.microsoft.com/office/powerpoint/2010/main" val="18265657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>
            <a:spLocks noGrp="1"/>
          </p:cNvSpPr>
          <p:nvPr>
            <p:ph type="title"/>
          </p:nvPr>
        </p:nvSpPr>
        <p:spPr>
          <a:xfrm>
            <a:off x="463826" y="382384"/>
            <a:ext cx="10966174" cy="2056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90"/>
              <a:buFont typeface="Impact"/>
              <a:buNone/>
            </a:pPr>
            <a:r>
              <a:rPr lang="cs-CZ" sz="4590" dirty="0">
                <a:latin typeface="Impact"/>
                <a:ea typeface="Impact"/>
                <a:cs typeface="Impact"/>
                <a:sym typeface="Impact"/>
              </a:rPr>
              <a:t>KDY ŽÁKY POUČIT ? </a:t>
            </a: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 							</a:t>
            </a:r>
            <a:b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									</a:t>
            </a:r>
            <a:endParaRPr sz="4590" b="0" i="0" u="none" strike="noStrike" cap="none" dirty="0">
              <a:solidFill>
                <a:schemeClr val="dk2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4" name="Google Shape;103;p14"/>
          <p:cNvSpPr>
            <a:spLocks noGrp="1"/>
          </p:cNvSpPr>
          <p:nvPr>
            <p:ph type="body" idx="1"/>
          </p:nvPr>
        </p:nvSpPr>
        <p:spPr>
          <a:xfrm>
            <a:off x="7125077" y="1285593"/>
            <a:ext cx="2263367" cy="94156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3C7E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1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Brainstorming</a:t>
            </a:r>
            <a:endParaRPr sz="2000" b="1" i="0" u="none" strike="noStrike" cap="none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33381504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>
            <a:spLocks noGrp="1"/>
          </p:cNvSpPr>
          <p:nvPr>
            <p:ph type="title"/>
          </p:nvPr>
        </p:nvSpPr>
        <p:spPr>
          <a:xfrm>
            <a:off x="463826" y="382384"/>
            <a:ext cx="10966174" cy="2056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90"/>
              <a:buFont typeface="Impact"/>
              <a:buNone/>
            </a:pPr>
            <a:r>
              <a:rPr lang="cs-CZ" sz="4590" dirty="0">
                <a:latin typeface="Impact"/>
                <a:ea typeface="Impact"/>
                <a:cs typeface="Impact"/>
                <a:sym typeface="Impact"/>
              </a:rPr>
              <a:t>KDY ŽÁKY POUČIT</a:t>
            </a: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 							</a:t>
            </a:r>
            <a:b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									</a:t>
            </a:r>
            <a:endParaRPr sz="4590" b="0" i="0" u="none" strike="noStrike" cap="none" dirty="0">
              <a:solidFill>
                <a:schemeClr val="dk2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02" name="Google Shape;102;p14"/>
          <p:cNvSpPr txBox="1">
            <a:spLocks noGrp="1"/>
          </p:cNvSpPr>
          <p:nvPr>
            <p:ph type="body" idx="1"/>
          </p:nvPr>
        </p:nvSpPr>
        <p:spPr>
          <a:xfrm>
            <a:off x="278296" y="1240325"/>
            <a:ext cx="11342204" cy="54647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+mj-lt"/>
              <a:buAutoNum type="arabicParenR"/>
            </a:pPr>
            <a:r>
              <a:rPr lang="cs-CZ" sz="2800" dirty="0">
                <a:solidFill>
                  <a:schemeClr val="tx1"/>
                </a:solidFill>
                <a:latin typeface="Cabin"/>
                <a:ea typeface="Cabin"/>
                <a:cs typeface="Cabin"/>
                <a:sym typeface="Cabin"/>
              </a:rPr>
              <a:t>Na začátku školního roku</a:t>
            </a:r>
          </a:p>
          <a:p>
            <a:pPr marL="514350" marR="0" lvl="0" indent="-514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+mj-lt"/>
              <a:buAutoNum type="arabicParenR"/>
            </a:pPr>
            <a:r>
              <a:rPr lang="cs-CZ" sz="2800" dirty="0">
                <a:solidFill>
                  <a:schemeClr val="tx1"/>
                </a:solidFill>
                <a:latin typeface="Cabin"/>
                <a:ea typeface="Cabin"/>
                <a:cs typeface="Cabin"/>
                <a:sym typeface="Cabin"/>
              </a:rPr>
              <a:t>Před prázdninami (i jednodenními)</a:t>
            </a:r>
          </a:p>
          <a:p>
            <a:pPr marL="514350" marR="0" lvl="0" indent="-514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+mj-lt"/>
              <a:buAutoNum type="arabicParenR"/>
            </a:pPr>
            <a:r>
              <a:rPr lang="cs-CZ" sz="2800" dirty="0">
                <a:solidFill>
                  <a:schemeClr val="tx1"/>
                </a:solidFill>
                <a:latin typeface="Cabin"/>
                <a:ea typeface="Cabin"/>
                <a:cs typeface="Cabin"/>
                <a:sym typeface="Cabin"/>
              </a:rPr>
              <a:t>Před vstupem do jakékoli odborné učebny</a:t>
            </a:r>
          </a:p>
          <a:p>
            <a:pPr marL="514350" marR="0" lvl="0" indent="-514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+mj-lt"/>
              <a:buAutoNum type="arabicParenR"/>
            </a:pPr>
            <a:r>
              <a:rPr lang="cs-CZ" sz="2800" dirty="0">
                <a:solidFill>
                  <a:schemeClr val="tx1"/>
                </a:solidFill>
                <a:latin typeface="Cabin"/>
                <a:ea typeface="Cabin"/>
                <a:cs typeface="Cabin"/>
                <a:sym typeface="Cabin"/>
              </a:rPr>
              <a:t>Před sportovním kurzem</a:t>
            </a:r>
          </a:p>
          <a:p>
            <a:pPr marL="514350" marR="0" lvl="0" indent="-514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+mj-lt"/>
              <a:buAutoNum type="arabicParenR"/>
            </a:pPr>
            <a:r>
              <a:rPr lang="cs-CZ" sz="2800" dirty="0">
                <a:solidFill>
                  <a:schemeClr val="tx1"/>
                </a:solidFill>
                <a:latin typeface="Cabin"/>
                <a:ea typeface="Cabin"/>
                <a:cs typeface="Cabin"/>
                <a:sym typeface="Cabin"/>
              </a:rPr>
              <a:t>Před exkurzí, návštěvou divadla, kina …</a:t>
            </a:r>
          </a:p>
          <a:p>
            <a:pPr marL="514350" marR="0" lvl="0" indent="-514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+mj-lt"/>
              <a:buAutoNum type="arabicParenR"/>
            </a:pPr>
            <a:r>
              <a:rPr lang="cs-CZ" sz="2800" dirty="0">
                <a:solidFill>
                  <a:schemeClr val="tx1"/>
                </a:solidFill>
                <a:latin typeface="Cabin"/>
                <a:ea typeface="Cabin"/>
                <a:cs typeface="Cabin"/>
                <a:sym typeface="Cabin"/>
              </a:rPr>
              <a:t>Před cestou hromadným dopravním prostředkem</a:t>
            </a:r>
          </a:p>
          <a:p>
            <a:pPr marL="514350" marR="0" lvl="0" indent="-514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+mj-lt"/>
              <a:buAutoNum type="arabicParenR"/>
            </a:pPr>
            <a:endParaRPr lang="cs-CZ" sz="2800" dirty="0">
              <a:solidFill>
                <a:schemeClr val="tx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514350" marR="0" lvl="0" indent="-514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+mj-lt"/>
              <a:buAutoNum type="arabicParenR"/>
            </a:pPr>
            <a:endParaRPr lang="cs-CZ" sz="2800" dirty="0">
              <a:solidFill>
                <a:schemeClr val="tx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</a:pPr>
            <a:r>
              <a:rPr lang="cs-CZ" sz="2800" dirty="0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rPr>
              <a:t>=</a:t>
            </a:r>
            <a:endParaRPr lang="cs-CZ" sz="2800" dirty="0">
              <a:solidFill>
                <a:schemeClr val="tx1">
                  <a:lumMod val="65000"/>
                  <a:lumOff val="35000"/>
                </a:schemeClr>
              </a:solidFill>
              <a:latin typeface="Cabin"/>
              <a:ea typeface="Cabin"/>
              <a:cs typeface="Calibri" panose="020F0502020204030204" pitchFamily="34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41155124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>
            <a:spLocks noGrp="1"/>
          </p:cNvSpPr>
          <p:nvPr>
            <p:ph type="title"/>
          </p:nvPr>
        </p:nvSpPr>
        <p:spPr>
          <a:xfrm>
            <a:off x="81481" y="382384"/>
            <a:ext cx="11371153" cy="369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90"/>
              <a:buFont typeface="Impact"/>
              <a:buNone/>
            </a:pPr>
            <a:r>
              <a:rPr lang="cs-CZ" sz="4590" dirty="0">
                <a:latin typeface="Impact"/>
                <a:ea typeface="Impact"/>
                <a:cs typeface="Impact"/>
                <a:sym typeface="Impact"/>
              </a:rPr>
              <a:t>ORGANIZACE MIMOŠKOLNÍ AKCE</a:t>
            </a: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							</a:t>
            </a:r>
            <a:b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									</a:t>
            </a:r>
            <a:endParaRPr sz="4590" b="0" i="0" u="none" strike="noStrike" cap="none" dirty="0">
              <a:solidFill>
                <a:schemeClr val="dk2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02" name="Google Shape;102;p14"/>
          <p:cNvSpPr txBox="1">
            <a:spLocks noGrp="1"/>
          </p:cNvSpPr>
          <p:nvPr>
            <p:ph type="body" idx="1"/>
          </p:nvPr>
        </p:nvSpPr>
        <p:spPr>
          <a:xfrm>
            <a:off x="278296" y="1240325"/>
            <a:ext cx="11342204" cy="54647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</a:pPr>
            <a:endParaRPr lang="cs-CZ" sz="2800" dirty="0">
              <a:solidFill>
                <a:schemeClr val="tx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514350" marR="0" lvl="0" indent="-514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+mj-lt"/>
              <a:buAutoNum type="arabicParenR"/>
            </a:pPr>
            <a:r>
              <a:rPr lang="cs-CZ" sz="2800" dirty="0">
                <a:solidFill>
                  <a:schemeClr val="tx1"/>
                </a:solidFill>
                <a:latin typeface="Cabin"/>
                <a:ea typeface="Cabin"/>
                <a:cs typeface="Cabin"/>
                <a:sym typeface="Cabin"/>
              </a:rPr>
              <a:t>Akce může začínat u školy, nebo srazem na jiném předem určeném místě</a:t>
            </a:r>
          </a:p>
          <a:p>
            <a:pPr marL="514350" marR="0" lvl="0" indent="-514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+mj-lt"/>
              <a:buAutoNum type="arabicParenR"/>
            </a:pPr>
            <a:r>
              <a:rPr lang="cs-CZ" sz="2800" dirty="0">
                <a:solidFill>
                  <a:schemeClr val="tx1"/>
                </a:solidFill>
                <a:latin typeface="Cabin"/>
                <a:ea typeface="Cabin"/>
                <a:cs typeface="Cabin"/>
                <a:sym typeface="Cabin"/>
              </a:rPr>
              <a:t>Učitel zajišťuje bezpečnost </a:t>
            </a:r>
            <a:r>
              <a:rPr lang="cs-CZ" sz="1600" dirty="0">
                <a:solidFill>
                  <a:schemeClr val="tx1"/>
                </a:solidFill>
                <a:latin typeface="Cabin"/>
                <a:ea typeface="Cabin"/>
                <a:cs typeface="Cabin"/>
                <a:sym typeface="Cabin"/>
              </a:rPr>
              <a:t>_______</a:t>
            </a:r>
            <a:r>
              <a:rPr lang="cs-CZ" sz="2800" dirty="0">
                <a:solidFill>
                  <a:schemeClr val="tx1"/>
                </a:solidFill>
                <a:latin typeface="Cabin"/>
                <a:ea typeface="Cabin"/>
                <a:cs typeface="Cabin"/>
                <a:sym typeface="Cabin"/>
              </a:rPr>
              <a:t> min před časem zahájení akce </a:t>
            </a:r>
          </a:p>
          <a:p>
            <a:pPr marL="514350" marR="0" lvl="0" indent="-514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+mj-lt"/>
              <a:buAutoNum type="arabicParenR"/>
            </a:pPr>
            <a:r>
              <a:rPr lang="cs-CZ" sz="2800" dirty="0">
                <a:solidFill>
                  <a:schemeClr val="tx1"/>
                </a:solidFill>
                <a:latin typeface="Cabin"/>
                <a:ea typeface="Cabin"/>
                <a:cs typeface="Cabin"/>
                <a:sym typeface="Cabin"/>
              </a:rPr>
              <a:t>Akce může končit u školy, nebo přímo v místě jejího konání </a:t>
            </a:r>
          </a:p>
          <a:p>
            <a:pPr marL="514350" marR="0" lvl="0" indent="-514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+mj-lt"/>
              <a:buAutoNum type="arabicParenR"/>
            </a:pPr>
            <a:r>
              <a:rPr lang="cs-CZ" sz="2800" dirty="0">
                <a:solidFill>
                  <a:schemeClr val="tx1"/>
                </a:solidFill>
                <a:latin typeface="Cabin"/>
                <a:ea typeface="Cabin"/>
                <a:cs typeface="Cabin"/>
                <a:sym typeface="Cabin"/>
              </a:rPr>
              <a:t>Zákonným zástupcům žáka učitel oznámí místo a čas zahájení a skončení akce nejméně _______ předem</a:t>
            </a:r>
          </a:p>
        </p:txBody>
      </p:sp>
    </p:spTree>
    <p:extLst>
      <p:ext uri="{BB962C8B-B14F-4D97-AF65-F5344CB8AC3E}">
        <p14:creationId xmlns:p14="http://schemas.microsoft.com/office/powerpoint/2010/main" val="14609359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>
            <a:spLocks noGrp="1"/>
          </p:cNvSpPr>
          <p:nvPr>
            <p:ph type="title"/>
          </p:nvPr>
        </p:nvSpPr>
        <p:spPr>
          <a:xfrm>
            <a:off x="463826" y="382384"/>
            <a:ext cx="10966174" cy="2056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lnSpc>
                <a:spcPct val="90000"/>
              </a:lnSpc>
              <a:spcBef>
                <a:spcPts val="0"/>
              </a:spcBef>
              <a:buClr>
                <a:schemeClr val="dk2"/>
              </a:buClr>
              <a:buSzPts val="4590"/>
            </a:pPr>
            <a:r>
              <a:rPr lang="cs-CZ" sz="4590" dirty="0">
                <a:latin typeface="Impact"/>
                <a:ea typeface="Impact"/>
                <a:cs typeface="Impact"/>
                <a:sym typeface="Impact"/>
              </a:rPr>
              <a:t>ORGANIZACE MIMOŠKOLNÍ AKCE </a:t>
            </a:r>
            <a:br>
              <a:rPr lang="cs-CZ" sz="4590" dirty="0">
                <a:latin typeface="Impact"/>
                <a:ea typeface="Impact"/>
                <a:cs typeface="Impact"/>
                <a:sym typeface="Impact"/>
              </a:rPr>
            </a:br>
            <a:r>
              <a:rPr lang="cs-CZ" sz="4590" dirty="0">
                <a:latin typeface="Impact"/>
                <a:ea typeface="Impact"/>
                <a:cs typeface="Impact"/>
                <a:sym typeface="Impact"/>
              </a:rPr>
              <a:t>MIMOŘÁDNÉ SITUACE </a:t>
            </a: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 </a:t>
            </a:r>
            <a:b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lang="cs-CZ" sz="4590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/>
            </a:r>
            <a:br>
              <a:rPr lang="cs-CZ" sz="4590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lang="cs-CZ" sz="4590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/>
            </a:r>
            <a:br>
              <a:rPr lang="cs-CZ" sz="4590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							</a:t>
            </a:r>
            <a:b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									</a:t>
            </a:r>
            <a:endParaRPr sz="4590" b="0" i="0" u="none" strike="noStrike" cap="none" dirty="0">
              <a:solidFill>
                <a:schemeClr val="dk2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4" name="Google Shape;103;p14"/>
          <p:cNvSpPr>
            <a:spLocks noGrp="1"/>
          </p:cNvSpPr>
          <p:nvPr>
            <p:ph type="body" idx="1"/>
          </p:nvPr>
        </p:nvSpPr>
        <p:spPr>
          <a:xfrm>
            <a:off x="9450982" y="1496839"/>
            <a:ext cx="2525917" cy="94156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3C7E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1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Práce v plénu</a:t>
            </a:r>
            <a:endParaRPr sz="2000" b="1" i="0" u="none" strike="noStrike" cap="none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543208" y="2551837"/>
            <a:ext cx="86007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800" dirty="0">
                <a:latin typeface="Cabin"/>
              </a:rPr>
              <a:t>Se skupinou 27 dětí jdou dva učitelé na výstavu do městské galerie. Jeden žák zakopne a zraní se. Jak situaci vyřešíte?</a:t>
            </a:r>
          </a:p>
        </p:txBody>
      </p:sp>
    </p:spTree>
    <p:extLst>
      <p:ext uri="{BB962C8B-B14F-4D97-AF65-F5344CB8AC3E}">
        <p14:creationId xmlns:p14="http://schemas.microsoft.com/office/powerpoint/2010/main" val="1545258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Doporučená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800" dirty="0" err="1"/>
              <a:t>Obst</a:t>
            </a:r>
            <a:r>
              <a:rPr lang="cs-CZ" sz="2800" dirty="0"/>
              <a:t>, O. (2006). </a:t>
            </a:r>
            <a:r>
              <a:rPr lang="cs-CZ" sz="2800" i="1" dirty="0"/>
              <a:t>Manažerské minimum pro učitele</a:t>
            </a:r>
            <a:r>
              <a:rPr lang="cs-CZ" sz="2800" dirty="0"/>
              <a:t>. Olomouc: Univerzita Palackého.</a:t>
            </a:r>
          </a:p>
          <a:p>
            <a:r>
              <a:rPr lang="cs-CZ" sz="2800" dirty="0"/>
              <a:t>Školská legislativa: </a:t>
            </a:r>
            <a:r>
              <a:rPr lang="cs-CZ" sz="2800" dirty="0">
                <a:hlinkClick r:id="rId2"/>
              </a:rPr>
              <a:t>www.msmt.cz</a:t>
            </a:r>
            <a:r>
              <a:rPr lang="cs-CZ" sz="2800" dirty="0"/>
              <a:t>, </a:t>
            </a:r>
            <a:r>
              <a:rPr lang="cs-CZ" sz="2800" dirty="0">
                <a:hlinkClick r:id="rId3"/>
              </a:rPr>
              <a:t>www.csicr.cz</a:t>
            </a:r>
            <a:endParaRPr lang="cs-CZ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>
            <a:spLocks noGrp="1"/>
          </p:cNvSpPr>
          <p:nvPr>
            <p:ph type="title"/>
          </p:nvPr>
        </p:nvSpPr>
        <p:spPr>
          <a:xfrm>
            <a:off x="463826" y="382384"/>
            <a:ext cx="10966174" cy="2056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lnSpc>
                <a:spcPct val="90000"/>
              </a:lnSpc>
              <a:spcBef>
                <a:spcPts val="0"/>
              </a:spcBef>
              <a:buClr>
                <a:schemeClr val="dk2"/>
              </a:buClr>
              <a:buSzPts val="4590"/>
            </a:pPr>
            <a:r>
              <a:rPr lang="cs-CZ" sz="4590" dirty="0">
                <a:latin typeface="Impact"/>
                <a:ea typeface="Impact"/>
                <a:cs typeface="Impact"/>
                <a:sym typeface="Impact"/>
              </a:rPr>
              <a:t>MIMOŘÁDNÉ SITUACE </a:t>
            </a: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 </a:t>
            </a:r>
            <a:b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lang="cs-CZ" sz="4590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/>
            </a:r>
            <a:br>
              <a:rPr lang="cs-CZ" sz="4590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lang="cs-CZ" sz="4590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/>
            </a:r>
            <a:br>
              <a:rPr lang="cs-CZ" sz="4590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							</a:t>
            </a:r>
            <a:b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									</a:t>
            </a:r>
            <a:endParaRPr sz="4590" b="0" i="0" u="none" strike="noStrike" cap="none" dirty="0">
              <a:solidFill>
                <a:schemeClr val="dk2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4" name="Google Shape;103;p14"/>
          <p:cNvSpPr>
            <a:spLocks noGrp="1"/>
          </p:cNvSpPr>
          <p:nvPr>
            <p:ph type="body" idx="1"/>
          </p:nvPr>
        </p:nvSpPr>
        <p:spPr>
          <a:xfrm>
            <a:off x="6862527" y="1285593"/>
            <a:ext cx="2525917" cy="94156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3C7E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1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Práce v plénu</a:t>
            </a:r>
            <a:endParaRPr sz="2000" b="1" i="0" u="none" strike="noStrike" cap="none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543208" y="2551837"/>
            <a:ext cx="860079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800" dirty="0">
                <a:latin typeface="Cabin"/>
              </a:rPr>
              <a:t>Se skupinou 27 dětí jdou dva učitelé za město do přírody pozorovat ptáky. Jedno dítě štípne vosa a dostane silnou alergickou reakci. Přivolaná záchranná služba dítě zamýšlí odvézt do nemocnice. Co budete dělat?</a:t>
            </a:r>
          </a:p>
        </p:txBody>
      </p:sp>
    </p:spTree>
    <p:extLst>
      <p:ext uri="{BB962C8B-B14F-4D97-AF65-F5344CB8AC3E}">
        <p14:creationId xmlns:p14="http://schemas.microsoft.com/office/powerpoint/2010/main" val="33118233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>
            <a:spLocks noGrp="1"/>
          </p:cNvSpPr>
          <p:nvPr>
            <p:ph type="title"/>
          </p:nvPr>
        </p:nvSpPr>
        <p:spPr>
          <a:xfrm>
            <a:off x="463826" y="382384"/>
            <a:ext cx="10966174" cy="2056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lnSpc>
                <a:spcPct val="90000"/>
              </a:lnSpc>
              <a:spcBef>
                <a:spcPts val="0"/>
              </a:spcBef>
              <a:buClr>
                <a:schemeClr val="dk2"/>
              </a:buClr>
              <a:buSzPts val="4590"/>
            </a:pPr>
            <a:r>
              <a:rPr lang="cs-CZ" sz="4590" dirty="0">
                <a:latin typeface="Impact"/>
                <a:ea typeface="Impact"/>
                <a:cs typeface="Impact"/>
                <a:sym typeface="Impact"/>
              </a:rPr>
              <a:t>MIMOŘÁDNÉ SITUACE </a:t>
            </a: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 </a:t>
            </a:r>
            <a:b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lang="cs-CZ" sz="4590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/>
            </a:r>
            <a:br>
              <a:rPr lang="cs-CZ" sz="4590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lang="cs-CZ" sz="4590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/>
            </a:r>
            <a:br>
              <a:rPr lang="cs-CZ" sz="4590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							</a:t>
            </a:r>
            <a:b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									</a:t>
            </a:r>
            <a:endParaRPr sz="4590" b="0" i="0" u="none" strike="noStrike" cap="none" dirty="0">
              <a:solidFill>
                <a:schemeClr val="dk2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4" name="Google Shape;103;p14"/>
          <p:cNvSpPr>
            <a:spLocks noGrp="1"/>
          </p:cNvSpPr>
          <p:nvPr>
            <p:ph type="body" idx="1"/>
          </p:nvPr>
        </p:nvSpPr>
        <p:spPr>
          <a:xfrm>
            <a:off x="6862527" y="1285593"/>
            <a:ext cx="2525917" cy="94156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3C7E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1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Práce v plénu</a:t>
            </a:r>
            <a:endParaRPr sz="2000" b="1" i="0" u="none" strike="noStrike" cap="none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543208" y="2551837"/>
            <a:ext cx="860079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800" dirty="0">
                <a:latin typeface="Cabin"/>
              </a:rPr>
              <a:t>Při přesunu několika tříd do divadla si žák třetí třídy zraní nohu, která začne otékat a bolet. Shodou okolností bydlíte nedaleko a máte doma osobní automobil, dozor mohou zajistit kolegové, kteří jsou zastoupeni v dostatečném počtu. Odvezete žáka do nemocnice?</a:t>
            </a:r>
          </a:p>
        </p:txBody>
      </p:sp>
    </p:spTree>
    <p:extLst>
      <p:ext uri="{BB962C8B-B14F-4D97-AF65-F5344CB8AC3E}">
        <p14:creationId xmlns:p14="http://schemas.microsoft.com/office/powerpoint/2010/main" val="21004778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>
            <a:spLocks noGrp="1"/>
          </p:cNvSpPr>
          <p:nvPr>
            <p:ph type="title"/>
          </p:nvPr>
        </p:nvSpPr>
        <p:spPr>
          <a:xfrm>
            <a:off x="463826" y="382384"/>
            <a:ext cx="10966174" cy="2056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lnSpc>
                <a:spcPct val="90000"/>
              </a:lnSpc>
              <a:spcBef>
                <a:spcPts val="0"/>
              </a:spcBef>
              <a:buClr>
                <a:schemeClr val="dk2"/>
              </a:buClr>
              <a:buSzPts val="4590"/>
            </a:pPr>
            <a:r>
              <a:rPr lang="cs-CZ" sz="4590" dirty="0">
                <a:latin typeface="Impact"/>
                <a:ea typeface="Impact"/>
                <a:cs typeface="Impact"/>
                <a:sym typeface="Impact"/>
              </a:rPr>
              <a:t>MIMOŘÁDNÉ SITUACE </a:t>
            </a: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 </a:t>
            </a:r>
            <a:b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lang="cs-CZ" sz="4590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/>
            </a:r>
            <a:br>
              <a:rPr lang="cs-CZ" sz="4590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lang="cs-CZ" sz="4590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/>
            </a:r>
            <a:br>
              <a:rPr lang="cs-CZ" sz="4590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							</a:t>
            </a:r>
            <a:b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									</a:t>
            </a:r>
            <a:endParaRPr sz="4590" b="0" i="0" u="none" strike="noStrike" cap="none" dirty="0">
              <a:solidFill>
                <a:schemeClr val="dk2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4" name="Google Shape;103;p14"/>
          <p:cNvSpPr>
            <a:spLocks noGrp="1"/>
          </p:cNvSpPr>
          <p:nvPr>
            <p:ph type="body" idx="1"/>
          </p:nvPr>
        </p:nvSpPr>
        <p:spPr>
          <a:xfrm>
            <a:off x="6862527" y="1285593"/>
            <a:ext cx="2525917" cy="94156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3C7E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1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Práce v plénu</a:t>
            </a:r>
            <a:endParaRPr sz="2000" b="1" i="0" u="none" strike="noStrike" cap="none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543208" y="2551837"/>
            <a:ext cx="860079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800" dirty="0">
                <a:latin typeface="Cabin"/>
              </a:rPr>
              <a:t>Žák přinese návratku s vyplněnou možností b) – tedy, že si rodiče své dítě po skončení mimoškolní akce vyzvednou. Nicméně daného žáka si rodiče nevyzvedli, ostatní děti se již rozešly nebo si je vyzvedli rodiče. Co budete dělat? </a:t>
            </a:r>
          </a:p>
        </p:txBody>
      </p:sp>
    </p:spTree>
    <p:extLst>
      <p:ext uri="{BB962C8B-B14F-4D97-AF65-F5344CB8AC3E}">
        <p14:creationId xmlns:p14="http://schemas.microsoft.com/office/powerpoint/2010/main" val="24106802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3504"/>
            <a:ext cx="8596668" cy="1243584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latin typeface="Impact"/>
                <a:ea typeface="Impact"/>
                <a:cs typeface="Impact"/>
                <a:sym typeface="Impact"/>
              </a:rPr>
              <a:t>Školská legislativa platná v ČR </a:t>
            </a:r>
            <a:r>
              <a:rPr lang="cs-CZ" dirty="0" smtClean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 </a:t>
            </a:r>
            <a:r>
              <a:rPr lang="cs-CZ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/>
            </a:r>
            <a:br>
              <a:rPr lang="cs-CZ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lang="cs-CZ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/>
            </a:r>
            <a:br>
              <a:rPr lang="cs-CZ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73936"/>
            <a:ext cx="8596668" cy="4718303"/>
          </a:xfrm>
        </p:spPr>
        <p:txBody>
          <a:bodyPr>
            <a:normAutofit fontScale="85000" lnSpcReduction="20000"/>
          </a:bodyPr>
          <a:lstStyle/>
          <a:p>
            <a:r>
              <a:rPr lang="cs-CZ" sz="2000" b="1" dirty="0"/>
              <a:t>Školský zákon 561/2004 Sb</a:t>
            </a:r>
            <a:r>
              <a:rPr lang="cs-CZ" sz="2000" b="1" dirty="0" smtClean="0"/>
              <a:t>.</a:t>
            </a:r>
          </a:p>
          <a:p>
            <a:endParaRPr lang="cs-CZ" sz="2000" dirty="0"/>
          </a:p>
          <a:p>
            <a:r>
              <a:rPr lang="cs-CZ" sz="2000" b="1" dirty="0"/>
              <a:t>Vyhlášky </a:t>
            </a:r>
            <a:r>
              <a:rPr lang="cs-CZ" sz="2000" dirty="0"/>
              <a:t>ke Školskému zákonu:</a:t>
            </a:r>
          </a:p>
          <a:p>
            <a:r>
              <a:rPr lang="cs-CZ" sz="2000" dirty="0"/>
              <a:t> </a:t>
            </a:r>
            <a:r>
              <a:rPr lang="cs-CZ" dirty="0"/>
              <a:t>Vyhláška č. 161/2018 Sb., o předkládání údajů o předpokládaných počtech pedagogických pracovníků a jejich platovém zařazení </a:t>
            </a:r>
          </a:p>
          <a:p>
            <a:r>
              <a:rPr lang="cs-CZ" dirty="0"/>
              <a:t> Vyhláška č. 364/2005 Sb., o vedení dokumentace škol a školských zařízení a školní matriky a o předávání údajů z dokumentace škol a školských zařízení a ze školní matriky (vyhláška o dokumentaci škol a školských zařízení), ve znění účinném od 1. 9. 2018 </a:t>
            </a:r>
          </a:p>
          <a:p>
            <a:r>
              <a:rPr lang="cs-CZ" dirty="0"/>
              <a:t> Vyhláška č. 74/2005 Sb., o zájmovém vzdělávání, ve znění účinném od 1. 9. 2018 </a:t>
            </a:r>
          </a:p>
          <a:p>
            <a:r>
              <a:rPr lang="cs-CZ" dirty="0"/>
              <a:t> </a:t>
            </a:r>
            <a:r>
              <a:rPr lang="cs-CZ" b="1" dirty="0"/>
              <a:t>Vyhláška č. 48/2005 Sb., o základním vzdělávání a některých náležitostech plnění povinné školní docházky, ve znění účinném od 1. 9. 2018 </a:t>
            </a:r>
          </a:p>
          <a:p>
            <a:r>
              <a:rPr lang="cs-CZ" dirty="0"/>
              <a:t> Vyhláška č. 14/2005 Sb., o předškolním vzdělávání, ve znění účinném od 1. 9. 2018 </a:t>
            </a:r>
          </a:p>
          <a:p>
            <a:r>
              <a:rPr lang="cs-CZ" dirty="0"/>
              <a:t> Vyhláška č. 13/2005 Sb., o středním vzdělávání a vzdělávání v konzervatoři, ve znění účinném od 1. 9. 2018 </a:t>
            </a:r>
            <a:r>
              <a:rPr lang="cs-CZ" dirty="0" smtClean="0"/>
              <a:t>…</a:t>
            </a:r>
          </a:p>
          <a:p>
            <a:endParaRPr lang="cs-CZ" dirty="0"/>
          </a:p>
          <a:p>
            <a:r>
              <a:rPr lang="cs-CZ" sz="2000" b="1" dirty="0"/>
              <a:t>Zákon o pedagogických pracovnících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704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latin typeface="Impact" panose="020B0806030902050204" pitchFamily="34" charset="0"/>
              </a:rPr>
              <a:t> </a:t>
            </a:r>
            <a:r>
              <a:rPr lang="cs-CZ" b="1" dirty="0">
                <a:solidFill>
                  <a:schemeClr val="tx1"/>
                </a:solidFill>
                <a:latin typeface="Impact" panose="020B0806030902050204" pitchFamily="34" charset="0"/>
              </a:rPr>
              <a:t>Kompetence učitele a třídního učitele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b="1" dirty="0">
                <a:solidFill>
                  <a:srgbClr val="92D050"/>
                </a:solidFill>
              </a:rPr>
              <a:t>Pedagogický management</a:t>
            </a:r>
          </a:p>
        </p:txBody>
      </p:sp>
    </p:spTree>
    <p:extLst>
      <p:ext uri="{BB962C8B-B14F-4D97-AF65-F5344CB8AC3E}">
        <p14:creationId xmlns:p14="http://schemas.microsoft.com/office/powerpoint/2010/main" val="3984647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06801-95B1-40E5-B299-12CF2EAAC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7E319-1982-42B7-8657-CE41AD312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352931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3200" dirty="0" err="1"/>
              <a:t>Být</a:t>
            </a:r>
            <a:r>
              <a:rPr lang="sk-SK" sz="3200" dirty="0"/>
              <a:t> dobrým </a:t>
            </a:r>
            <a:r>
              <a:rPr lang="sk-SK" sz="3200" dirty="0" err="1"/>
              <a:t>učitelem</a:t>
            </a:r>
            <a:r>
              <a:rPr lang="sk-SK" sz="3200" dirty="0"/>
              <a:t> =</a:t>
            </a:r>
          </a:p>
          <a:p>
            <a:pPr marL="0" indent="0">
              <a:buNone/>
            </a:pPr>
            <a:r>
              <a:rPr lang="sk-SK" sz="3200" dirty="0" err="1"/>
              <a:t>úplně</a:t>
            </a:r>
            <a:r>
              <a:rPr lang="sk-SK" sz="3200" dirty="0"/>
              <a:t> stačí </a:t>
            </a:r>
            <a:r>
              <a:rPr lang="sk-SK" sz="3200" dirty="0" err="1"/>
              <a:t>mít</a:t>
            </a:r>
            <a:r>
              <a:rPr lang="sk-SK" sz="3200" dirty="0"/>
              <a:t> rád </a:t>
            </a:r>
            <a:r>
              <a:rPr lang="sk-SK" sz="3200" dirty="0" err="1"/>
              <a:t>děti</a:t>
            </a:r>
            <a:r>
              <a:rPr lang="sk-SK" sz="3200" dirty="0"/>
              <a:t>, </a:t>
            </a:r>
          </a:p>
          <a:p>
            <a:pPr marL="0" indent="0">
              <a:buNone/>
            </a:pPr>
            <a:r>
              <a:rPr lang="sk-SK" sz="3200" dirty="0" err="1"/>
              <a:t>mít</a:t>
            </a:r>
            <a:r>
              <a:rPr lang="sk-SK" sz="3200" dirty="0"/>
              <a:t> chuť </a:t>
            </a:r>
            <a:r>
              <a:rPr lang="sk-SK" sz="3200" dirty="0" err="1"/>
              <a:t>měnit</a:t>
            </a:r>
            <a:r>
              <a:rPr lang="sk-SK" sz="3200" dirty="0"/>
              <a:t> životy mladých </a:t>
            </a:r>
            <a:r>
              <a:rPr lang="sk-SK" sz="3200" dirty="0" err="1"/>
              <a:t>lidí</a:t>
            </a:r>
            <a:r>
              <a:rPr lang="sk-SK" sz="3200" dirty="0"/>
              <a:t> </a:t>
            </a:r>
          </a:p>
          <a:p>
            <a:pPr marL="0" indent="0">
              <a:buNone/>
            </a:pPr>
            <a:r>
              <a:rPr lang="sk-SK" sz="3200" dirty="0"/>
              <a:t>a </a:t>
            </a:r>
            <a:r>
              <a:rPr lang="sk-SK" sz="3200" dirty="0" err="1"/>
              <a:t>dokázat</a:t>
            </a:r>
            <a:r>
              <a:rPr lang="sk-SK" sz="3200" dirty="0"/>
              <a:t> </a:t>
            </a:r>
            <a:r>
              <a:rPr lang="sk-SK" sz="3200" dirty="0" err="1"/>
              <a:t>motivovat</a:t>
            </a:r>
            <a:r>
              <a:rPr lang="sk-SK" sz="3200" dirty="0"/>
              <a:t> ty, </a:t>
            </a:r>
            <a:r>
              <a:rPr lang="sk-SK" sz="3200" dirty="0" err="1"/>
              <a:t>které</a:t>
            </a:r>
            <a:r>
              <a:rPr lang="sk-SK" sz="3200" dirty="0"/>
              <a:t> </a:t>
            </a:r>
            <a:r>
              <a:rPr lang="sk-SK" sz="3200" dirty="0" err="1"/>
              <a:t>nikdo</a:t>
            </a:r>
            <a:r>
              <a:rPr lang="sk-SK" sz="3200" dirty="0"/>
              <a:t> nemotivuje.</a:t>
            </a:r>
          </a:p>
          <a:p>
            <a:pPr marL="0" indent="0">
              <a:buNone/>
            </a:pPr>
            <a:r>
              <a:rPr lang="cs-CZ" sz="3200" dirty="0"/>
              <a:t>	</a:t>
            </a:r>
            <a:r>
              <a:rPr lang="sk-SK" sz="3200" dirty="0"/>
              <a:t>													(</a:t>
            </a:r>
            <a:r>
              <a:rPr lang="sk-SK" sz="3200" dirty="0" err="1"/>
              <a:t>Dylan</a:t>
            </a:r>
            <a:r>
              <a:rPr lang="sk-SK" sz="3200" dirty="0"/>
              <a:t> </a:t>
            </a:r>
            <a:r>
              <a:rPr lang="sk-SK" sz="3200" dirty="0" err="1"/>
              <a:t>Wiliam</a:t>
            </a:r>
            <a:r>
              <a:rPr lang="sk-SK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24643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>
            <a:spLocks noGrp="1"/>
          </p:cNvSpPr>
          <p:nvPr>
            <p:ph type="title"/>
          </p:nvPr>
        </p:nvSpPr>
        <p:spPr>
          <a:xfrm>
            <a:off x="463826" y="382384"/>
            <a:ext cx="10966174" cy="2056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90"/>
              <a:buFont typeface="Impact"/>
              <a:buNone/>
            </a:pP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JAKÉ ČINNOSTI VYKONÁVÁ </a:t>
            </a:r>
            <a:b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									</a:t>
            </a:r>
            <a:b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									A) </a:t>
            </a:r>
            <a:r>
              <a:rPr lang="cs-CZ" sz="4590" b="0" i="0" u="none" strike="noStrike" cap="none" dirty="0">
                <a:solidFill>
                  <a:srgbClr val="92D050"/>
                </a:solidFill>
                <a:latin typeface="Impact"/>
                <a:ea typeface="Impact"/>
                <a:cs typeface="Impact"/>
                <a:sym typeface="Impact"/>
              </a:rPr>
              <a:t>UČITEL</a:t>
            </a: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/>
            </a:r>
            <a:b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									B) </a:t>
            </a:r>
            <a:r>
              <a:rPr lang="cs-CZ" sz="4590" b="0" i="0" u="none" strike="noStrike" cap="none" dirty="0">
                <a:solidFill>
                  <a:srgbClr val="92D050"/>
                </a:solidFill>
                <a:latin typeface="Impact"/>
                <a:ea typeface="Impact"/>
                <a:cs typeface="Impact"/>
                <a:sym typeface="Impact"/>
              </a:rPr>
              <a:t>TŘÍDNÍ UČITEL</a:t>
            </a: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?</a:t>
            </a:r>
            <a:b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endParaRPr sz="4590" b="0" i="0" u="none" strike="noStrike" cap="none" dirty="0">
              <a:solidFill>
                <a:schemeClr val="dk2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02" name="Google Shape;102;p14"/>
          <p:cNvSpPr txBox="1">
            <a:spLocks noGrp="1"/>
          </p:cNvSpPr>
          <p:nvPr>
            <p:ph type="body" idx="1"/>
          </p:nvPr>
        </p:nvSpPr>
        <p:spPr>
          <a:xfrm>
            <a:off x="278296" y="3111501"/>
            <a:ext cx="11342204" cy="3593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endParaRPr lang="cs-CZ" sz="2800" b="0" i="0" u="none" strike="noStrike" cap="none" dirty="0">
              <a:solidFill>
                <a:srgbClr val="595959"/>
              </a:solidFill>
              <a:latin typeface="Cabin"/>
              <a:ea typeface="Cabin"/>
              <a:cs typeface="Cabin"/>
              <a:sym typeface="Cabin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lang="cs-CZ" sz="2800" b="0" i="0" u="none" strike="noStrike" cap="none" dirty="0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rPr>
              <a:t>V rámci diskuse ve skupině připravte </a:t>
            </a:r>
            <a:r>
              <a:rPr lang="cs-CZ" sz="2800" b="1" i="0" u="none" strike="noStrike" cap="none" dirty="0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rPr>
              <a:t>co nejúplnější soupis činností,</a:t>
            </a:r>
            <a:r>
              <a:rPr lang="cs-CZ" sz="2800" b="0" i="0" u="none" strike="noStrike" cap="none" dirty="0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rPr>
              <a:t> které učitel/třídní učitel vykonává a které souvisejí s procesem řízení školní třídy.</a:t>
            </a:r>
            <a:endParaRPr sz="2800" b="0" i="0" u="none" strike="noStrike" cap="none" dirty="0">
              <a:solidFill>
                <a:srgbClr val="595959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03" name="Google Shape;103;p14"/>
          <p:cNvSpPr/>
          <p:nvPr/>
        </p:nvSpPr>
        <p:spPr>
          <a:xfrm>
            <a:off x="6923573" y="5227879"/>
            <a:ext cx="3368351" cy="88640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3C7E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b="1" i="0" u="none" strike="noStrike" cap="none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práce ve skupině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m</a:t>
            </a:r>
            <a:r>
              <a:rPr lang="cs-CZ" b="1" i="0" u="none" strike="noStrike" cap="none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ax. 5 min</a:t>
            </a:r>
            <a:endParaRPr b="1" i="0" u="none" strike="noStrike" cap="none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>
            <a:spLocks noGrp="1"/>
          </p:cNvSpPr>
          <p:nvPr>
            <p:ph type="title"/>
          </p:nvPr>
        </p:nvSpPr>
        <p:spPr>
          <a:xfrm>
            <a:off x="463826" y="382384"/>
            <a:ext cx="10966174" cy="2056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spcBef>
                <a:spcPts val="0"/>
              </a:spcBef>
              <a:buClr>
                <a:schemeClr val="dk2"/>
              </a:buClr>
              <a:buSzPts val="4590"/>
            </a:pPr>
            <a:r>
              <a:rPr lang="cs-CZ" sz="4590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Které paragrafy ze školského zákona se vztahují k práci učitele / třídního učitele?</a:t>
            </a: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									</a:t>
            </a:r>
            <a:b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									</a:t>
            </a:r>
            <a:endParaRPr sz="4590" b="0" i="0" u="none" strike="noStrike" cap="none" dirty="0">
              <a:solidFill>
                <a:schemeClr val="dk2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02" name="Google Shape;102;p14"/>
          <p:cNvSpPr txBox="1">
            <a:spLocks noGrp="1"/>
          </p:cNvSpPr>
          <p:nvPr>
            <p:ph type="body" idx="1"/>
          </p:nvPr>
        </p:nvSpPr>
        <p:spPr>
          <a:xfrm>
            <a:off x="278296" y="3111501"/>
            <a:ext cx="11342204" cy="3593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endParaRPr lang="cs-CZ" sz="2800" b="0" i="0" u="none" strike="noStrike" cap="none" dirty="0">
              <a:solidFill>
                <a:srgbClr val="595959"/>
              </a:solidFill>
              <a:latin typeface="Cabin"/>
              <a:ea typeface="Cabin"/>
              <a:cs typeface="Cabin"/>
              <a:sym typeface="Cabin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lang="cs-CZ" sz="2800" b="0" i="0" u="none" strike="noStrike" cap="none" dirty="0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rPr>
              <a:t>§</a:t>
            </a:r>
            <a:endParaRPr sz="2800" b="0" i="0" u="none" strike="noStrike" cap="none" dirty="0">
              <a:solidFill>
                <a:srgbClr val="595959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03" name="Google Shape;103;p14"/>
          <p:cNvSpPr/>
          <p:nvPr/>
        </p:nvSpPr>
        <p:spPr>
          <a:xfrm>
            <a:off x="6923573" y="5227879"/>
            <a:ext cx="3368351" cy="88640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3C7E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b="1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Domácí úkol</a:t>
            </a:r>
            <a:endParaRPr sz="2400" b="1" i="0" u="none" strike="noStrike" cap="none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204856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590" dirty="0">
                <a:latin typeface="Impact"/>
                <a:ea typeface="Impact"/>
                <a:cs typeface="Impact"/>
              </a:rPr>
              <a:t>Řízení třídy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0887AD6-69D4-440B-96F9-11677A41B4DD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96393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>
            <a:spLocks noGrp="1"/>
          </p:cNvSpPr>
          <p:nvPr>
            <p:ph type="title"/>
          </p:nvPr>
        </p:nvSpPr>
        <p:spPr>
          <a:xfrm>
            <a:off x="463826" y="382384"/>
            <a:ext cx="10966174" cy="2056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90"/>
              <a:buFont typeface="Impact"/>
              <a:buNone/>
            </a:pPr>
            <a:r>
              <a:rPr lang="cs-CZ" sz="4590" dirty="0">
                <a:solidFill>
                  <a:srgbClr val="92D050"/>
                </a:solidFill>
                <a:latin typeface="Impact"/>
                <a:ea typeface="Impact"/>
                <a:cs typeface="Impact"/>
                <a:sym typeface="Impact"/>
              </a:rPr>
              <a:t>TŘÍDNÍ UČITEL </a:t>
            </a:r>
            <a:r>
              <a:rPr lang="cs-CZ" sz="4590" b="0" i="0" u="none" strike="noStrike" cap="none" dirty="0">
                <a:solidFill>
                  <a:srgbClr val="00B050"/>
                </a:solidFill>
                <a:latin typeface="Impact"/>
                <a:ea typeface="Impact"/>
                <a:cs typeface="Impact"/>
                <a:sym typeface="Impact"/>
              </a:rPr>
              <a:t>	</a:t>
            </a: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								</a:t>
            </a:r>
            <a:b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									</a:t>
            </a:r>
            <a:endParaRPr sz="4590" b="0" i="0" u="none" strike="noStrike" cap="none" dirty="0">
              <a:solidFill>
                <a:schemeClr val="dk2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02" name="Google Shape;102;p14"/>
          <p:cNvSpPr txBox="1">
            <a:spLocks noGrp="1"/>
          </p:cNvSpPr>
          <p:nvPr>
            <p:ph type="body" idx="1"/>
          </p:nvPr>
        </p:nvSpPr>
        <p:spPr>
          <a:xfrm>
            <a:off x="463826" y="1922352"/>
            <a:ext cx="11342204" cy="455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</a:pPr>
            <a:r>
              <a:rPr lang="cs-CZ" sz="2800" dirty="0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rPr>
              <a:t>A) Vytváří klima ve třídě</a:t>
            </a:r>
          </a:p>
          <a:p>
            <a:pPr marL="514350" marR="0" lvl="0" indent="-5143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AutoNum type="alphaUcParenR"/>
            </a:pPr>
            <a:endParaRPr lang="cs-CZ" sz="2800" dirty="0">
              <a:solidFill>
                <a:srgbClr val="595959"/>
              </a:solidFill>
              <a:latin typeface="Cabin"/>
              <a:ea typeface="Cabin"/>
              <a:cs typeface="Cabin"/>
              <a:sym typeface="Cabin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</a:pPr>
            <a:r>
              <a:rPr lang="cs-CZ" sz="2800" dirty="0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rPr>
              <a:t>B) Organizuje rodičovské schůzky</a:t>
            </a: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</a:pPr>
            <a:endParaRPr lang="cs-CZ" sz="2800" dirty="0">
              <a:solidFill>
                <a:srgbClr val="595959"/>
              </a:solidFill>
              <a:latin typeface="Cabin"/>
              <a:ea typeface="Cabin"/>
              <a:cs typeface="Cabin"/>
              <a:sym typeface="Cabin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</a:pPr>
            <a:r>
              <a:rPr lang="cs-CZ" sz="2800" dirty="0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rPr>
              <a:t>C) Adaptuje nové žáky do kolektivu</a:t>
            </a: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</a:pPr>
            <a:endParaRPr lang="cs-CZ" sz="2800" dirty="0">
              <a:solidFill>
                <a:srgbClr val="595959"/>
              </a:solidFill>
              <a:latin typeface="Cabin"/>
              <a:ea typeface="Cabin"/>
              <a:cs typeface="Cabin"/>
              <a:sym typeface="Cabin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</a:pPr>
            <a:r>
              <a:rPr lang="cs-CZ" sz="2800" dirty="0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rPr>
              <a:t>D) Organizuje třídnické hodiny</a:t>
            </a:r>
          </a:p>
        </p:txBody>
      </p:sp>
      <p:sp>
        <p:nvSpPr>
          <p:cNvPr id="4" name="Google Shape;103;p14"/>
          <p:cNvSpPr/>
          <p:nvPr/>
        </p:nvSpPr>
        <p:spPr>
          <a:xfrm>
            <a:off x="6923573" y="5227879"/>
            <a:ext cx="3368351" cy="88640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3C7E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b="1" i="0" u="none" strike="noStrike" cap="none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práce ve </a:t>
            </a:r>
            <a:r>
              <a:rPr lang="cs-CZ" sz="2400" b="1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skupinách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b="1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A - B - C - D</a:t>
            </a:r>
            <a:endParaRPr sz="2400" b="1" i="0" u="none" strike="noStrike" cap="none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3" name="Bublinový popisek ve tvaru obláčku 2"/>
          <p:cNvSpPr/>
          <p:nvPr/>
        </p:nvSpPr>
        <p:spPr>
          <a:xfrm>
            <a:off x="6629400" y="1828800"/>
            <a:ext cx="3662524" cy="2935224"/>
          </a:xfrm>
          <a:prstGeom prst="cloudCallou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Jak byste v roli třídního učitele realizovali tyto činnosti? Postupujte podle principů managementu.</a:t>
            </a:r>
          </a:p>
        </p:txBody>
      </p:sp>
    </p:spTree>
    <p:extLst>
      <p:ext uri="{BB962C8B-B14F-4D97-AF65-F5344CB8AC3E}">
        <p14:creationId xmlns:p14="http://schemas.microsoft.com/office/powerpoint/2010/main" val="1988053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590" dirty="0">
                <a:solidFill>
                  <a:srgbClr val="92D050"/>
                </a:solidFill>
                <a:latin typeface="Impact"/>
                <a:ea typeface="Impact"/>
                <a:cs typeface="Impact"/>
              </a:rPr>
              <a:t>TŘÍDNICKÉ HODINY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Možnost pravidelné práce uvnitř třídy</a:t>
            </a:r>
          </a:p>
          <a:p>
            <a:r>
              <a:rPr lang="cs-CZ" sz="2800" dirty="0"/>
              <a:t>Řešení aktuálních problémů </a:t>
            </a:r>
          </a:p>
          <a:p>
            <a:r>
              <a:rPr lang="cs-CZ" sz="2800" dirty="0"/>
              <a:t>Práce s pravidly třídy</a:t>
            </a:r>
          </a:p>
          <a:p>
            <a:r>
              <a:rPr lang="cs-CZ" sz="2800" dirty="0"/>
              <a:t>Žáci mohou konstruktivně ovlivňovat dění ve třídě, škole</a:t>
            </a:r>
          </a:p>
          <a:p>
            <a:r>
              <a:rPr lang="cs-CZ" sz="2800" dirty="0"/>
              <a:t>Společné plánování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8290001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58314</TotalTime>
  <Words>804</Words>
  <Application>Microsoft Office PowerPoint</Application>
  <PresentationFormat>Širokoúhlá obrazovka</PresentationFormat>
  <Paragraphs>130</Paragraphs>
  <Slides>23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31" baseType="lpstr">
      <vt:lpstr>Arial</vt:lpstr>
      <vt:lpstr>Cabin</vt:lpstr>
      <vt:lpstr>Calibri</vt:lpstr>
      <vt:lpstr>Impact</vt:lpstr>
      <vt:lpstr>Trebuchet MS</vt:lpstr>
      <vt:lpstr>Wingdings</vt:lpstr>
      <vt:lpstr>Wingdings 3</vt:lpstr>
      <vt:lpstr>Faseta</vt:lpstr>
      <vt:lpstr>  Pedagogický                     management</vt:lpstr>
      <vt:lpstr>Doporučená literatura</vt:lpstr>
      <vt:lpstr> Kompetence učitele a třídního učitele</vt:lpstr>
      <vt:lpstr>Prezentace aplikace PowerPoint</vt:lpstr>
      <vt:lpstr>JAKÉ ČINNOSTI VYKONÁVÁ                     A) UČITEL          B) TŘÍDNÍ UČITEL? </vt:lpstr>
      <vt:lpstr>Které paragrafy ze školského zákona se vztahují k práci učitele / třídního učitele?                   </vt:lpstr>
      <vt:lpstr>Řízení třídy</vt:lpstr>
      <vt:lpstr>TŘÍDNÍ UČITEL                    </vt:lpstr>
      <vt:lpstr>TŘÍDNICKÉ HODINY</vt:lpstr>
      <vt:lpstr>KLIMA JAKO CESTA A CÍL</vt:lpstr>
      <vt:lpstr>DOBRÝ UČITEL                   </vt:lpstr>
      <vt:lpstr>DOHLEDOVÁ POVINNOST  ŠKOLY = UČITELE                </vt:lpstr>
      <vt:lpstr>KDY UČITEL VYKONÁVÁ DOHLED ?                   </vt:lpstr>
      <vt:lpstr>KDY UČITEL VYKONÁVÁ DOHLED                   </vt:lpstr>
      <vt:lpstr>ŠKOLA JE POVINNA                   </vt:lpstr>
      <vt:lpstr>KDY ŽÁKY POUČIT ?                   </vt:lpstr>
      <vt:lpstr>KDY ŽÁKY POUČIT                  </vt:lpstr>
      <vt:lpstr>ORGANIZACE MIMOŠKOLNÍ AKCE                 </vt:lpstr>
      <vt:lpstr>ORGANIZACE MIMOŠKOLNÍ AKCE  MIMOŘÁDNÉ SITUACE                      </vt:lpstr>
      <vt:lpstr>MIMOŘÁDNÉ SITUACE                      </vt:lpstr>
      <vt:lpstr>MIMOŘÁDNÉ SITUACE                      </vt:lpstr>
      <vt:lpstr>MIMOŘÁDNÉ SITUACE                      </vt:lpstr>
      <vt:lpstr>Školská legislativa platná v ČR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</dc:title>
  <dc:creator>Markéta Olbertová</dc:creator>
  <cp:lastModifiedBy>Uživatel systému Windows</cp:lastModifiedBy>
  <cp:revision>65</cp:revision>
  <cp:lastPrinted>2018-09-29T16:08:57Z</cp:lastPrinted>
  <dcterms:created xsi:type="dcterms:W3CDTF">2018-08-10T12:41:03Z</dcterms:created>
  <dcterms:modified xsi:type="dcterms:W3CDTF">2018-12-14T12:08:57Z</dcterms:modified>
</cp:coreProperties>
</file>