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9"/>
  </p:notesMasterIdLst>
  <p:sldIdLst>
    <p:sldId id="384" r:id="rId2"/>
    <p:sldId id="314" r:id="rId3"/>
    <p:sldId id="425" r:id="rId4"/>
    <p:sldId id="427" r:id="rId5"/>
    <p:sldId id="428" r:id="rId6"/>
    <p:sldId id="429" r:id="rId7"/>
    <p:sldId id="430" r:id="rId8"/>
    <p:sldId id="431" r:id="rId9"/>
    <p:sldId id="455" r:id="rId10"/>
    <p:sldId id="433" r:id="rId11"/>
    <p:sldId id="434" r:id="rId12"/>
    <p:sldId id="447" r:id="rId13"/>
    <p:sldId id="449" r:id="rId14"/>
    <p:sldId id="446" r:id="rId15"/>
    <p:sldId id="432" r:id="rId16"/>
    <p:sldId id="450" r:id="rId17"/>
    <p:sldId id="448" r:id="rId18"/>
    <p:sldId id="453" r:id="rId19"/>
    <p:sldId id="454" r:id="rId20"/>
    <p:sldId id="452" r:id="rId21"/>
    <p:sldId id="259" r:id="rId22"/>
    <p:sldId id="260" r:id="rId23"/>
    <p:sldId id="261" r:id="rId24"/>
    <p:sldId id="288" r:id="rId25"/>
    <p:sldId id="290" r:id="rId26"/>
    <p:sldId id="362" r:id="rId27"/>
    <p:sldId id="283" r:id="rId28"/>
    <p:sldId id="281" r:id="rId29"/>
    <p:sldId id="266" r:id="rId30"/>
    <p:sldId id="466" r:id="rId31"/>
    <p:sldId id="268" r:id="rId32"/>
    <p:sldId id="294" r:id="rId33"/>
    <p:sldId id="464" r:id="rId34"/>
    <p:sldId id="465" r:id="rId35"/>
    <p:sldId id="467" r:id="rId36"/>
    <p:sldId id="468" r:id="rId37"/>
    <p:sldId id="458" r:id="rId38"/>
    <p:sldId id="459" r:id="rId39"/>
    <p:sldId id="460" r:id="rId40"/>
    <p:sldId id="469" r:id="rId41"/>
    <p:sldId id="461" r:id="rId42"/>
    <p:sldId id="302" r:id="rId43"/>
    <p:sldId id="272" r:id="rId44"/>
    <p:sldId id="308" r:id="rId45"/>
    <p:sldId id="295" r:id="rId46"/>
    <p:sldId id="380" r:id="rId47"/>
    <p:sldId id="292" r:id="rId48"/>
    <p:sldId id="369" r:id="rId49"/>
    <p:sldId id="370" r:id="rId50"/>
    <p:sldId id="371" r:id="rId51"/>
    <p:sldId id="372" r:id="rId52"/>
    <p:sldId id="473" r:id="rId53"/>
    <p:sldId id="373" r:id="rId54"/>
    <p:sldId id="471" r:id="rId55"/>
    <p:sldId id="374" r:id="rId56"/>
    <p:sldId id="470" r:id="rId57"/>
    <p:sldId id="472" r:id="rId5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5EBA8-D9A0-449E-979D-1E7C4BE92C50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54149-0BA7-4F42-86F3-A6C187F820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49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54149-0BA7-4F42-86F3-A6C187F82088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43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866-AEA6-4675-9AB0-C050BD5A5265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E33C866-AEA6-4675-9AB0-C050BD5A5265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E33C866-AEA6-4675-9AB0-C050BD5A5265}" type="datetimeFigureOut">
              <a:rPr lang="cs-CZ" smtClean="0"/>
              <a:pPr/>
              <a:t>13.12.2018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F58806B-DE02-48FE-8DF0-5145821CDD4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bNF9QNEQLA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Paměť a učení u člověka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229200"/>
            <a:ext cx="8077200" cy="1499616"/>
          </a:xfrm>
        </p:spPr>
        <p:txBody>
          <a:bodyPr/>
          <a:lstStyle/>
          <a:p>
            <a:r>
              <a:rPr lang="cs-CZ" dirty="0" smtClean="0"/>
              <a:t>Mgr. Jan Krása, </a:t>
            </a:r>
            <a:r>
              <a:rPr lang="cs-CZ" dirty="0" err="1" smtClean="0"/>
              <a:t>Ph.D</a:t>
            </a:r>
            <a:r>
              <a:rPr lang="cs-CZ" dirty="0" smtClean="0"/>
              <a:t>., Katedra psychologie, Pedagogická fakulta MU</a:t>
            </a:r>
            <a:endParaRPr lang="cs-CZ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403648" y="4869160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8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775191"/>
            <a:ext cx="5770984" cy="4625609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cs-CZ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1935 - 2017)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>
              <a:defRPr/>
            </a:pP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J. </a:t>
            </a:r>
            <a:r>
              <a:rPr lang="cs-CZ" sz="28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(1983, 1985) rozpracoval myšlenku </a:t>
            </a:r>
            <a:r>
              <a:rPr lang="cs-CZ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modularity mysli</a:t>
            </a:r>
            <a:r>
              <a:rPr lang="cs-CZ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kognitivní moduly vznikly za různých okolností, vyvíjely se navzájem nezávisle a jsou určeny pro specifickou oblast adaptace.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</a:t>
            </a:r>
            <a:r>
              <a:rPr lang="cs-CZ" sz="4000" b="1" dirty="0" smtClean="0">
                <a:solidFill>
                  <a:srgbClr val="FFC000"/>
                </a:solidFill>
              </a:rPr>
              <a:t>mysli</a:t>
            </a:r>
            <a:endParaRPr lang="cs-CZ" sz="4000" b="1" dirty="0">
              <a:solidFill>
                <a:srgbClr val="FFC000"/>
              </a:solidFill>
            </a:endParaRPr>
          </a:p>
        </p:txBody>
      </p:sp>
      <p:pic>
        <p:nvPicPr>
          <p:cNvPr id="1028" name="Picture 4" descr="Výsledek obrázku pro jerry fo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27" y="1809843"/>
            <a:ext cx="2298413" cy="321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2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556793"/>
            <a:ext cx="8229600" cy="4536504"/>
          </a:xfrm>
          <a:prstGeom prst="rect">
            <a:avLst/>
          </a:prstGeom>
        </p:spPr>
        <p:txBody>
          <a:bodyPr/>
          <a:lstStyle/>
          <a:p>
            <a:pPr marL="118800" lvl="0" indent="0">
              <a:buClrTx/>
              <a:buSzTx/>
              <a:buNone/>
              <a:defRPr/>
            </a:pP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popsal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dvě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skupiny modulů a procesů: </a:t>
            </a:r>
          </a:p>
          <a:p>
            <a:pPr marL="118800" lvl="0" indent="0">
              <a:buClrTx/>
              <a:buSzTx/>
              <a:buNone/>
              <a:defRPr/>
            </a:pP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doménově specifické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domain-specific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a </a:t>
            </a:r>
            <a:r>
              <a:rPr lang="cs-CZ" sz="27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doménově obecné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domain-general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).</a:t>
            </a:r>
          </a:p>
          <a:p>
            <a:pPr marL="118800" lvl="0" indent="0">
              <a:buClrTx/>
              <a:buSzTx/>
              <a:buNone/>
              <a:defRPr/>
            </a:pPr>
            <a:endParaRPr lang="cs-CZ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18800" lvl="0" indent="0">
              <a:buClrTx/>
              <a:buSzTx/>
              <a:buNone/>
              <a:defRPr/>
            </a:pP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Dnes se mluví o </a:t>
            </a:r>
            <a:r>
              <a:rPr lang="cs-CZ" sz="2700" b="1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dual-process</a:t>
            </a:r>
            <a:r>
              <a:rPr lang="cs-CZ" sz="27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z="2700" b="1" i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theory</a:t>
            </a:r>
            <a:r>
              <a:rPr lang="cs-CZ" sz="2700" b="1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Fodor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Evans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Nisbett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Stanovich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Lieberman, 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Sloman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cs-CZ" sz="27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Kahneman</a:t>
            </a:r>
            <a:r>
              <a:rPr lang="cs-CZ" sz="27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ad.).</a:t>
            </a:r>
          </a:p>
        </p:txBody>
      </p:sp>
      <p:sp>
        <p:nvSpPr>
          <p:cNvPr id="5" name="TextShap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tIns="45000" rIns="45720" bIns="45000" anchor="ctr"/>
          <a:lstStyle/>
          <a:p>
            <a:r>
              <a:rPr lang="cs-CZ" sz="4000" b="1" dirty="0">
                <a:solidFill>
                  <a:srgbClr val="FFC000"/>
                </a:solidFill>
              </a:rPr>
              <a:t>Modularita </a:t>
            </a:r>
            <a:r>
              <a:rPr lang="cs-CZ" sz="4000" b="1" dirty="0" smtClean="0">
                <a:solidFill>
                  <a:srgbClr val="FFC000"/>
                </a:solidFill>
              </a:rPr>
              <a:t>mysli</a:t>
            </a:r>
            <a:endParaRPr lang="cs-CZ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1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Evans</a:t>
            </a:r>
            <a:r>
              <a:rPr lang="cs-CZ" dirty="0" smtClean="0"/>
              <a:t>, 2008, p. 257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209253"/>
            <a:ext cx="4464496" cy="55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3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2 a logika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 smtClean="0"/>
              <a:t>„</a:t>
            </a:r>
            <a:r>
              <a:rPr lang="en-US" dirty="0" smtClean="0"/>
              <a:t>System </a:t>
            </a:r>
            <a:r>
              <a:rPr lang="en-US" dirty="0"/>
              <a:t>2 concept is much broader </a:t>
            </a:r>
            <a:r>
              <a:rPr lang="en-US" dirty="0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of </a:t>
            </a:r>
            <a:r>
              <a:rPr lang="en-US" b="1" dirty="0"/>
              <a:t>logical reasoning</a:t>
            </a:r>
            <a:r>
              <a:rPr lang="en-US" dirty="0"/>
              <a:t>, including such </a:t>
            </a:r>
            <a:r>
              <a:rPr lang="en-US" dirty="0" smtClean="0"/>
              <a:t>ideas</a:t>
            </a:r>
            <a:r>
              <a:rPr lang="cs-CZ" dirty="0" smtClean="0"/>
              <a:t> </a:t>
            </a:r>
            <a:r>
              <a:rPr lang="en-US" dirty="0" smtClean="0"/>
              <a:t>as </a:t>
            </a:r>
            <a:r>
              <a:rPr lang="en-US" dirty="0"/>
              <a:t>an </a:t>
            </a:r>
            <a:r>
              <a:rPr lang="en-US" b="1" dirty="0"/>
              <a:t>inhibitory role </a:t>
            </a:r>
            <a:r>
              <a:rPr lang="en-US" dirty="0"/>
              <a:t>(suppressing </a:t>
            </a:r>
            <a:r>
              <a:rPr lang="en-US" dirty="0" smtClean="0"/>
              <a:t>pragmatic</a:t>
            </a:r>
            <a:r>
              <a:rPr lang="cs-CZ" dirty="0" smtClean="0"/>
              <a:t> </a:t>
            </a:r>
            <a:r>
              <a:rPr lang="en-US" dirty="0" smtClean="0"/>
              <a:t>influences </a:t>
            </a:r>
            <a:r>
              <a:rPr lang="en-US" dirty="0"/>
              <a:t>of System 1) and the ability </a:t>
            </a:r>
            <a:r>
              <a:rPr lang="en-US" dirty="0" smtClean="0"/>
              <a:t>to</a:t>
            </a:r>
            <a:r>
              <a:rPr lang="cs-CZ" dirty="0" smtClean="0"/>
              <a:t> </a:t>
            </a:r>
            <a:r>
              <a:rPr lang="en-US" dirty="0" smtClean="0"/>
              <a:t>engage </a:t>
            </a:r>
            <a:r>
              <a:rPr lang="en-US" dirty="0"/>
              <a:t>in </a:t>
            </a:r>
            <a:r>
              <a:rPr lang="en-US" b="1" dirty="0"/>
              <a:t>hypothetical thought </a:t>
            </a:r>
            <a:r>
              <a:rPr lang="en-US" dirty="0"/>
              <a:t>via </a:t>
            </a:r>
            <a:r>
              <a:rPr lang="en-US" dirty="0" smtClean="0"/>
              <a:t>supposition</a:t>
            </a:r>
            <a:r>
              <a:rPr lang="cs-CZ" dirty="0" smtClean="0"/>
              <a:t> and </a:t>
            </a:r>
            <a:r>
              <a:rPr lang="cs-CZ" dirty="0" err="1"/>
              <a:t>mental</a:t>
            </a:r>
            <a:r>
              <a:rPr lang="cs-CZ" dirty="0"/>
              <a:t> </a:t>
            </a:r>
            <a:r>
              <a:rPr lang="cs-CZ" dirty="0" err="1"/>
              <a:t>simulations</a:t>
            </a:r>
            <a:r>
              <a:rPr lang="cs-CZ" dirty="0" smtClean="0"/>
              <a:t>.“ (</a:t>
            </a:r>
            <a:r>
              <a:rPr lang="cs-CZ" dirty="0" err="1" smtClean="0"/>
              <a:t>Evans</a:t>
            </a:r>
            <a:r>
              <a:rPr lang="cs-CZ" dirty="0"/>
              <a:t>,</a:t>
            </a:r>
            <a:r>
              <a:rPr lang="cs-CZ" dirty="0" smtClean="0"/>
              <a:t> 2008, p. 262)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Rozum (logika) a analýza vědomí v evropském kontextu:</a:t>
            </a:r>
          </a:p>
          <a:p>
            <a:pPr marL="633222" indent="-514350">
              <a:buAutoNum type="arabicPeriod"/>
            </a:pPr>
            <a:r>
              <a:rPr lang="cs-CZ" dirty="0" smtClean="0"/>
              <a:t>Duchovědný přístup – vnitřní život ducha</a:t>
            </a:r>
          </a:p>
          <a:p>
            <a:pPr marL="633222" indent="-514350">
              <a:buAutoNum type="arabicPeriod"/>
            </a:pPr>
            <a:r>
              <a:rPr lang="cs-CZ" dirty="0" smtClean="0"/>
              <a:t>Behaviorismus – z elementů, „nevědomé“ učení</a:t>
            </a:r>
          </a:p>
          <a:p>
            <a:pPr marL="633222" indent="-514350">
              <a:buAutoNum type="arabicPeriod"/>
            </a:pPr>
            <a:r>
              <a:rPr lang="cs-CZ" dirty="0" smtClean="0"/>
              <a:t>Moderní přístup: psychika je společensko-historicky utvářená = </a:t>
            </a:r>
            <a:r>
              <a:rPr lang="cs-CZ" dirty="0" err="1" smtClean="0"/>
              <a:t>zkoumatelná</a:t>
            </a:r>
            <a:r>
              <a:rPr lang="cs-CZ" dirty="0"/>
              <a:t>!</a:t>
            </a:r>
            <a:r>
              <a:rPr lang="cs-CZ" dirty="0" smtClean="0"/>
              <a:t> </a:t>
            </a:r>
            <a:r>
              <a:rPr lang="cs-CZ" dirty="0" err="1" smtClean="0"/>
              <a:t>Durkheim</a:t>
            </a:r>
            <a:r>
              <a:rPr lang="cs-CZ" dirty="0" smtClean="0"/>
              <a:t> – Janet – </a:t>
            </a:r>
            <a:r>
              <a:rPr lang="cs-CZ" dirty="0" err="1" smtClean="0"/>
              <a:t>Vygotskij</a:t>
            </a:r>
            <a:r>
              <a:rPr lang="cs-CZ" dirty="0" smtClean="0"/>
              <a:t>, </a:t>
            </a:r>
            <a:r>
              <a:rPr lang="cs-CZ" dirty="0" err="1" smtClean="0"/>
              <a:t>Lurija</a:t>
            </a:r>
            <a:r>
              <a:rPr lang="cs-CZ" dirty="0" smtClean="0"/>
              <a:t> + </a:t>
            </a:r>
            <a:r>
              <a:rPr lang="cs-CZ" dirty="0" err="1" smtClean="0"/>
              <a:t>Bruner</a:t>
            </a:r>
            <a:r>
              <a:rPr lang="cs-CZ" dirty="0" smtClean="0"/>
              <a:t> + </a:t>
            </a:r>
            <a:r>
              <a:rPr lang="cs-CZ" dirty="0" err="1" smtClean="0"/>
              <a:t>Lévi-Strauss</a:t>
            </a:r>
            <a:r>
              <a:rPr lang="cs-CZ" dirty="0" smtClean="0"/>
              <a:t> ad.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886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Modularita mysli a modularita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 smtClean="0"/>
              <a:t>U většiny živočichů </a:t>
            </a:r>
            <a:r>
              <a:rPr lang="cs-CZ" dirty="0"/>
              <a:t>nepozorujeme </a:t>
            </a:r>
            <a:r>
              <a:rPr lang="cs-CZ" b="1" dirty="0"/>
              <a:t>žádný</a:t>
            </a:r>
            <a:r>
              <a:rPr lang="cs-CZ" dirty="0"/>
              <a:t> obecný mechanismus učení (většina schopností je </a:t>
            </a:r>
            <a:r>
              <a:rPr lang="cs-CZ" dirty="0" smtClean="0"/>
              <a:t>jim vrozená).</a:t>
            </a:r>
          </a:p>
          <a:p>
            <a:pPr marL="118872" indent="0">
              <a:buNone/>
            </a:pPr>
            <a:r>
              <a:rPr lang="cs-CZ" dirty="0" smtClean="0"/>
              <a:t>U některých </a:t>
            </a:r>
            <a:r>
              <a:rPr lang="cs-CZ" dirty="0"/>
              <a:t>živočichů </a:t>
            </a:r>
            <a:r>
              <a:rPr lang="cs-CZ" dirty="0" smtClean="0"/>
              <a:t>lze mluvit o </a:t>
            </a:r>
            <a:r>
              <a:rPr lang="cs-CZ" b="1" dirty="0" smtClean="0"/>
              <a:t>asociativním učení </a:t>
            </a:r>
            <a:r>
              <a:rPr lang="cs-CZ" dirty="0" smtClean="0"/>
              <a:t>(popisovaným behaviorismem). </a:t>
            </a:r>
          </a:p>
          <a:p>
            <a:pPr marL="118872" indent="0">
              <a:buNone/>
            </a:pPr>
            <a:r>
              <a:rPr lang="cs-CZ" dirty="0" smtClean="0"/>
              <a:t>Člověk se učí navíc i </a:t>
            </a:r>
            <a:r>
              <a:rPr lang="cs-CZ" b="1" dirty="0" smtClean="0"/>
              <a:t>pojmově</a:t>
            </a:r>
            <a:r>
              <a:rPr lang="cs-CZ" dirty="0" smtClean="0"/>
              <a:t> (chápe, že pojem je součástí rozsáhlého pojmového systému).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?Disponuje člověk nějakým obecným mechanismem učení? Nebo je učení v každé doméně specifické? </a:t>
            </a:r>
          </a:p>
          <a:p>
            <a:pPr marL="118872" indent="0">
              <a:buNone/>
            </a:pPr>
            <a:r>
              <a:rPr lang="cs-CZ" dirty="0" smtClean="0"/>
              <a:t>Srov. např. učení se novým tvářím, chůzi, učení se lovu žab a učení se angličtině.</a:t>
            </a:r>
          </a:p>
        </p:txBody>
      </p:sp>
    </p:spTree>
    <p:extLst>
      <p:ext uri="{BB962C8B-B14F-4D97-AF65-F5344CB8AC3E}">
        <p14:creationId xmlns:p14="http://schemas.microsoft.com/office/powerpoint/2010/main" val="326630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 druhů paměti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 err="1"/>
              <a:t>There</a:t>
            </a:r>
            <a:r>
              <a:rPr lang="cs-CZ" dirty="0"/>
              <a:t> are </a:t>
            </a:r>
            <a:r>
              <a:rPr lang="cs-CZ" dirty="0" err="1"/>
              <a:t>powerful</a:t>
            </a:r>
            <a:r>
              <a:rPr lang="cs-CZ" dirty="0"/>
              <a:t> </a:t>
            </a:r>
            <a:r>
              <a:rPr lang="cs-CZ" dirty="0" err="1" smtClean="0"/>
              <a:t>evolutionary</a:t>
            </a:r>
            <a:r>
              <a:rPr lang="cs-CZ" dirty="0" smtClean="0"/>
              <a:t> </a:t>
            </a:r>
            <a:r>
              <a:rPr lang="en-US" dirty="0" smtClean="0"/>
              <a:t>arguments </a:t>
            </a:r>
            <a:r>
              <a:rPr lang="en-US" dirty="0"/>
              <a:t>(as well as neurological evidence</a:t>
            </a:r>
            <a:r>
              <a:rPr lang="en-US" dirty="0" smtClean="0"/>
              <a:t>)</a:t>
            </a:r>
            <a:r>
              <a:rPr lang="cs-CZ" dirty="0" smtClean="0"/>
              <a:t> </a:t>
            </a:r>
            <a:r>
              <a:rPr lang="en-US" b="1" dirty="0" smtClean="0"/>
              <a:t>for </a:t>
            </a:r>
            <a:r>
              <a:rPr lang="en-US" b="1" dirty="0"/>
              <a:t>multiple systems of learning </a:t>
            </a:r>
            <a:r>
              <a:rPr lang="en-US" b="1" dirty="0" smtClean="0"/>
              <a:t>and</a:t>
            </a:r>
            <a:r>
              <a:rPr lang="cs-CZ" b="1" dirty="0" smtClean="0"/>
              <a:t> </a:t>
            </a:r>
            <a:r>
              <a:rPr lang="en-US" b="1" dirty="0" smtClean="0"/>
              <a:t>memory </a:t>
            </a:r>
            <a:r>
              <a:rPr lang="en-US" b="1" dirty="0"/>
              <a:t>in both humans and other </a:t>
            </a:r>
            <a:r>
              <a:rPr lang="en-US" b="1" dirty="0" smtClean="0"/>
              <a:t>animals</a:t>
            </a:r>
            <a:r>
              <a:rPr lang="cs-CZ" b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Carruthers 2006, Sherry &amp; </a:t>
            </a:r>
            <a:r>
              <a:rPr lang="en-US" dirty="0" err="1"/>
              <a:t>Schacter</a:t>
            </a:r>
            <a:r>
              <a:rPr lang="en-US" dirty="0"/>
              <a:t> 1987</a:t>
            </a:r>
            <a:r>
              <a:rPr lang="en-US" dirty="0" smtClean="0"/>
              <a:t>).</a:t>
            </a:r>
            <a:r>
              <a:rPr lang="cs-CZ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example, Sherry &amp; </a:t>
            </a:r>
            <a:r>
              <a:rPr lang="en-US" dirty="0" err="1"/>
              <a:t>Schacter</a:t>
            </a:r>
            <a:r>
              <a:rPr lang="en-US" dirty="0"/>
              <a:t> (1987), </a:t>
            </a:r>
            <a:r>
              <a:rPr lang="en-US" dirty="0" smtClean="0"/>
              <a:t>who</a:t>
            </a:r>
            <a:r>
              <a:rPr lang="cs-CZ" dirty="0" smtClean="0"/>
              <a:t> </a:t>
            </a:r>
            <a:r>
              <a:rPr lang="en-US" dirty="0" smtClean="0"/>
              <a:t>interestingly </a:t>
            </a:r>
            <a:r>
              <a:rPr lang="en-US" dirty="0"/>
              <a:t>referred to System 1 and 2 memory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noted </a:t>
            </a:r>
            <a:r>
              <a:rPr lang="en-US" dirty="0"/>
              <a:t>that “ </a:t>
            </a:r>
            <a:r>
              <a:rPr lang="en-US" i="1" dirty="0"/>
              <a:t>. . . </a:t>
            </a:r>
            <a:r>
              <a:rPr lang="en-US" dirty="0"/>
              <a:t>a strong case can be </a:t>
            </a:r>
            <a:r>
              <a:rPr lang="en-US" dirty="0" smtClean="0"/>
              <a:t>made</a:t>
            </a:r>
            <a:r>
              <a:rPr lang="cs-CZ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a distinction between a memory </a:t>
            </a:r>
            <a:r>
              <a:rPr lang="en-US" dirty="0" smtClean="0"/>
              <a:t>system</a:t>
            </a:r>
            <a:r>
              <a:rPr lang="cs-CZ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supports gradual or incremental </a:t>
            </a:r>
            <a:r>
              <a:rPr lang="en-US" dirty="0" smtClean="0"/>
              <a:t>learning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is involved in the acquisition </a:t>
            </a:r>
            <a:r>
              <a:rPr lang="en-US" b="1" dirty="0"/>
              <a:t>of </a:t>
            </a:r>
            <a:r>
              <a:rPr lang="en-US" b="1" dirty="0" smtClean="0"/>
              <a:t>habits</a:t>
            </a:r>
            <a:r>
              <a:rPr lang="cs-CZ" b="1" dirty="0" smtClean="0"/>
              <a:t> </a:t>
            </a:r>
            <a:r>
              <a:rPr lang="en-US" b="1" dirty="0" smtClean="0"/>
              <a:t>and </a:t>
            </a:r>
            <a:r>
              <a:rPr lang="en-US" b="1" dirty="0"/>
              <a:t>skills </a:t>
            </a:r>
            <a:r>
              <a:rPr lang="en-US" dirty="0"/>
              <a:t>and a system that supports </a:t>
            </a:r>
            <a:r>
              <a:rPr lang="en-US" dirty="0" smtClean="0"/>
              <a:t>rapid</a:t>
            </a:r>
            <a:r>
              <a:rPr lang="cs-CZ" dirty="0" smtClean="0"/>
              <a:t> </a:t>
            </a:r>
            <a:r>
              <a:rPr lang="en-US" dirty="0" smtClean="0"/>
              <a:t>one-trial </a:t>
            </a:r>
            <a:r>
              <a:rPr lang="en-US" dirty="0"/>
              <a:t>learning and is necessary for </a:t>
            </a:r>
            <a:r>
              <a:rPr lang="en-US" dirty="0" smtClean="0"/>
              <a:t>forming</a:t>
            </a:r>
            <a:r>
              <a:rPr lang="cs-CZ" dirty="0" smtClean="0"/>
              <a:t> </a:t>
            </a:r>
            <a:r>
              <a:rPr lang="en-US" dirty="0" smtClean="0"/>
              <a:t>memories </a:t>
            </a:r>
            <a:r>
              <a:rPr lang="en-US" dirty="0"/>
              <a:t>that represent </a:t>
            </a:r>
            <a:r>
              <a:rPr lang="en-US" b="1" dirty="0"/>
              <a:t>specific </a:t>
            </a:r>
            <a:r>
              <a:rPr lang="en-US" b="1" dirty="0" smtClean="0"/>
              <a:t>situations</a:t>
            </a:r>
            <a:r>
              <a:rPr lang="cs-CZ" b="1" dirty="0" smtClean="0"/>
              <a:t> and </a:t>
            </a:r>
            <a:r>
              <a:rPr lang="cs-CZ" b="1" dirty="0" err="1"/>
              <a:t>episodes</a:t>
            </a:r>
            <a:r>
              <a:rPr lang="cs-CZ" dirty="0"/>
              <a:t>” </a:t>
            </a:r>
            <a:r>
              <a:rPr lang="cs-CZ" dirty="0" smtClean="0"/>
              <a:t>(</a:t>
            </a:r>
            <a:r>
              <a:rPr lang="cs-CZ" dirty="0" err="1" smtClean="0"/>
              <a:t>Evans</a:t>
            </a:r>
            <a:r>
              <a:rPr lang="cs-CZ" dirty="0" smtClean="0"/>
              <a:t>, 2008, p</a:t>
            </a:r>
            <a:r>
              <a:rPr lang="cs-CZ" dirty="0"/>
              <a:t>. </a:t>
            </a:r>
            <a:r>
              <a:rPr lang="cs-CZ" dirty="0" smtClean="0"/>
              <a:t>260).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41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Více druhů paměti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Učení se neurologicky:</a:t>
            </a:r>
          </a:p>
          <a:p>
            <a:r>
              <a:rPr lang="cs-CZ" dirty="0" smtClean="0"/>
              <a:t>v mozečku (3 vrstvy: jemná m., hrubá m. a souhyby)</a:t>
            </a:r>
          </a:p>
          <a:p>
            <a:r>
              <a:rPr lang="cs-CZ" dirty="0" smtClean="0"/>
              <a:t>v bazálních gangliích (pomocí dopaminu)</a:t>
            </a:r>
          </a:p>
          <a:p>
            <a:r>
              <a:rPr lang="cs-CZ" dirty="0" smtClean="0"/>
              <a:t>v mozkové kůře.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990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Dual-process</a:t>
            </a:r>
            <a:r>
              <a:rPr lang="cs-CZ" dirty="0" smtClean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 a individualita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 smtClean="0"/>
              <a:t>„In </a:t>
            </a:r>
            <a:r>
              <a:rPr lang="cs-CZ" dirty="0" err="1"/>
              <a:t>general</a:t>
            </a:r>
            <a:r>
              <a:rPr lang="cs-CZ" dirty="0" smtClean="0"/>
              <a:t>, </a:t>
            </a:r>
            <a:r>
              <a:rPr lang="en-US" dirty="0" smtClean="0"/>
              <a:t>one </a:t>
            </a:r>
            <a:r>
              <a:rPr lang="en-US" dirty="0"/>
              <a:t>of the stronger bases for dual-systems </a:t>
            </a:r>
            <a:r>
              <a:rPr lang="en-US" dirty="0" smtClean="0"/>
              <a:t>theory</a:t>
            </a:r>
            <a:r>
              <a:rPr lang="cs-CZ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the evidence that </a:t>
            </a:r>
            <a:r>
              <a:rPr lang="cs-CZ" dirty="0" smtClean="0"/>
              <a:t>„</a:t>
            </a:r>
            <a:r>
              <a:rPr lang="en-US" dirty="0" smtClean="0"/>
              <a:t>controlled</a:t>
            </a:r>
            <a:r>
              <a:rPr lang="en-US" dirty="0"/>
              <a:t>” </a:t>
            </a:r>
            <a:r>
              <a:rPr lang="en-US" dirty="0" smtClean="0"/>
              <a:t>cognitive</a:t>
            </a:r>
            <a:r>
              <a:rPr lang="cs-CZ" dirty="0" smtClean="0"/>
              <a:t> </a:t>
            </a:r>
            <a:r>
              <a:rPr lang="en-US" dirty="0" smtClean="0"/>
              <a:t>processing </a:t>
            </a:r>
            <a:r>
              <a:rPr lang="en-US" b="1" dirty="0"/>
              <a:t>correlates</a:t>
            </a:r>
            <a:r>
              <a:rPr lang="en-US" dirty="0"/>
              <a:t> with </a:t>
            </a:r>
            <a:r>
              <a:rPr lang="en-US" b="1" dirty="0"/>
              <a:t>individual </a:t>
            </a:r>
            <a:r>
              <a:rPr lang="en-US" b="1" dirty="0" smtClean="0"/>
              <a:t>differences</a:t>
            </a:r>
            <a:r>
              <a:rPr lang="cs-CZ" b="1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general intelligence and </a:t>
            </a:r>
            <a:r>
              <a:rPr lang="en-US" dirty="0" smtClean="0"/>
              <a:t>working</a:t>
            </a:r>
            <a:r>
              <a:rPr lang="cs-CZ" dirty="0" smtClean="0"/>
              <a:t> </a:t>
            </a:r>
            <a:r>
              <a:rPr lang="en-US" dirty="0" smtClean="0"/>
              <a:t>memory </a:t>
            </a:r>
            <a:r>
              <a:rPr lang="en-US" dirty="0"/>
              <a:t>capacity, whereas “automatic” </a:t>
            </a:r>
            <a:r>
              <a:rPr lang="en-US" dirty="0" smtClean="0"/>
              <a:t>processing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/>
              <a:t>not</a:t>
            </a:r>
            <a:r>
              <a:rPr lang="cs-CZ" dirty="0" smtClean="0"/>
              <a:t>.“ (</a:t>
            </a:r>
            <a:r>
              <a:rPr lang="cs-CZ" dirty="0" err="1"/>
              <a:t>Evans</a:t>
            </a:r>
            <a:r>
              <a:rPr lang="cs-CZ" dirty="0"/>
              <a:t>, 2008, p. </a:t>
            </a:r>
            <a:r>
              <a:rPr lang="cs-CZ" dirty="0" smtClean="0"/>
              <a:t>262)</a:t>
            </a: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52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66177"/>
          </a:xfrm>
        </p:spPr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Nutno rozlišit </a:t>
            </a:r>
            <a:r>
              <a:rPr lang="cs-CZ" i="1" dirty="0"/>
              <a:t>deklarativní paměť </a:t>
            </a:r>
            <a:r>
              <a:rPr lang="cs-CZ" dirty="0"/>
              <a:t>(obsahy) a </a:t>
            </a:r>
            <a:r>
              <a:rPr lang="cs-CZ" i="1" dirty="0"/>
              <a:t>procedurální paměť </a:t>
            </a:r>
            <a:r>
              <a:rPr lang="cs-CZ" dirty="0"/>
              <a:t>(paměť na úkony s obsahy). </a:t>
            </a: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Odlišení </a:t>
            </a:r>
            <a:r>
              <a:rPr lang="cs-CZ" b="1" dirty="0"/>
              <a:t>deklarativní</a:t>
            </a:r>
            <a:r>
              <a:rPr lang="cs-CZ" dirty="0"/>
              <a:t> a </a:t>
            </a:r>
            <a:r>
              <a:rPr lang="cs-CZ" b="1" dirty="0"/>
              <a:t>procedurální</a:t>
            </a:r>
            <a:r>
              <a:rPr lang="cs-CZ" dirty="0"/>
              <a:t> paměti (reprezentace) pochází od </a:t>
            </a:r>
            <a:r>
              <a:rPr lang="cs-CZ" dirty="0" err="1"/>
              <a:t>Winograda</a:t>
            </a:r>
            <a:r>
              <a:rPr lang="cs-CZ" dirty="0"/>
              <a:t> (1975) a </a:t>
            </a:r>
            <a:r>
              <a:rPr lang="cs-CZ" dirty="0" err="1"/>
              <a:t>Rumelharta</a:t>
            </a:r>
            <a:r>
              <a:rPr lang="cs-CZ" dirty="0"/>
              <a:t> (1979). K jejich odlišení došlo vlivem poznatků v oboru vývoje počítačů (ač právě tyto poznatky ukázaly kvalitativní rozdíly organizace paměti člověka a počítače – ne/vybavitelnost, </a:t>
            </a:r>
            <a:r>
              <a:rPr lang="cs-CZ" dirty="0" err="1"/>
              <a:t>kontextovost</a:t>
            </a:r>
            <a:r>
              <a:rPr lang="cs-CZ" dirty="0"/>
              <a:t> ad.).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292100" indent="-292100">
              <a:lnSpc>
                <a:spcPct val="80000"/>
              </a:lnSpc>
              <a:buNone/>
            </a:pPr>
            <a:r>
              <a:rPr lang="cs-CZ" dirty="0"/>
              <a:t>1. </a:t>
            </a:r>
            <a:r>
              <a:rPr lang="cs-CZ" b="1" dirty="0"/>
              <a:t>Deklarativní</a:t>
            </a:r>
            <a:r>
              <a:rPr lang="cs-CZ" dirty="0"/>
              <a:t>  </a:t>
            </a:r>
            <a:r>
              <a:rPr lang="cs-CZ" b="1" dirty="0"/>
              <a:t>paměť</a:t>
            </a:r>
            <a:r>
              <a:rPr lang="cs-CZ" dirty="0"/>
              <a:t> – uchovává vzpomínky a fakta. Odpovědi na otázky: co?, kdo?; znalosti: že…</a:t>
            </a:r>
          </a:p>
          <a:p>
            <a:pPr marL="292100" indent="-292100">
              <a:lnSpc>
                <a:spcPct val="80000"/>
              </a:lnSpc>
              <a:buNone/>
            </a:pPr>
            <a:r>
              <a:rPr lang="cs-CZ" dirty="0"/>
              <a:t>	Její obsahy lze většinou popsat a musely projít vědomým zpracováním. (=souvisí s konceptuálním systémem). Souvisí s korovými oblastmi koncového mozku.</a:t>
            </a:r>
          </a:p>
          <a:p>
            <a:pPr marL="292100" indent="-292100">
              <a:lnSpc>
                <a:spcPct val="80000"/>
              </a:lnSpc>
              <a:buNone/>
            </a:pPr>
            <a:r>
              <a:rPr lang="cs-CZ" dirty="0"/>
              <a:t>	</a:t>
            </a:r>
          </a:p>
          <a:p>
            <a:pPr marL="292100" indent="-292100">
              <a:lnSpc>
                <a:spcPct val="80000"/>
              </a:lnSpc>
              <a:buNone/>
            </a:pPr>
            <a:r>
              <a:rPr lang="cs-CZ" dirty="0"/>
              <a:t>2. </a:t>
            </a:r>
            <a:r>
              <a:rPr lang="cs-CZ" b="1" dirty="0"/>
              <a:t>Procedurální paměť</a:t>
            </a:r>
            <a:r>
              <a:rPr lang="cs-CZ" dirty="0"/>
              <a:t> – odpovědi na otázky typu: jak? – tj. pravidla a návody k aktivitám, postupy, rutiny: jak si zavázat tkaničky, jak si objednat v restauraci, jak jet na kole, jak utvořit větu, jak se naučit na zkoušku atd.</a:t>
            </a:r>
          </a:p>
          <a:p>
            <a:pPr marL="292100" indent="-292100">
              <a:lnSpc>
                <a:spcPct val="80000"/>
              </a:lnSpc>
              <a:buNone/>
            </a:pPr>
            <a:r>
              <a:rPr lang="cs-CZ" dirty="0"/>
              <a:t>	Týká se mj. motorického učení: pohyby, chůze, zvyky, pravidla atd. Je téměř </a:t>
            </a:r>
            <a:r>
              <a:rPr lang="cs-CZ" dirty="0" err="1"/>
              <a:t>verbalizovatelná</a:t>
            </a:r>
            <a:r>
              <a:rPr lang="cs-CZ" dirty="0"/>
              <a:t> (ač je pozorovatelná). Je mimo vědomou kontrolu. Souvisí s mozečkem, bazálními ganglii.</a:t>
            </a:r>
          </a:p>
          <a:p>
            <a:pPr marL="292100" indent="-292100">
              <a:lnSpc>
                <a:spcPct val="80000"/>
              </a:lnSpc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479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 smtClean="0"/>
              <a:t>Procedura je jednání (=sekvence motorických úkonů), které má vlastní motivační hodnotu (bazální ganglia).</a:t>
            </a:r>
          </a:p>
          <a:p>
            <a:pPr marL="118872" indent="0">
              <a:buNone/>
            </a:pPr>
            <a:r>
              <a:rPr lang="cs-CZ" dirty="0" smtClean="0"/>
              <a:t>K některým procedurám nepotřebujeme deklarativní data (zavázat si tkaničky, rozštípnout poleno atd.) – stačí nám senzorická data.</a:t>
            </a:r>
          </a:p>
          <a:p>
            <a:pPr marL="118872" indent="0">
              <a:buNone/>
            </a:pPr>
            <a:r>
              <a:rPr lang="cs-CZ" dirty="0" smtClean="0"/>
              <a:t>K některým procedurám deklarativní data potřebujeme (jak napsat písemku ze zeměpisu, jak napsat diplomku, jak vést dialog). </a:t>
            </a:r>
          </a:p>
          <a:p>
            <a:pPr marL="118872" indent="0">
              <a:buNone/>
            </a:pPr>
            <a:r>
              <a:rPr lang="cs-CZ" b="1" dirty="0" smtClean="0"/>
              <a:t>Všechna verbální činnost vyžaduje deklarativní znalosti </a:t>
            </a:r>
            <a:r>
              <a:rPr lang="cs-CZ" dirty="0" smtClean="0"/>
              <a:t>– jinak vzniká </a:t>
            </a:r>
            <a:r>
              <a:rPr lang="cs-CZ" i="1" dirty="0" smtClean="0"/>
              <a:t>slovní salát</a:t>
            </a:r>
            <a:r>
              <a:rPr lang="cs-CZ" dirty="0" smtClean="0"/>
              <a:t>. </a:t>
            </a:r>
          </a:p>
          <a:p>
            <a:pPr marL="118872" indent="0">
              <a:buNone/>
            </a:pPr>
            <a:r>
              <a:rPr lang="cs-CZ" dirty="0" smtClean="0"/>
              <a:t>Srov</a:t>
            </a:r>
            <a:r>
              <a:rPr lang="cs-CZ" dirty="0"/>
              <a:t>. </a:t>
            </a:r>
            <a:r>
              <a:rPr lang="cs-CZ" dirty="0" err="1" smtClean="0"/>
              <a:t>Wernickeovu</a:t>
            </a:r>
            <a:r>
              <a:rPr lang="cs-CZ" dirty="0" smtClean="0"/>
              <a:t> afázii: </a:t>
            </a:r>
            <a:r>
              <a:rPr lang="cs-CZ" dirty="0"/>
              <a:t>„Jaké je Vaše zaměstnání?“ – odpověď: „Já </a:t>
            </a:r>
            <a:r>
              <a:rPr lang="cs-CZ" dirty="0" err="1"/>
              <a:t>tó</a:t>
            </a:r>
            <a:r>
              <a:rPr lang="cs-CZ" dirty="0"/>
              <a:t> </a:t>
            </a:r>
            <a:r>
              <a:rPr lang="cs-CZ" dirty="0" err="1"/>
              <a:t>tekutilo</a:t>
            </a:r>
            <a:r>
              <a:rPr lang="cs-CZ" dirty="0"/>
              <a:t> pá </a:t>
            </a:r>
            <a:r>
              <a:rPr lang="cs-CZ" dirty="0" err="1"/>
              <a:t>teleť</a:t>
            </a:r>
            <a:r>
              <a:rPr lang="cs-CZ" dirty="0" smtClean="0"/>
              <a:t>.“</a:t>
            </a:r>
            <a:r>
              <a:rPr lang="cs-CZ" i="1" dirty="0"/>
              <a:t>„Jaké máte obtíže?“</a:t>
            </a:r>
            <a:r>
              <a:rPr lang="cs-CZ" dirty="0"/>
              <a:t> – odpověď: </a:t>
            </a:r>
            <a:r>
              <a:rPr lang="cs-CZ" i="1" dirty="0"/>
              <a:t>„</a:t>
            </a:r>
            <a:r>
              <a:rPr lang="cs-CZ" i="1" dirty="0" err="1"/>
              <a:t>Pítak</a:t>
            </a:r>
            <a:r>
              <a:rPr lang="cs-CZ" i="1" dirty="0"/>
              <a:t> </a:t>
            </a:r>
            <a:r>
              <a:rPr lang="cs-CZ" i="1" dirty="0" err="1"/>
              <a:t>semá</a:t>
            </a:r>
            <a:r>
              <a:rPr lang="cs-CZ" i="1" dirty="0"/>
              <a:t> </a:t>
            </a:r>
            <a:r>
              <a:rPr lang="cs-CZ" i="1" dirty="0" err="1"/>
              <a:t>zostouženo</a:t>
            </a:r>
            <a:r>
              <a:rPr lang="cs-CZ" i="1" dirty="0" smtClean="0"/>
              <a:t>.“ (</a:t>
            </a:r>
            <a:r>
              <a:rPr lang="cs-CZ" i="1" dirty="0" err="1" smtClean="0"/>
              <a:t>credit</a:t>
            </a:r>
            <a:r>
              <a:rPr lang="cs-CZ" i="1" dirty="0" smtClean="0"/>
              <a:t>: UK v Praze)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336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Psychologie a pedagogika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cs-CZ" dirty="0" smtClean="0"/>
              <a:t>Poznatky o procesu učení a o paměti obecně jsou pro profesi učitele klíčové – chceme přeci žáky něco </a:t>
            </a:r>
            <a:r>
              <a:rPr lang="cs-CZ" b="1" dirty="0" smtClean="0"/>
              <a:t>naučit</a:t>
            </a:r>
            <a:r>
              <a:rPr lang="cs-CZ" dirty="0" smtClean="0"/>
              <a:t>!</a:t>
            </a:r>
          </a:p>
          <a:p>
            <a:pPr marL="137160" indent="0">
              <a:buNone/>
            </a:pPr>
            <a:r>
              <a:rPr lang="cs-CZ" dirty="0" smtClean="0"/>
              <a:t>Již delší dobu se ví, že </a:t>
            </a:r>
            <a:r>
              <a:rPr lang="cs-CZ" b="1" dirty="0" smtClean="0"/>
              <a:t>proces učení </a:t>
            </a:r>
            <a:r>
              <a:rPr lang="cs-CZ" dirty="0" smtClean="0"/>
              <a:t>nezávisí ani tak na výkonu učitele (i když ten je druhý nejdůležitější), ale spíš na </a:t>
            </a:r>
            <a:r>
              <a:rPr lang="cs-CZ" b="1" dirty="0" smtClean="0"/>
              <a:t>výkonu žáka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r>
              <a:rPr lang="cs-CZ" dirty="0" smtClean="0"/>
              <a:t>(Proto asi klíčová „</a:t>
            </a:r>
            <a:r>
              <a:rPr lang="cs-CZ" b="1" dirty="0" smtClean="0"/>
              <a:t>kompetence k učení</a:t>
            </a:r>
            <a:r>
              <a:rPr lang="cs-CZ" dirty="0" smtClean="0"/>
              <a:t>“.)</a:t>
            </a:r>
          </a:p>
          <a:p>
            <a:pPr marL="137160" indent="0">
              <a:buNone/>
            </a:pPr>
            <a:r>
              <a:rPr lang="cs-CZ" dirty="0" smtClean="0"/>
              <a:t>Tím se úkol učitele „žáka něco naučit“ stává jednak </a:t>
            </a:r>
            <a:r>
              <a:rPr lang="cs-CZ" b="1" dirty="0" smtClean="0"/>
              <a:t>užší</a:t>
            </a:r>
            <a:r>
              <a:rPr lang="cs-CZ" dirty="0" smtClean="0"/>
              <a:t> (učitel se nemusí tolik soustředit na sebe a soustředí se více na žáka) a jednak </a:t>
            </a:r>
            <a:r>
              <a:rPr lang="cs-CZ" b="1" dirty="0" smtClean="0"/>
              <a:t>širší</a:t>
            </a:r>
            <a:r>
              <a:rPr lang="cs-CZ" dirty="0" smtClean="0"/>
              <a:t> (učitel se krom látky, kterou chce žákovi předat, </a:t>
            </a:r>
            <a:r>
              <a:rPr lang="cs-CZ" dirty="0"/>
              <a:t>musí </a:t>
            </a:r>
            <a:r>
              <a:rPr lang="cs-CZ" dirty="0" smtClean="0"/>
              <a:t>soustředit na práci s pamětí, motivací a představivostí žáka).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1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paměti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 smtClean="0"/>
              <a:t>Nutno rozlišit paměť jako </a:t>
            </a:r>
            <a:r>
              <a:rPr lang="cs-CZ" i="1" dirty="0" smtClean="0"/>
              <a:t>dispoziční sklad </a:t>
            </a:r>
            <a:r>
              <a:rPr lang="cs-CZ" dirty="0" smtClean="0"/>
              <a:t>a jako </a:t>
            </a:r>
            <a:r>
              <a:rPr lang="cs-CZ" i="1" dirty="0" smtClean="0"/>
              <a:t>pracovní paměť</a:t>
            </a:r>
            <a:r>
              <a:rPr lang="cs-CZ" dirty="0" smtClean="0"/>
              <a:t>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 smtClean="0"/>
          </a:p>
        </p:txBody>
      </p:sp>
      <p:pic>
        <p:nvPicPr>
          <p:cNvPr id="1028" name="Picture 4" descr="VÃ½sledek obrÃ¡zku pro memory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667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45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824536" cy="1143000"/>
          </a:xfrm>
        </p:spPr>
        <p:txBody>
          <a:bodyPr/>
          <a:lstStyle/>
          <a:p>
            <a:r>
              <a:rPr lang="cs-CZ" dirty="0" smtClean="0"/>
              <a:t>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4968552" cy="496855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 smtClean="0"/>
              <a:t>To nejzákladnější představuje výzkum asocianisty </a:t>
            </a:r>
            <a:r>
              <a:rPr lang="cs-CZ" b="1" dirty="0" smtClean="0"/>
              <a:t>Hermana </a:t>
            </a:r>
            <a:r>
              <a:rPr lang="cs-CZ" b="1" dirty="0" err="1" smtClean="0"/>
              <a:t>Ebbinghause</a:t>
            </a:r>
            <a:r>
              <a:rPr lang="cs-CZ" b="1" dirty="0" smtClean="0"/>
              <a:t> </a:t>
            </a:r>
            <a:r>
              <a:rPr lang="cs-CZ" dirty="0" smtClean="0"/>
              <a:t>(1850-1909) o </a:t>
            </a:r>
            <a:r>
              <a:rPr lang="cs-CZ" dirty="0"/>
              <a:t>možnostech paměti </a:t>
            </a:r>
            <a:r>
              <a:rPr lang="cs-CZ" dirty="0" smtClean="0"/>
              <a:t>(jeho P).</a:t>
            </a:r>
          </a:p>
          <a:p>
            <a:pPr marL="137160" indent="0">
              <a:buNone/>
            </a:pPr>
            <a:r>
              <a:rPr lang="cs-CZ" dirty="0" smtClean="0"/>
              <a:t>Vytvořil seznam nesmyslných slabik (typu KVK) a ty se učil. Sledoval počet opakování nutných k osvojení i míru zapamatovaného materiálu.</a:t>
            </a:r>
          </a:p>
          <a:p>
            <a:pPr marL="137160" indent="0">
              <a:buNone/>
            </a:pPr>
            <a:r>
              <a:rPr lang="cs-CZ" dirty="0" smtClean="0"/>
              <a:t>Pokus opakoval cca 15.000x.</a:t>
            </a:r>
          </a:p>
          <a:p>
            <a:pPr marL="137160" indent="0">
              <a:buNone/>
            </a:pPr>
            <a:r>
              <a:rPr lang="cs-CZ" dirty="0" smtClean="0"/>
              <a:t>Své dílo publikoval </a:t>
            </a:r>
            <a:r>
              <a:rPr lang="cs-CZ" b="1" dirty="0" smtClean="0"/>
              <a:t>1885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73248"/>
            <a:ext cx="3131840" cy="3083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upload.wikimedia.org/wikipedia/commons/9/92/Ebbinghau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816"/>
            <a:ext cx="3131840" cy="38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024" y="1556791"/>
            <a:ext cx="4224412" cy="5301209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cs-CZ" sz="2200" dirty="0" smtClean="0"/>
              <a:t>Exponenciální průběh křivky zapamatování/zapomínání se nazývá </a:t>
            </a:r>
            <a:r>
              <a:rPr lang="cs-CZ" sz="2200" b="1" dirty="0" err="1" smtClean="0"/>
              <a:t>Ebbinghausovým</a:t>
            </a:r>
            <a:r>
              <a:rPr lang="cs-CZ" sz="2200" b="1" dirty="0" smtClean="0"/>
              <a:t> zákonem</a:t>
            </a:r>
            <a:r>
              <a:rPr lang="cs-CZ" sz="2200" dirty="0" smtClean="0"/>
              <a:t>: nejvíce zapomínáme brzo po osvojení. Co zůstává v paměti několik dní po naučení </a:t>
            </a:r>
            <a:r>
              <a:rPr lang="cs-CZ" sz="2200" dirty="0"/>
              <a:t>již později </a:t>
            </a:r>
            <a:r>
              <a:rPr lang="cs-CZ" sz="2200" dirty="0" smtClean="0"/>
              <a:t>tolik nepodléhá zapomínání.</a:t>
            </a:r>
          </a:p>
          <a:p>
            <a:pPr marL="137160" indent="0">
              <a:buNone/>
            </a:pPr>
            <a:endParaRPr lang="cs-CZ" sz="2200" dirty="0" smtClean="0"/>
          </a:p>
          <a:p>
            <a:pPr marL="137160" indent="0">
              <a:buNone/>
            </a:pPr>
            <a:r>
              <a:rPr lang="cs-CZ" sz="2200" dirty="0" err="1" smtClean="0"/>
              <a:t>Ebbinghaus</a:t>
            </a:r>
            <a:r>
              <a:rPr lang="cs-CZ" sz="2200" dirty="0" smtClean="0"/>
              <a:t> (Miller, 1965) byl </a:t>
            </a:r>
            <a:r>
              <a:rPr lang="cs-CZ" sz="2200" dirty="0"/>
              <a:t>také blízko </a:t>
            </a:r>
            <a:r>
              <a:rPr lang="cs-CZ" sz="2200" dirty="0" smtClean="0"/>
              <a:t>objevu, že (pracovní) paměť má kapacitu (</a:t>
            </a:r>
            <a:r>
              <a:rPr lang="cs-CZ" sz="2200" i="1" dirty="0" err="1"/>
              <a:t>memory</a:t>
            </a:r>
            <a:r>
              <a:rPr lang="cs-CZ" sz="2200" i="1" dirty="0"/>
              <a:t> </a:t>
            </a:r>
            <a:r>
              <a:rPr lang="cs-CZ" sz="2200" i="1" dirty="0" err="1"/>
              <a:t>span</a:t>
            </a:r>
            <a:r>
              <a:rPr lang="cs-CZ" sz="2200" dirty="0" smtClean="0"/>
              <a:t>) na </a:t>
            </a:r>
            <a:r>
              <a:rPr lang="cs-CZ" sz="2200" b="1" dirty="0" smtClean="0"/>
              <a:t>7±2 </a:t>
            </a:r>
            <a:r>
              <a:rPr lang="cs-CZ" sz="2200" dirty="0" smtClean="0"/>
              <a:t>prvků, tj. štěpů (</a:t>
            </a:r>
            <a:r>
              <a:rPr lang="cs-CZ" sz="2200" i="1" dirty="0" err="1" smtClean="0"/>
              <a:t>chunks</a:t>
            </a:r>
            <a:r>
              <a:rPr lang="cs-CZ" sz="2200" dirty="0" smtClean="0"/>
              <a:t>): </a:t>
            </a:r>
            <a:r>
              <a:rPr lang="cs-CZ" sz="2200" dirty="0" err="1" smtClean="0"/>
              <a:t>Ebb</a:t>
            </a:r>
            <a:r>
              <a:rPr lang="cs-CZ" sz="2200" dirty="0" smtClean="0"/>
              <a:t>. si </a:t>
            </a:r>
            <a:r>
              <a:rPr lang="cs-CZ" sz="2200" dirty="0"/>
              <a:t>osvojoval najednou až </a:t>
            </a:r>
            <a:r>
              <a:rPr lang="cs-CZ" sz="2200" dirty="0" smtClean="0"/>
              <a:t>7-slabičná slova. </a:t>
            </a:r>
            <a:endParaRPr lang="cs-CZ" sz="2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1"/>
            <a:ext cx="4452180" cy="51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cs-CZ" sz="4800" dirty="0" err="1" smtClean="0"/>
              <a:t>Ebbinghausův</a:t>
            </a:r>
            <a:r>
              <a:rPr lang="cs-CZ" sz="4800" dirty="0" smtClean="0"/>
              <a:t> zákon=</a:t>
            </a:r>
            <a:br>
              <a:rPr lang="cs-CZ" sz="4800" dirty="0" smtClean="0"/>
            </a:br>
            <a:r>
              <a:rPr lang="cs-CZ" sz="4800" dirty="0" smtClean="0"/>
              <a:t>průběh zapomínání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880320"/>
          </a:xfrm>
        </p:spPr>
        <p:txBody>
          <a:bodyPr/>
          <a:lstStyle/>
          <a:p>
            <a:pPr marL="137160" indent="0">
              <a:buNone/>
            </a:pPr>
            <a:r>
              <a:rPr lang="cs-CZ" dirty="0" err="1" smtClean="0"/>
              <a:t>Ebbinghaus</a:t>
            </a:r>
            <a:r>
              <a:rPr lang="cs-CZ" dirty="0" smtClean="0"/>
              <a:t> „objevil“ taktéž </a:t>
            </a:r>
            <a:r>
              <a:rPr lang="cs-CZ" b="1" i="1" dirty="0" smtClean="0"/>
              <a:t>sériový poziční efekt</a:t>
            </a:r>
            <a:r>
              <a:rPr lang="cs-CZ" i="1" dirty="0" smtClean="0"/>
              <a:t>:</a:t>
            </a:r>
          </a:p>
          <a:p>
            <a:pPr marL="137160" indent="0">
              <a:buNone/>
            </a:pPr>
            <a:r>
              <a:rPr lang="cs-CZ" dirty="0" smtClean="0"/>
              <a:t>Lépe si vybavujeme první a poslední položky verbální řady (popř. seznamů apod.) – srov. doklady tohoto jevu.</a:t>
            </a:r>
          </a:p>
        </p:txBody>
      </p:sp>
      <p:pic>
        <p:nvPicPr>
          <p:cNvPr id="1026" name="Picture 2" descr="http://www.jakstudovat.cz/wp-content/uploads/zapom%C3%ADn%C3%A1n%C3%AD_k%C5%99ivka_srovn%C3%A1n%C3%AD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879" y="116633"/>
            <a:ext cx="6192688" cy="325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95936" y="3371185"/>
            <a:ext cx="3816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Obrázek se nachází na: http</a:t>
            </a:r>
            <a:r>
              <a:rPr lang="cs-CZ" sz="1000" dirty="0"/>
              <a:t>://www.jakstudovat.cz/?p=126</a:t>
            </a:r>
          </a:p>
        </p:txBody>
      </p:sp>
    </p:spTree>
    <p:extLst>
      <p:ext uri="{BB962C8B-B14F-4D97-AF65-F5344CB8AC3E}">
        <p14:creationId xmlns:p14="http://schemas.microsoft.com/office/powerpoint/2010/main" val="38815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DRUHY PAMĚTI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6371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 smtClean="0"/>
              <a:t>Klíčové termíny</a:t>
            </a:r>
            <a:r>
              <a:rPr lang="cs-CZ" dirty="0"/>
              <a:t>: </a:t>
            </a:r>
          </a:p>
          <a:p>
            <a:r>
              <a:rPr lang="cs-CZ" dirty="0"/>
              <a:t>senzorická paměť </a:t>
            </a:r>
          </a:p>
          <a:p>
            <a:r>
              <a:rPr lang="cs-CZ" dirty="0"/>
              <a:t>krátkodobá paměť </a:t>
            </a:r>
            <a:endParaRPr lang="cs-CZ" dirty="0" smtClean="0"/>
          </a:p>
          <a:p>
            <a:r>
              <a:rPr lang="cs-CZ" dirty="0" smtClean="0"/>
              <a:t>pracovní </a:t>
            </a:r>
            <a:r>
              <a:rPr lang="cs-CZ" dirty="0"/>
              <a:t>paměť</a:t>
            </a:r>
          </a:p>
          <a:p>
            <a:r>
              <a:rPr lang="cs-CZ" dirty="0"/>
              <a:t>dlouhodobá </a:t>
            </a:r>
            <a:r>
              <a:rPr lang="cs-CZ" dirty="0" smtClean="0"/>
              <a:t>paměť</a:t>
            </a:r>
            <a:endParaRPr lang="cs-CZ" dirty="0"/>
          </a:p>
          <a:p>
            <a:pPr marL="137160" indent="0" algn="ctr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65150" y="316221"/>
            <a:ext cx="8229600" cy="880531"/>
          </a:xfrm>
        </p:spPr>
        <p:txBody>
          <a:bodyPr rIns="91440"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cs-CZ" sz="4600" b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Paměť smyslů - paobrazy</a:t>
            </a:r>
            <a:endParaRPr lang="cs-CZ" sz="4600" b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51202" name="Zástupný symbol pro obsah 4"/>
          <p:cNvSpPr>
            <a:spLocks noGrp="1"/>
          </p:cNvSpPr>
          <p:nvPr>
            <p:ph idx="4294967295"/>
          </p:nvPr>
        </p:nvSpPr>
        <p:spPr>
          <a:xfrm>
            <a:off x="914400" y="6178550"/>
            <a:ext cx="8229600" cy="6492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dirty="0" smtClean="0"/>
              <a:t>Jak dlouho vydrží paobraz?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7751"/>
            <a:ext cx="467995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živatel\Pictures\Přednášky\Vnímání a paměť\paobr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40626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569" y="261862"/>
            <a:ext cx="8229600" cy="850106"/>
          </a:xfrm>
        </p:spPr>
        <p:txBody>
          <a:bodyPr/>
          <a:lstStyle/>
          <a:p>
            <a:r>
              <a:rPr lang="cs-CZ" dirty="0" smtClean="0"/>
              <a:t>Senzorická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3167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dirty="0"/>
              <a:t>Vizuální senzorická (</a:t>
            </a:r>
            <a:r>
              <a:rPr lang="cs-CZ" sz="2000" b="1" dirty="0"/>
              <a:t>ikonická</a:t>
            </a:r>
            <a:r>
              <a:rPr lang="cs-CZ" sz="2000" dirty="0"/>
              <a:t>) </a:t>
            </a:r>
            <a:r>
              <a:rPr lang="cs-CZ" sz="2000" b="1" dirty="0"/>
              <a:t>paměť</a:t>
            </a:r>
            <a:r>
              <a:rPr lang="cs-CZ" sz="2000" dirty="0"/>
              <a:t> se testovala takto:</a:t>
            </a:r>
          </a:p>
          <a:p>
            <a:pPr>
              <a:buNone/>
            </a:pPr>
            <a:r>
              <a:rPr lang="cs-CZ" sz="2000" dirty="0" smtClean="0"/>
              <a:t>Na krátký okamžik (např. 50ms) promítnete respondentům soubor podnětů, např. písmen. Respondenti jsou schopni vybavit si 4-5 (max. 6) prvků, resp. průměrně 1/3. </a:t>
            </a:r>
          </a:p>
          <a:p>
            <a:pPr>
              <a:buNone/>
            </a:pPr>
            <a:r>
              <a:rPr lang="cs-CZ" sz="2000" dirty="0" smtClean="0"/>
              <a:t>George </a:t>
            </a:r>
            <a:r>
              <a:rPr lang="cs-CZ" sz="2000" dirty="0" err="1" smtClean="0"/>
              <a:t>Sperling</a:t>
            </a:r>
            <a:r>
              <a:rPr lang="cs-CZ" sz="2000" dirty="0" smtClean="0"/>
              <a:t> (1960) provedl zajímavou variaci tohoto pokusu. Ihned po expozici podnětu byli respondenti navedeni (výškou tónu), aby zkoumali pouze jeden ze tří řádků. Takto si byli schopni vybavit většinou všechny 4 prvky v řadě. Zajímavé je, že respondenti nevěděli, jakému řádku budou věnovat pozornost. Z toho </a:t>
            </a:r>
            <a:r>
              <a:rPr lang="cs-CZ" sz="2000" dirty="0" err="1" smtClean="0"/>
              <a:t>Sperling</a:t>
            </a:r>
            <a:r>
              <a:rPr lang="cs-CZ" sz="2000" dirty="0" smtClean="0"/>
              <a:t> odvodil nutnost existence jakési velmi krátkodobé vizuální paměti, která může být skenována, ale která se velmi rychle vytrácí.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4724400"/>
            <a:ext cx="31432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4869160"/>
            <a:ext cx="4824536" cy="198884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Sperling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dále prozkoumal vliv zpoždění tónu. Od 1,6s si respondenti pamatovali zhruba 1/3 prvků z řady (tedy jako bez nápovědy).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5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Senzorická paměť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Podobně krátce je omezená sluchová senzorická (</a:t>
            </a:r>
            <a:r>
              <a:rPr lang="cs-CZ" i="1" dirty="0" err="1" smtClean="0"/>
              <a:t>echoická</a:t>
            </a:r>
            <a:r>
              <a:rPr lang="cs-CZ" dirty="0" smtClean="0"/>
              <a:t>) paměť (srov. </a:t>
            </a:r>
            <a:r>
              <a:rPr lang="cs-CZ" b="1" dirty="0" err="1" smtClean="0"/>
              <a:t>Ulric</a:t>
            </a:r>
            <a:r>
              <a:rPr lang="cs-CZ" b="1" dirty="0" smtClean="0"/>
              <a:t> </a:t>
            </a:r>
            <a:r>
              <a:rPr lang="cs-CZ" b="1" dirty="0" err="1" smtClean="0"/>
              <a:t>Neisser</a:t>
            </a:r>
            <a:r>
              <a:rPr lang="cs-CZ" b="1" dirty="0" smtClean="0"/>
              <a:t>, 1976</a:t>
            </a:r>
            <a:r>
              <a:rPr lang="cs-CZ" dirty="0" smtClean="0"/>
              <a:t>; </a:t>
            </a:r>
            <a:r>
              <a:rPr lang="cs-CZ" dirty="0" err="1" smtClean="0"/>
              <a:t>Sams</a:t>
            </a:r>
            <a:r>
              <a:rPr lang="cs-CZ" dirty="0" smtClean="0"/>
              <a:t>, </a:t>
            </a:r>
            <a:r>
              <a:rPr lang="cs-CZ" dirty="0" err="1" smtClean="0"/>
              <a:t>Hari</a:t>
            </a:r>
            <a:r>
              <a:rPr lang="cs-CZ" dirty="0" smtClean="0"/>
              <a:t>, Rif, </a:t>
            </a:r>
            <a:r>
              <a:rPr lang="cs-CZ" dirty="0" err="1" smtClean="0"/>
              <a:t>Knuutila</a:t>
            </a:r>
            <a:r>
              <a:rPr lang="cs-CZ" dirty="0" smtClean="0"/>
              <a:t>, 1993). Její trvání nepřesahuje 3-4 s (popř. 10 s). </a:t>
            </a:r>
          </a:p>
          <a:p>
            <a:pPr>
              <a:buNone/>
            </a:pPr>
            <a:r>
              <a:rPr lang="cs-CZ" dirty="0" smtClean="0"/>
              <a:t>Srov.: Uč.: „Můžeš mi zopakovat, co jsem právě řekl!“</a:t>
            </a:r>
            <a:endParaRPr lang="cs-CZ" dirty="0"/>
          </a:p>
          <a:p>
            <a:pPr>
              <a:buNone/>
            </a:pPr>
            <a:r>
              <a:rPr lang="cs-CZ" dirty="0" smtClean="0"/>
              <a:t>Něco podobného existuje patrně u všech ostatních smyslových receptorů (srov. chuť, hmat, čich, rovnováha).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Aktivita primárních korových oblastí podrží po krátkou dobu aktivaci podnětu pro další zpracování. Pokud však podnětu nevěnujeme pozornost, ztrácí se.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krátkodobé paměti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43771"/>
            <a:ext cx="8229600" cy="107774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Atkinson a </a:t>
            </a:r>
            <a:r>
              <a:rPr lang="cs-CZ" dirty="0" err="1" smtClean="0"/>
              <a:t>Shiffrin</a:t>
            </a:r>
            <a:r>
              <a:rPr lang="cs-CZ" dirty="0" smtClean="0"/>
              <a:t> (1968) završili vývoj teorie paměti tímto </a:t>
            </a:r>
            <a:r>
              <a:rPr lang="cs-CZ" b="1" dirty="0" smtClean="0"/>
              <a:t>modelem krátkodobé paměti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131840" y="2708920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131840" y="5805264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131840" y="4221088"/>
            <a:ext cx="208823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85293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senzorická</a:t>
            </a: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paměť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75856" y="587727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dlouhodobá</a:t>
            </a: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paměť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275856" y="4365104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cap="small" dirty="0" smtClean="0">
                <a:latin typeface="Arial" pitchFamily="34" charset="0"/>
                <a:cs typeface="Arial" pitchFamily="34" charset="0"/>
              </a:rPr>
              <a:t>krátkodobá</a:t>
            </a:r>
          </a:p>
          <a:p>
            <a:pPr algn="ctr"/>
            <a:r>
              <a:rPr lang="cs-CZ" sz="2000" b="1" cap="small" dirty="0" smtClean="0">
                <a:latin typeface="Arial" pitchFamily="34" charset="0"/>
                <a:cs typeface="Arial" pitchFamily="34" charset="0"/>
              </a:rPr>
              <a:t>paměť</a:t>
            </a:r>
            <a:endParaRPr lang="cs-CZ" sz="2000" b="1" cap="smal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4211960" y="3717032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4211960" y="5229200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27984" y="371703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POZORNOST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427984" y="5157192"/>
            <a:ext cx="1872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/>
              <a:t>KÓDOVÁNÍ, KONSOLIDACE, OPAKOVÁNÍ</a:t>
            </a:r>
            <a:endParaRPr lang="cs-CZ" sz="1100" b="1" dirty="0"/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5220072" y="4653136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6084168" y="4293096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084168" y="429309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cap="small" dirty="0" smtClean="0">
                <a:latin typeface="Arial" pitchFamily="34" charset="0"/>
                <a:cs typeface="Arial" pitchFamily="34" charset="0"/>
              </a:rPr>
              <a:t>Výstup</a:t>
            </a:r>
          </a:p>
          <a:p>
            <a:pPr algn="ctr"/>
            <a:r>
              <a:rPr lang="cs-CZ" sz="2000" b="1" cap="small" dirty="0" smtClean="0">
                <a:latin typeface="Arial" pitchFamily="34" charset="0"/>
                <a:cs typeface="Arial" pitchFamily="34" charset="0"/>
              </a:rPr>
              <a:t>odpověď</a:t>
            </a:r>
            <a:endParaRPr lang="cs-CZ" sz="2000" b="1" cap="small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Přímá spojovací šipka 25"/>
          <p:cNvCxnSpPr/>
          <p:nvPr/>
        </p:nvCxnSpPr>
        <p:spPr>
          <a:xfrm flipV="1">
            <a:off x="3995936" y="5229200"/>
            <a:ext cx="0" cy="5040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1763688" y="52292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VYBAVOVÁNÍ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727075"/>
          </a:xfrm>
        </p:spPr>
        <p:txBody>
          <a:bodyPr rIns="91440"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>
              <a:defRPr/>
            </a:pPr>
            <a:r>
              <a:rPr lang="cs-CZ" sz="4800" dirty="0" smtClean="0">
                <a:solidFill>
                  <a:schemeClr val="tx1"/>
                </a:solidFill>
              </a:rPr>
              <a:t>Krátkodobá paměť (KP)</a:t>
            </a:r>
            <a:endParaRPr lang="cs-CZ" sz="4600" b="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53250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29600" cy="5183187"/>
          </a:xfrm>
        </p:spPr>
        <p:txBody>
          <a:bodyPr>
            <a:normAutofit fontScale="85000" lnSpcReduction="10000"/>
          </a:bodyPr>
          <a:lstStyle/>
          <a:p>
            <a:pPr marL="292100" indent="-292100" eaLnBrk="1" hangingPunct="1">
              <a:buNone/>
            </a:pPr>
            <a:r>
              <a:rPr lang="cs-CZ" b="1" dirty="0" smtClean="0"/>
              <a:t>Krátkodobá</a:t>
            </a:r>
            <a:r>
              <a:rPr lang="cs-CZ" dirty="0" smtClean="0"/>
              <a:t> paměť zpracovává informace ze senzorické paměti a kóduje vjemy v reprezentace. Má dva limitující atributy (oproti DP):</a:t>
            </a:r>
          </a:p>
          <a:p>
            <a:pPr marL="292100" indent="-292100" eaLnBrk="1" hangingPunct="1">
              <a:buNone/>
            </a:pPr>
            <a:r>
              <a:rPr lang="cs-CZ" b="1" dirty="0" smtClean="0"/>
              <a:t>1. Její kapacita (</a:t>
            </a:r>
            <a:r>
              <a:rPr lang="cs-CZ" b="1" i="1" dirty="0" err="1" smtClean="0"/>
              <a:t>memory</a:t>
            </a:r>
            <a:r>
              <a:rPr lang="cs-CZ" b="1" i="1" dirty="0" smtClean="0"/>
              <a:t> </a:t>
            </a:r>
            <a:r>
              <a:rPr lang="cs-CZ" b="1" i="1" dirty="0" err="1" smtClean="0"/>
              <a:t>span</a:t>
            </a:r>
            <a:r>
              <a:rPr lang="cs-CZ" b="1" dirty="0" smtClean="0"/>
              <a:t>) je limitována</a:t>
            </a:r>
            <a:r>
              <a:rPr lang="cs-CZ" dirty="0" smtClean="0"/>
              <a:t>:</a:t>
            </a:r>
          </a:p>
          <a:p>
            <a:pPr marL="612140" lvl="1" indent="-292100"/>
            <a:r>
              <a:rPr lang="cs-CZ" b="1" dirty="0" smtClean="0"/>
              <a:t>7±2 čísla </a:t>
            </a:r>
            <a:r>
              <a:rPr lang="cs-CZ" dirty="0"/>
              <a:t>– viz </a:t>
            </a:r>
            <a:r>
              <a:rPr lang="cs-CZ" dirty="0" smtClean="0"/>
              <a:t>výzkumy </a:t>
            </a:r>
            <a:r>
              <a:rPr lang="cs-CZ" dirty="0" err="1" smtClean="0"/>
              <a:t>Ebbinghause</a:t>
            </a:r>
            <a:r>
              <a:rPr lang="cs-CZ" dirty="0" smtClean="0"/>
              <a:t> - (max</a:t>
            </a:r>
            <a:r>
              <a:rPr lang="cs-CZ" dirty="0"/>
              <a:t>. cca 80 čísel – srov. Chase, Ericsson, 1981) </a:t>
            </a:r>
            <a:endParaRPr lang="cs-CZ" dirty="0" smtClean="0"/>
          </a:p>
          <a:p>
            <a:pPr marL="292100" indent="-292100">
              <a:buNone/>
            </a:pPr>
            <a:r>
              <a:rPr lang="cs-CZ" b="1" dirty="0" smtClean="0"/>
              <a:t>2. Obsah časem zaniká=vyhasíná.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 smtClean="0"/>
              <a:t>Lze ji srovnávat s pracovní pamětí, i s pozorností, i s vědomím.</a:t>
            </a:r>
          </a:p>
          <a:p>
            <a:pPr marL="292100" indent="-292100">
              <a:buNone/>
            </a:pPr>
            <a:r>
              <a:rPr lang="cs-CZ" dirty="0" smtClean="0"/>
              <a:t>KP lze „vymazat“ hypoxií, elektrošokem či intoxikací („okno</a:t>
            </a:r>
            <a:r>
              <a:rPr lang="cs-CZ" dirty="0"/>
              <a:t>“). </a:t>
            </a:r>
            <a:r>
              <a:rPr lang="cs-CZ" dirty="0" smtClean="0"/>
              <a:t>DP většinou nikoli (krom demence).</a:t>
            </a:r>
          </a:p>
          <a:p>
            <a:pPr marL="292100" indent="-292100">
              <a:buNone/>
            </a:pPr>
            <a:r>
              <a:rPr lang="cs-CZ" dirty="0" smtClean="0"/>
              <a:t>KP je chápána </a:t>
            </a:r>
            <a:r>
              <a:rPr lang="cs-CZ" dirty="0"/>
              <a:t>jako část </a:t>
            </a:r>
            <a:r>
              <a:rPr lang="cs-CZ" dirty="0" smtClean="0"/>
              <a:t>či přímo jako </a:t>
            </a:r>
            <a:r>
              <a:rPr lang="cs-CZ" dirty="0"/>
              <a:t>ekvivalent </a:t>
            </a:r>
            <a:r>
              <a:rPr lang="cs-CZ" b="1" dirty="0"/>
              <a:t>pracovní paměti</a:t>
            </a:r>
            <a:r>
              <a:rPr lang="cs-CZ" dirty="0" smtClean="0"/>
              <a:t>.</a:t>
            </a:r>
          </a:p>
          <a:p>
            <a:pPr marL="292100" indent="-292100">
              <a:buNone/>
            </a:pPr>
            <a:endParaRPr lang="cs-CZ" dirty="0" smtClean="0"/>
          </a:p>
          <a:p>
            <a:pPr marL="292100" indent="-292100" eaLnBrk="1" hangingPunct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702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Druhy pamětí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08176"/>
            <a:ext cx="8784976" cy="5449824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b="1" dirty="0" smtClean="0"/>
              <a:t>1</a:t>
            </a:r>
            <a:r>
              <a:rPr lang="cs-CZ" b="1" dirty="0"/>
              <a:t>. </a:t>
            </a:r>
            <a:r>
              <a:rPr lang="cs-CZ" b="1" dirty="0" smtClean="0"/>
              <a:t>Biologická</a:t>
            </a:r>
            <a:endParaRPr lang="cs-CZ" b="1" dirty="0"/>
          </a:p>
          <a:p>
            <a:pPr marL="118872" indent="0">
              <a:buNone/>
            </a:pPr>
            <a:r>
              <a:rPr lang="cs-CZ" dirty="0"/>
              <a:t>1.1. </a:t>
            </a:r>
            <a:r>
              <a:rPr lang="cs-CZ" b="1" dirty="0"/>
              <a:t>Paměť genetická</a:t>
            </a:r>
            <a:r>
              <a:rPr lang="cs-CZ" dirty="0"/>
              <a:t>: našich 25 tis genů na 23 párech 	chromozomů a nitrobuněčný proteinový aparát</a:t>
            </a:r>
          </a:p>
          <a:p>
            <a:pPr marL="118872" indent="0">
              <a:buNone/>
            </a:pPr>
            <a:r>
              <a:rPr lang="cs-CZ" dirty="0"/>
              <a:t>1.2. </a:t>
            </a:r>
            <a:r>
              <a:rPr lang="cs-CZ" b="1" dirty="0"/>
              <a:t>Paměť epigenetická</a:t>
            </a:r>
            <a:r>
              <a:rPr lang="cs-CZ" dirty="0"/>
              <a:t>, tj. řízená exprese genů (metylace 	počátku </a:t>
            </a:r>
            <a:r>
              <a:rPr lang="cs-CZ" dirty="0" err="1"/>
              <a:t>urč</a:t>
            </a:r>
            <a:r>
              <a:rPr lang="cs-CZ" dirty="0"/>
              <a:t>. genů) a epigeneze organizmů (fenotyp).</a:t>
            </a:r>
          </a:p>
          <a:p>
            <a:pPr marL="118872" indent="0">
              <a:buNone/>
            </a:pPr>
            <a:r>
              <a:rPr lang="cs-CZ" dirty="0"/>
              <a:t>1.4. </a:t>
            </a:r>
            <a:r>
              <a:rPr lang="cs-CZ" b="1" dirty="0"/>
              <a:t>Paměť imunitní</a:t>
            </a:r>
            <a:r>
              <a:rPr lang="cs-CZ" dirty="0"/>
              <a:t>	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Kulturní </a:t>
            </a:r>
            <a:r>
              <a:rPr lang="cs-CZ" dirty="0"/>
              <a:t>– zhruba 2,5 mil let lidské </a:t>
            </a:r>
            <a:r>
              <a:rPr lang="cs-CZ" dirty="0" smtClean="0"/>
              <a:t>druhy (nepřestajně 	inovují </a:t>
            </a:r>
            <a:r>
              <a:rPr lang="cs-CZ" dirty="0"/>
              <a:t>svoje kultury (hmotné i </a:t>
            </a:r>
            <a:r>
              <a:rPr lang="cs-CZ" dirty="0" smtClean="0"/>
              <a:t>nehmotné </a:t>
            </a:r>
            <a:r>
              <a:rPr lang="cs-CZ" dirty="0"/>
              <a:t>části </a:t>
            </a:r>
            <a:r>
              <a:rPr lang="cs-CZ" dirty="0" smtClean="0"/>
              <a:t>	kultury</a:t>
            </a:r>
            <a:r>
              <a:rPr lang="cs-CZ" dirty="0"/>
              <a:t>). Schopností rozvoje </a:t>
            </a:r>
            <a:r>
              <a:rPr lang="cs-CZ" dirty="0" smtClean="0"/>
              <a:t>záměrné 	(</a:t>
            </a:r>
            <a:r>
              <a:rPr lang="cs-CZ" dirty="0" err="1" smtClean="0"/>
              <a:t>mimogenetické</a:t>
            </a:r>
            <a:r>
              <a:rPr lang="cs-CZ" dirty="0" smtClean="0"/>
              <a:t>) </a:t>
            </a:r>
            <a:r>
              <a:rPr lang="cs-CZ" dirty="0"/>
              <a:t>paměti se mj. lidé odlišují od </a:t>
            </a:r>
            <a:r>
              <a:rPr lang="cs-CZ" dirty="0" smtClean="0"/>
              <a:t>	ostatních živočichů</a:t>
            </a:r>
            <a:r>
              <a:rPr lang="cs-CZ" dirty="0"/>
              <a:t>. </a:t>
            </a:r>
          </a:p>
          <a:p>
            <a:pPr marL="118872" indent="0">
              <a:buNone/>
            </a:pPr>
            <a:r>
              <a:rPr lang="cs-CZ" dirty="0"/>
              <a:t>	= </a:t>
            </a:r>
            <a:r>
              <a:rPr lang="cs-CZ" b="1" dirty="0"/>
              <a:t>lidská paměť: </a:t>
            </a:r>
            <a:r>
              <a:rPr lang="cs-CZ" dirty="0"/>
              <a:t>(2.1 </a:t>
            </a:r>
            <a:r>
              <a:rPr lang="cs-CZ" b="1" dirty="0"/>
              <a:t>behaviorální</a:t>
            </a:r>
            <a:r>
              <a:rPr lang="cs-CZ" dirty="0"/>
              <a:t> a 2.2 </a:t>
            </a:r>
            <a:r>
              <a:rPr lang="cs-CZ" b="1" dirty="0"/>
              <a:t>orální</a:t>
            </a:r>
            <a:r>
              <a:rPr lang="cs-CZ" dirty="0"/>
              <a:t>, </a:t>
            </a:r>
            <a:r>
              <a:rPr lang="cs-CZ" dirty="0" smtClean="0"/>
              <a:t>a od 	nedávna i </a:t>
            </a:r>
            <a:r>
              <a:rPr lang="cs-CZ" dirty="0"/>
              <a:t>2.3 </a:t>
            </a:r>
            <a:r>
              <a:rPr lang="cs-CZ" b="1" dirty="0" err="1"/>
              <a:t>skripturální</a:t>
            </a:r>
            <a:r>
              <a:rPr lang="cs-CZ" dirty="0"/>
              <a:t> </a:t>
            </a:r>
            <a:r>
              <a:rPr lang="cs-CZ" b="1" dirty="0"/>
              <a:t>paměť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6281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Kritika Atkinson-</a:t>
            </a:r>
            <a:r>
              <a:rPr lang="cs-CZ" dirty="0" err="1" smtClean="0"/>
              <a:t>Shiffrinova</a:t>
            </a:r>
            <a:r>
              <a:rPr lang="cs-CZ" dirty="0" smtClean="0"/>
              <a:t> modelu: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3222" indent="-514350">
              <a:buAutoNum type="arabicPeriod"/>
            </a:pPr>
            <a:r>
              <a:rPr lang="cs-CZ" dirty="0" err="1" smtClean="0"/>
              <a:t>Craik</a:t>
            </a:r>
            <a:r>
              <a:rPr lang="cs-CZ" dirty="0" smtClean="0"/>
              <a:t> </a:t>
            </a:r>
            <a:r>
              <a:rPr lang="cs-CZ" dirty="0"/>
              <a:t>&amp; </a:t>
            </a:r>
            <a:r>
              <a:rPr lang="cs-CZ" dirty="0" err="1"/>
              <a:t>Lockhart</a:t>
            </a:r>
            <a:r>
              <a:rPr lang="cs-CZ" dirty="0"/>
              <a:t> (1972</a:t>
            </a:r>
            <a:r>
              <a:rPr lang="cs-CZ" dirty="0" smtClean="0"/>
              <a:t>): pouhé podržení v KP stačilo k </a:t>
            </a:r>
            <a:r>
              <a:rPr lang="cs-CZ" dirty="0" err="1" smtClean="0"/>
              <a:t>všípení</a:t>
            </a:r>
            <a:r>
              <a:rPr lang="cs-CZ" dirty="0" smtClean="0"/>
              <a:t> do DP, což je stěží pravdivé, neboť na zpracování v KP silně záleží.</a:t>
            </a:r>
          </a:p>
          <a:p>
            <a:pPr marL="633222" indent="-514350">
              <a:buAutoNum type="arabicPeriod"/>
            </a:pPr>
            <a:r>
              <a:rPr lang="cs-CZ" dirty="0" smtClean="0"/>
              <a:t>Defekt v KP (2 štěpy) by měl vést k defektům v DP, což se klinicky vyvrátilo.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1580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727075"/>
          </a:xfrm>
        </p:spPr>
        <p:txBody>
          <a:bodyPr rIns="91440"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indent="0" algn="ctr"/>
            <a:r>
              <a:rPr lang="cs-CZ" sz="4800" dirty="0" smtClean="0">
                <a:solidFill>
                  <a:schemeClr val="tx1"/>
                </a:solidFill>
              </a:rPr>
              <a:t>Pracovní paměť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54274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229600" cy="5544616"/>
          </a:xfrm>
        </p:spPr>
        <p:txBody>
          <a:bodyPr>
            <a:normAutofit fontScale="62500" lnSpcReduction="20000"/>
          </a:bodyPr>
          <a:lstStyle/>
          <a:p>
            <a:pPr marL="292100" indent="-292100">
              <a:buNone/>
            </a:pPr>
            <a:r>
              <a:rPr lang="cs-CZ" dirty="0" smtClean="0"/>
              <a:t>Když chceme vytočit číslo, vypočítat z paměti příklad, sestavit několik argumentů do věty, „uvařit“ pokrm nebo porozumět smyslu tohoto souvětí, spoléháme se na </a:t>
            </a:r>
            <a:r>
              <a:rPr lang="cs-CZ" b="1" dirty="0" smtClean="0"/>
              <a:t>pracovní paměť</a:t>
            </a:r>
            <a:r>
              <a:rPr lang="cs-CZ" dirty="0" smtClean="0"/>
              <a:t>.</a:t>
            </a:r>
          </a:p>
          <a:p>
            <a:pPr marL="292100" indent="-292100" eaLnBrk="1" hangingPunct="1">
              <a:buNone/>
            </a:pPr>
            <a:endParaRPr lang="cs-CZ" dirty="0" smtClean="0"/>
          </a:p>
          <a:p>
            <a:pPr marL="292100" indent="-292100" eaLnBrk="1" hangingPunct="1">
              <a:buNone/>
            </a:pPr>
            <a:r>
              <a:rPr lang="cs-CZ" b="1" dirty="0" smtClean="0"/>
              <a:t>Alan </a:t>
            </a:r>
            <a:r>
              <a:rPr lang="cs-CZ" b="1" dirty="0" err="1" smtClean="0"/>
              <a:t>Baddeley</a:t>
            </a:r>
            <a:r>
              <a:rPr lang="cs-CZ" dirty="0" smtClean="0"/>
              <a:t> a </a:t>
            </a:r>
            <a:r>
              <a:rPr lang="cs-CZ" dirty="0" err="1" smtClean="0"/>
              <a:t>Hitch</a:t>
            </a:r>
            <a:r>
              <a:rPr lang="cs-CZ" dirty="0" smtClean="0"/>
              <a:t> (1974), kteří metaforou </a:t>
            </a:r>
            <a:r>
              <a:rPr lang="cs-CZ" b="1" dirty="0" smtClean="0"/>
              <a:t>pracovní (operační) paměti</a:t>
            </a:r>
            <a:r>
              <a:rPr lang="cs-CZ" dirty="0" smtClean="0"/>
              <a:t> nahradili KP, popsali nejprve 2 nezávislé podsystémy v pracovní paměti:</a:t>
            </a:r>
          </a:p>
          <a:p>
            <a:pPr marL="292100" indent="-292100">
              <a:buNone/>
            </a:pPr>
            <a:r>
              <a:rPr lang="cs-CZ" dirty="0" smtClean="0"/>
              <a:t>1. </a:t>
            </a:r>
            <a:r>
              <a:rPr lang="cs-CZ" b="1" dirty="0" smtClean="0"/>
              <a:t>Fonologickou smyčku (FS) </a:t>
            </a:r>
            <a:r>
              <a:rPr lang="cs-CZ" dirty="0" smtClean="0"/>
              <a:t>(</a:t>
            </a:r>
            <a:r>
              <a:rPr lang="cs-CZ" i="1" dirty="0" err="1" smtClean="0"/>
              <a:t>phonological</a:t>
            </a:r>
            <a:r>
              <a:rPr lang="cs-CZ" i="1" dirty="0" smtClean="0"/>
              <a:t> </a:t>
            </a:r>
            <a:r>
              <a:rPr lang="cs-CZ" i="1" dirty="0" err="1" smtClean="0"/>
              <a:t>loop</a:t>
            </a:r>
            <a:r>
              <a:rPr lang="cs-CZ" dirty="0" smtClean="0"/>
              <a:t>; „vnitřní hlas“): </a:t>
            </a:r>
            <a:r>
              <a:rPr lang="cs-CZ" b="1" dirty="0" err="1"/>
              <a:t>Phonological</a:t>
            </a:r>
            <a:r>
              <a:rPr lang="cs-CZ" b="1" dirty="0"/>
              <a:t> </a:t>
            </a:r>
            <a:r>
              <a:rPr lang="cs-CZ" b="1" dirty="0" err="1"/>
              <a:t>Similarity</a:t>
            </a:r>
            <a:r>
              <a:rPr lang="cs-CZ" b="1" dirty="0"/>
              <a:t> </a:t>
            </a:r>
            <a:r>
              <a:rPr lang="cs-CZ" b="1" dirty="0" err="1" smtClean="0"/>
              <a:t>Effect</a:t>
            </a:r>
            <a:r>
              <a:rPr lang="cs-CZ" b="1" dirty="0" smtClean="0"/>
              <a:t>, </a:t>
            </a:r>
            <a:r>
              <a:rPr lang="cs-CZ" b="1" dirty="0"/>
              <a:t>Word </a:t>
            </a:r>
            <a:r>
              <a:rPr lang="cs-CZ" b="1" dirty="0" err="1"/>
              <a:t>Length</a:t>
            </a:r>
            <a:r>
              <a:rPr lang="cs-CZ" b="1" dirty="0"/>
              <a:t> </a:t>
            </a:r>
            <a:r>
              <a:rPr lang="cs-CZ" b="1" dirty="0" err="1" smtClean="0"/>
              <a:t>Effect</a:t>
            </a:r>
            <a:r>
              <a:rPr lang="cs-CZ" b="1" dirty="0" smtClean="0"/>
              <a:t>, </a:t>
            </a:r>
            <a:r>
              <a:rPr lang="cs-CZ" b="1" dirty="0" err="1"/>
              <a:t>Articulatory</a:t>
            </a:r>
            <a:r>
              <a:rPr lang="cs-CZ" b="1" dirty="0"/>
              <a:t> </a:t>
            </a:r>
            <a:r>
              <a:rPr lang="cs-CZ" b="1" dirty="0" err="1"/>
              <a:t>Suppression</a:t>
            </a:r>
            <a:r>
              <a:rPr lang="cs-CZ" dirty="0" smtClean="0"/>
              <a:t>. </a:t>
            </a:r>
            <a:r>
              <a:rPr lang="cs-CZ" dirty="0" err="1" smtClean="0"/>
              <a:t>Brodmannova</a:t>
            </a:r>
            <a:r>
              <a:rPr lang="cs-CZ" dirty="0" smtClean="0"/>
              <a:t> area 40 a 44. (</a:t>
            </a:r>
            <a:r>
              <a:rPr lang="cs-CZ" dirty="0" err="1" smtClean="0"/>
              <a:t>Baddeley</a:t>
            </a:r>
            <a:r>
              <a:rPr lang="cs-CZ" dirty="0" smtClean="0"/>
              <a:t>, 2000)</a:t>
            </a:r>
          </a:p>
          <a:p>
            <a:pPr marL="292100" indent="-292100" eaLnBrk="1" hangingPunct="1">
              <a:buNone/>
            </a:pPr>
            <a:endParaRPr lang="cs-CZ" dirty="0" smtClean="0"/>
          </a:p>
          <a:p>
            <a:pPr marL="292100" indent="-292100">
              <a:buNone/>
            </a:pPr>
            <a:r>
              <a:rPr lang="cs-CZ" dirty="0" smtClean="0"/>
              <a:t>2. </a:t>
            </a:r>
            <a:r>
              <a:rPr lang="cs-CZ" b="1" dirty="0" smtClean="0"/>
              <a:t>Vizuálně-prostorový záznamník </a:t>
            </a:r>
            <a:r>
              <a:rPr lang="cs-CZ" dirty="0" smtClean="0"/>
              <a:t>(</a:t>
            </a:r>
            <a:r>
              <a:rPr lang="cs-CZ" i="1" dirty="0" err="1" smtClean="0"/>
              <a:t>visuo-spatial</a:t>
            </a:r>
            <a:r>
              <a:rPr lang="cs-CZ" i="1" dirty="0" smtClean="0"/>
              <a:t> </a:t>
            </a:r>
            <a:r>
              <a:rPr lang="cs-CZ" i="1" dirty="0" err="1" smtClean="0"/>
              <a:t>sketchpad</a:t>
            </a:r>
            <a:r>
              <a:rPr lang="cs-CZ" dirty="0" smtClean="0"/>
              <a:t>; „představivost“): pravá hemisféra a tam </a:t>
            </a:r>
            <a:r>
              <a:rPr lang="cs-CZ" dirty="0" err="1" smtClean="0"/>
              <a:t>Brodmannova</a:t>
            </a:r>
            <a:r>
              <a:rPr lang="cs-CZ" dirty="0" smtClean="0"/>
              <a:t> area </a:t>
            </a:r>
            <a:r>
              <a:rPr lang="en-US" dirty="0" smtClean="0"/>
              <a:t>6, 19, 40 a 47</a:t>
            </a:r>
            <a:r>
              <a:rPr lang="cs-CZ" dirty="0" smtClean="0"/>
              <a:t>. (</a:t>
            </a:r>
            <a:r>
              <a:rPr lang="cs-CZ" dirty="0" err="1" smtClean="0"/>
              <a:t>Baddeley</a:t>
            </a:r>
            <a:r>
              <a:rPr lang="cs-CZ" dirty="0" smtClean="0"/>
              <a:t>, 2000)</a:t>
            </a:r>
          </a:p>
          <a:p>
            <a:pPr marL="292100" indent="-292100" eaLnBrk="1" hangingPunct="1">
              <a:buNone/>
            </a:pPr>
            <a:endParaRPr lang="cs-CZ" dirty="0" smtClean="0"/>
          </a:p>
          <a:p>
            <a:pPr marL="292100" indent="-292100" eaLnBrk="1" hangingPunct="1">
              <a:buNone/>
            </a:pPr>
            <a:r>
              <a:rPr lang="cs-CZ" dirty="0" err="1" smtClean="0"/>
              <a:t>Baddeley</a:t>
            </a:r>
            <a:r>
              <a:rPr lang="cs-CZ" dirty="0" smtClean="0"/>
              <a:t> (2000) později připojil i další podsystém pracovní paměti:</a:t>
            </a:r>
          </a:p>
          <a:p>
            <a:pPr marL="292100" indent="-292100" eaLnBrk="1" hangingPunct="1">
              <a:buNone/>
            </a:pPr>
            <a:r>
              <a:rPr lang="cs-CZ" b="1" dirty="0" smtClean="0"/>
              <a:t>3. Episodickou jednotku </a:t>
            </a:r>
            <a:r>
              <a:rPr lang="cs-CZ" dirty="0" smtClean="0"/>
              <a:t>(</a:t>
            </a:r>
            <a:r>
              <a:rPr lang="cs-CZ" dirty="0" err="1" smtClean="0"/>
              <a:t>episodic</a:t>
            </a:r>
            <a:r>
              <a:rPr lang="cs-CZ" dirty="0" smtClean="0"/>
              <a:t> </a:t>
            </a:r>
            <a:r>
              <a:rPr lang="cs-CZ" dirty="0" err="1" smtClean="0"/>
              <a:t>buffer</a:t>
            </a:r>
            <a:r>
              <a:rPr lang="cs-CZ" dirty="0" smtClean="0"/>
              <a:t>).</a:t>
            </a:r>
            <a:endParaRPr lang="cs-CZ" b="1" dirty="0" smtClean="0"/>
          </a:p>
          <a:p>
            <a:pPr marL="292100" indent="-292100" eaLnBrk="1" hangingPunct="1">
              <a:buNone/>
            </a:pPr>
            <a:endParaRPr lang="cs-CZ" dirty="0" smtClean="0"/>
          </a:p>
          <a:p>
            <a:pPr marL="292100" indent="-292100" eaLnBrk="1" hangingPunct="1">
              <a:buNone/>
            </a:pPr>
            <a:r>
              <a:rPr lang="cs-CZ" dirty="0" smtClean="0"/>
              <a:t>Centrální vykonavatel (</a:t>
            </a:r>
            <a:r>
              <a:rPr lang="cs-CZ" i="1" dirty="0" err="1" smtClean="0"/>
              <a:t>central</a:t>
            </a:r>
            <a:r>
              <a:rPr lang="cs-CZ" i="1" dirty="0" smtClean="0"/>
              <a:t> </a:t>
            </a:r>
            <a:r>
              <a:rPr lang="cs-CZ" i="1" dirty="0" err="1" smtClean="0"/>
              <a:t>executive</a:t>
            </a:r>
            <a:r>
              <a:rPr lang="cs-CZ" dirty="0" smtClean="0"/>
              <a:t>) třídí a specifikuje informace, zapojuje jednotlivé podsystémy a souvisí s pozorností (</a:t>
            </a:r>
            <a:r>
              <a:rPr lang="cs-CZ" dirty="0" err="1" smtClean="0"/>
              <a:t>Eysenck</a:t>
            </a:r>
            <a:r>
              <a:rPr lang="cs-CZ" dirty="0" smtClean="0"/>
              <a:t>, </a:t>
            </a:r>
            <a:r>
              <a:rPr lang="cs-CZ" dirty="0" err="1" smtClean="0"/>
              <a:t>Keane</a:t>
            </a:r>
            <a:r>
              <a:rPr lang="cs-CZ" dirty="0" smtClean="0"/>
              <a:t>, 2008).</a:t>
            </a:r>
          </a:p>
        </p:txBody>
      </p:sp>
    </p:spTree>
    <p:extLst>
      <p:ext uri="{BB962C8B-B14F-4D97-AF65-F5344CB8AC3E}">
        <p14:creationId xmlns:p14="http://schemas.microsoft.com/office/powerpoint/2010/main" val="27861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s.els-cdn.com/content/image/1-s2.0-S1364661300015382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408" y="1628800"/>
            <a:ext cx="5216662" cy="335605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436096" y="5085184"/>
            <a:ext cx="370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Novější pojetí: </a:t>
            </a:r>
            <a:r>
              <a:rPr lang="cs-CZ" dirty="0" err="1" smtClean="0"/>
              <a:t>Baddeley</a:t>
            </a:r>
            <a:r>
              <a:rPr lang="cs-CZ" dirty="0" smtClean="0"/>
              <a:t>, 2000.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3"/>
            <a:ext cx="36004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95536" y="64886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Starší pojetí: </a:t>
            </a:r>
            <a:r>
              <a:rPr lang="cs-CZ" dirty="0" err="1" smtClean="0"/>
              <a:t>Baddeley</a:t>
            </a:r>
            <a:r>
              <a:rPr lang="cs-CZ" dirty="0" smtClean="0"/>
              <a:t>, 2000.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Phonological</a:t>
            </a:r>
            <a:r>
              <a:rPr lang="cs-CZ" dirty="0"/>
              <a:t> </a:t>
            </a:r>
            <a:r>
              <a:rPr lang="cs-CZ" dirty="0" err="1"/>
              <a:t>Similarity</a:t>
            </a:r>
            <a:r>
              <a:rPr lang="cs-CZ" dirty="0"/>
              <a:t> </a:t>
            </a:r>
            <a:r>
              <a:rPr lang="cs-CZ" dirty="0" err="1" smtClean="0"/>
              <a:t>Effect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Baddeley</a:t>
            </a:r>
            <a:r>
              <a:rPr lang="cs-CZ" dirty="0" smtClean="0"/>
              <a:t>, 2012 (s. 4): „He [</a:t>
            </a:r>
            <a:r>
              <a:rPr lang="cs-CZ" dirty="0" err="1" smtClean="0"/>
              <a:t>prof</a:t>
            </a:r>
            <a:r>
              <a:rPr lang="cs-CZ" dirty="0" smtClean="0"/>
              <a:t> . </a:t>
            </a:r>
            <a:r>
              <a:rPr lang="cs-CZ" dirty="0" err="1" smtClean="0"/>
              <a:t>Conrad</a:t>
            </a:r>
            <a:r>
              <a:rPr lang="cs-CZ" dirty="0" smtClean="0"/>
              <a:t>] </a:t>
            </a:r>
            <a:r>
              <a:rPr lang="en-US" dirty="0" smtClean="0"/>
              <a:t>was </a:t>
            </a:r>
            <a:r>
              <a:rPr lang="en-US" dirty="0"/>
              <a:t>studying memory for proposed </a:t>
            </a:r>
            <a:r>
              <a:rPr lang="en-US" dirty="0" smtClean="0"/>
              <a:t>telephone</a:t>
            </a:r>
            <a:r>
              <a:rPr lang="cs-CZ" dirty="0" smtClean="0"/>
              <a:t> </a:t>
            </a:r>
            <a:r>
              <a:rPr lang="en-US" dirty="0" smtClean="0"/>
              <a:t>dialing </a:t>
            </a:r>
            <a:r>
              <a:rPr lang="en-US" dirty="0"/>
              <a:t>codes when he noted that </a:t>
            </a:r>
            <a:r>
              <a:rPr lang="en-US" b="1" dirty="0"/>
              <a:t>even </a:t>
            </a:r>
            <a:r>
              <a:rPr lang="en-US" b="1" dirty="0" smtClean="0"/>
              <a:t>with</a:t>
            </a:r>
            <a:r>
              <a:rPr lang="cs-CZ" b="1" dirty="0" smtClean="0"/>
              <a:t> </a:t>
            </a:r>
            <a:r>
              <a:rPr lang="en-US" b="1" dirty="0" smtClean="0"/>
              <a:t>visual </a:t>
            </a:r>
            <a:r>
              <a:rPr lang="en-US" b="1" dirty="0"/>
              <a:t>presentation</a:t>
            </a:r>
            <a:r>
              <a:rPr lang="en-US" dirty="0"/>
              <a:t>, memory errors </a:t>
            </a:r>
            <a:r>
              <a:rPr lang="cs-CZ" dirty="0" smtClean="0"/>
              <a:t>r</a:t>
            </a:r>
            <a:r>
              <a:rPr lang="en-US" dirty="0" err="1" smtClean="0"/>
              <a:t>esembled</a:t>
            </a:r>
            <a:r>
              <a:rPr lang="cs-CZ" dirty="0" smtClean="0"/>
              <a:t> </a:t>
            </a:r>
            <a:r>
              <a:rPr lang="en-US" dirty="0" smtClean="0"/>
              <a:t>acoustic </a:t>
            </a:r>
            <a:r>
              <a:rPr lang="en-US" dirty="0" err="1"/>
              <a:t>mis</a:t>
            </a:r>
            <a:r>
              <a:rPr lang="en-US" dirty="0"/>
              <a:t>-hearing errors (e.g., </a:t>
            </a:r>
            <a:r>
              <a:rPr lang="en-US" i="1" dirty="0"/>
              <a:t>v </a:t>
            </a:r>
            <a:r>
              <a:rPr lang="en-US" dirty="0"/>
              <a:t>for </a:t>
            </a:r>
            <a:r>
              <a:rPr lang="en-US" i="1" dirty="0"/>
              <a:t>b</a:t>
            </a:r>
            <a:r>
              <a:rPr lang="en-US" dirty="0"/>
              <a:t>), </a:t>
            </a:r>
            <a:r>
              <a:rPr lang="en-US" dirty="0" smtClean="0"/>
              <a:t>and</a:t>
            </a:r>
            <a:r>
              <a:rPr lang="cs-CZ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memory for similar sequences (</a:t>
            </a:r>
            <a:r>
              <a:rPr lang="en-US" i="1" dirty="0"/>
              <a:t>b g t </a:t>
            </a:r>
            <a:r>
              <a:rPr lang="en-US" i="1" dirty="0" smtClean="0"/>
              <a:t>p</a:t>
            </a:r>
            <a:r>
              <a:rPr lang="cs-CZ" i="1" dirty="0" smtClean="0"/>
              <a:t> </a:t>
            </a:r>
            <a:r>
              <a:rPr lang="en-US" i="1" dirty="0" smtClean="0"/>
              <a:t>c</a:t>
            </a:r>
            <a:r>
              <a:rPr lang="en-US" dirty="0"/>
              <a:t>) was poorer than for dissimilar (</a:t>
            </a:r>
            <a:r>
              <a:rPr lang="en-US" i="1" dirty="0"/>
              <a:t>k r l q y</a:t>
            </a:r>
            <a:r>
              <a:rPr lang="en-US" dirty="0" smtClean="0"/>
              <a:t>),</a:t>
            </a:r>
            <a:r>
              <a:rPr lang="cs-CZ" dirty="0" smtClean="0"/>
              <a:t> </a:t>
            </a:r>
            <a:r>
              <a:rPr lang="en-US" dirty="0" smtClean="0"/>
              <a:t>concluding </a:t>
            </a:r>
            <a:r>
              <a:rPr lang="en-US" dirty="0"/>
              <a:t>that </a:t>
            </a:r>
            <a:r>
              <a:rPr lang="en-US" b="1" dirty="0"/>
              <a:t>STM depends on an </a:t>
            </a:r>
            <a:r>
              <a:rPr lang="en-US" b="1" dirty="0" smtClean="0"/>
              <a:t>acoustic</a:t>
            </a:r>
            <a:r>
              <a:rPr lang="cs-CZ" b="1" dirty="0" smtClean="0"/>
              <a:t> </a:t>
            </a:r>
            <a:r>
              <a:rPr lang="cs-CZ" b="1" dirty="0" err="1" smtClean="0"/>
              <a:t>code</a:t>
            </a:r>
            <a:r>
              <a:rPr lang="cs-CZ" b="1" dirty="0" smtClean="0"/>
              <a:t> </a:t>
            </a:r>
            <a:r>
              <a:rPr lang="cs-CZ" dirty="0"/>
              <a:t>(</a:t>
            </a:r>
            <a:r>
              <a:rPr lang="cs-CZ" dirty="0" err="1"/>
              <a:t>Conrad</a:t>
            </a:r>
            <a:r>
              <a:rPr lang="cs-CZ" dirty="0"/>
              <a:t> &amp; </a:t>
            </a:r>
            <a:r>
              <a:rPr lang="cs-CZ" dirty="0" err="1"/>
              <a:t>Hull</a:t>
            </a:r>
            <a:r>
              <a:rPr lang="cs-CZ" dirty="0"/>
              <a:t> 1964</a:t>
            </a:r>
            <a:r>
              <a:rPr lang="cs-CZ" dirty="0" smtClean="0"/>
              <a:t>)“.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694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Phonological</a:t>
            </a:r>
            <a:r>
              <a:rPr lang="cs-CZ" dirty="0"/>
              <a:t> </a:t>
            </a:r>
            <a:r>
              <a:rPr lang="cs-CZ" dirty="0" err="1"/>
              <a:t>Similarity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 err="1"/>
              <a:t>Baddeley</a:t>
            </a:r>
            <a:r>
              <a:rPr lang="cs-CZ" dirty="0"/>
              <a:t>, 2012 (s. 4): </a:t>
            </a:r>
            <a:r>
              <a:rPr lang="cs-CZ" dirty="0" smtClean="0"/>
              <a:t>„</a:t>
            </a:r>
            <a:r>
              <a:rPr lang="en-US" dirty="0" smtClean="0"/>
              <a:t>I </a:t>
            </a:r>
            <a:r>
              <a:rPr lang="en-US" dirty="0"/>
              <a:t>tested this, comparing recall of sequences</a:t>
            </a:r>
          </a:p>
          <a:p>
            <a:pPr marL="118872" indent="0">
              <a:buNone/>
            </a:pPr>
            <a:r>
              <a:rPr lang="en-US" dirty="0"/>
              <a:t>with five phonologically similar words (</a:t>
            </a:r>
            <a:r>
              <a:rPr lang="en-US" i="1" dirty="0"/>
              <a:t>man</a:t>
            </a:r>
            <a:r>
              <a:rPr lang="en-US" i="1" dirty="0" smtClean="0"/>
              <a:t>,</a:t>
            </a:r>
            <a:r>
              <a:rPr lang="cs-CZ" i="1" dirty="0" smtClean="0"/>
              <a:t> </a:t>
            </a:r>
            <a:r>
              <a:rPr lang="en-US" i="1" dirty="0" smtClean="0"/>
              <a:t>mat</a:t>
            </a:r>
            <a:r>
              <a:rPr lang="en-US" i="1" dirty="0"/>
              <a:t>, can, map, cat</a:t>
            </a:r>
            <a:r>
              <a:rPr lang="en-US" dirty="0"/>
              <a:t>), five dissimilar words (</a:t>
            </a:r>
            <a:r>
              <a:rPr lang="en-US" dirty="0" smtClean="0"/>
              <a:t>e.g.</a:t>
            </a:r>
            <a:r>
              <a:rPr lang="cs-CZ" dirty="0" smtClean="0"/>
              <a:t> </a:t>
            </a:r>
            <a:r>
              <a:rPr lang="en-US" i="1" dirty="0" smtClean="0"/>
              <a:t>pit</a:t>
            </a:r>
            <a:r>
              <a:rPr lang="en-US" i="1" dirty="0"/>
              <a:t>, day, cow, pen, sup</a:t>
            </a:r>
            <a:r>
              <a:rPr lang="en-US" dirty="0"/>
              <a:t>), and five semantically </a:t>
            </a:r>
            <a:r>
              <a:rPr lang="en-US" dirty="0" smtClean="0"/>
              <a:t>similar</a:t>
            </a:r>
            <a:r>
              <a:rPr lang="cs-CZ" dirty="0" smtClean="0"/>
              <a:t> </a:t>
            </a:r>
            <a:r>
              <a:rPr lang="en-US" dirty="0" smtClean="0"/>
              <a:t>sequences </a:t>
            </a:r>
            <a:r>
              <a:rPr lang="en-US" dirty="0"/>
              <a:t>(</a:t>
            </a:r>
            <a:r>
              <a:rPr lang="en-US" i="1" dirty="0"/>
              <a:t>huge, big, wide, large, tall </a:t>
            </a:r>
            <a:r>
              <a:rPr lang="en-US" dirty="0"/>
              <a:t>) </a:t>
            </a:r>
            <a:r>
              <a:rPr lang="en-US" dirty="0" smtClean="0"/>
              <a:t>with</a:t>
            </a:r>
            <a:r>
              <a:rPr lang="cs-CZ" dirty="0" smtClean="0"/>
              <a:t> </a:t>
            </a:r>
            <a:r>
              <a:rPr lang="en-US" dirty="0" smtClean="0"/>
              <a:t>five </a:t>
            </a:r>
            <a:r>
              <a:rPr lang="en-US" dirty="0"/>
              <a:t>dissimilar (</a:t>
            </a:r>
            <a:r>
              <a:rPr lang="en-US" i="1" dirty="0"/>
              <a:t>wet, soft, old, late, good </a:t>
            </a:r>
            <a:r>
              <a:rPr lang="en-US" dirty="0"/>
              <a:t>). </a:t>
            </a:r>
            <a:endParaRPr lang="cs-CZ" dirty="0" smtClean="0"/>
          </a:p>
          <a:p>
            <a:pPr marL="118872" indent="0">
              <a:buNone/>
            </a:pPr>
            <a:r>
              <a:rPr lang="en-US" dirty="0" smtClean="0"/>
              <a:t>I found</a:t>
            </a:r>
            <a:r>
              <a:rPr lang="cs-CZ" dirty="0" smtClean="0"/>
              <a:t> </a:t>
            </a:r>
            <a:r>
              <a:rPr lang="en-US" dirty="0" smtClean="0"/>
              <a:t>(Baddeley </a:t>
            </a:r>
            <a:r>
              <a:rPr lang="en-US" dirty="0"/>
              <a:t>1966a) a </a:t>
            </a:r>
            <a:r>
              <a:rPr lang="en-US" b="1" dirty="0"/>
              <a:t>huge effect of </a:t>
            </a:r>
            <a:r>
              <a:rPr lang="en-US" b="1" dirty="0" smtClean="0"/>
              <a:t>phonological</a:t>
            </a:r>
            <a:r>
              <a:rPr lang="cs-CZ" b="1" dirty="0" smtClean="0"/>
              <a:t> </a:t>
            </a:r>
            <a:r>
              <a:rPr lang="en-US" b="1" dirty="0" smtClean="0"/>
              <a:t>similarity </a:t>
            </a:r>
            <a:r>
              <a:rPr lang="en-US" dirty="0"/>
              <a:t>(80% sequences correct for </a:t>
            </a:r>
            <a:r>
              <a:rPr lang="en-US" dirty="0" smtClean="0"/>
              <a:t>dissimilar,10</a:t>
            </a:r>
            <a:r>
              <a:rPr lang="en-US" dirty="0"/>
              <a:t>% for similar) and a small but </a:t>
            </a:r>
            <a:r>
              <a:rPr lang="en-US" dirty="0" smtClean="0"/>
              <a:t>significant</a:t>
            </a:r>
            <a:r>
              <a:rPr lang="cs-CZ" dirty="0" smtClean="0"/>
              <a:t> </a:t>
            </a:r>
            <a:r>
              <a:rPr lang="en-US" dirty="0" smtClean="0"/>
              <a:t>effect </a:t>
            </a:r>
            <a:r>
              <a:rPr lang="en-US" dirty="0"/>
              <a:t>for semantic similarity (71% </a:t>
            </a:r>
            <a:r>
              <a:rPr lang="en-US" dirty="0" smtClean="0"/>
              <a:t>versus</a:t>
            </a:r>
            <a:r>
              <a:rPr lang="cs-CZ" dirty="0" smtClean="0"/>
              <a:t> </a:t>
            </a:r>
            <a:r>
              <a:rPr lang="en-US" dirty="0" smtClean="0"/>
              <a:t>65%).</a:t>
            </a:r>
            <a:r>
              <a:rPr lang="cs-CZ" dirty="0" smtClean="0"/>
              <a:t>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0422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Word </a:t>
            </a:r>
            <a:r>
              <a:rPr lang="cs-CZ" dirty="0" err="1"/>
              <a:t>Length</a:t>
            </a:r>
            <a:r>
              <a:rPr lang="cs-CZ" dirty="0"/>
              <a:t> </a:t>
            </a:r>
            <a:r>
              <a:rPr lang="cs-CZ" dirty="0" err="1"/>
              <a:t>Effect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Ve FS dochází k vokálnímu či </a:t>
            </a:r>
            <a:r>
              <a:rPr lang="cs-CZ" dirty="0" err="1" smtClean="0"/>
              <a:t>subvokálnímu</a:t>
            </a:r>
            <a:r>
              <a:rPr lang="cs-CZ" dirty="0" smtClean="0"/>
              <a:t> vyslovování, čili delší slova musí zaplnil omezenou KP dříve než slova krátká.</a:t>
            </a:r>
          </a:p>
          <a:p>
            <a:r>
              <a:rPr lang="cs-CZ" dirty="0" smtClean="0"/>
              <a:t>„</a:t>
            </a:r>
            <a:r>
              <a:rPr lang="en-US" dirty="0"/>
              <a:t> We studied the immediate </a:t>
            </a:r>
            <a:r>
              <a:rPr lang="en-US" dirty="0" smtClean="0"/>
              <a:t>recall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sequences of five words ranging in </a:t>
            </a:r>
            <a:r>
              <a:rPr lang="en-US" dirty="0" smtClean="0"/>
              <a:t>length</a:t>
            </a:r>
            <a:r>
              <a:rPr lang="cs-CZ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one syllable (e.g., </a:t>
            </a:r>
            <a:r>
              <a:rPr lang="en-US" i="1" dirty="0"/>
              <a:t>pen day hot cow tub</a:t>
            </a:r>
            <a:r>
              <a:rPr lang="en-US" dirty="0"/>
              <a:t>) </a:t>
            </a:r>
            <a:r>
              <a:rPr lang="en-US" dirty="0" smtClean="0"/>
              <a:t>to</a:t>
            </a:r>
            <a:r>
              <a:rPr lang="cs-CZ" dirty="0" smtClean="0"/>
              <a:t> </a:t>
            </a:r>
            <a:r>
              <a:rPr lang="en-US" dirty="0" smtClean="0"/>
              <a:t>five </a:t>
            </a:r>
            <a:r>
              <a:rPr lang="en-US" dirty="0"/>
              <a:t>syllables (e.g., </a:t>
            </a:r>
            <a:r>
              <a:rPr lang="en-US" i="1" dirty="0"/>
              <a:t>university, tuberculosis, </a:t>
            </a:r>
            <a:r>
              <a:rPr lang="en-US" i="1" dirty="0" smtClean="0"/>
              <a:t>opportunity,</a:t>
            </a:r>
            <a:r>
              <a:rPr lang="cs-CZ" i="1" dirty="0" smtClean="0"/>
              <a:t> </a:t>
            </a:r>
            <a:r>
              <a:rPr lang="en-US" i="1" dirty="0" smtClean="0"/>
              <a:t>hippopotamus</a:t>
            </a:r>
            <a:r>
              <a:rPr lang="en-US" i="1" dirty="0"/>
              <a:t>, refrigerator</a:t>
            </a:r>
            <a:r>
              <a:rPr lang="en-US" dirty="0"/>
              <a:t>) and found </a:t>
            </a:r>
            <a:r>
              <a:rPr lang="en-US" dirty="0" smtClean="0"/>
              <a:t>that</a:t>
            </a:r>
            <a:r>
              <a:rPr lang="cs-CZ" dirty="0" smtClean="0"/>
              <a:t> </a:t>
            </a:r>
            <a:r>
              <a:rPr lang="en-US" dirty="0" smtClean="0"/>
              <a:t>performance </a:t>
            </a:r>
            <a:r>
              <a:rPr lang="en-US" dirty="0"/>
              <a:t>declined systematically with </a:t>
            </a:r>
            <a:r>
              <a:rPr lang="en-US" dirty="0" smtClean="0"/>
              <a:t>word</a:t>
            </a:r>
            <a:r>
              <a:rPr lang="cs-CZ" dirty="0" smtClean="0"/>
              <a:t> </a:t>
            </a:r>
            <a:r>
              <a:rPr lang="cs-CZ" dirty="0" err="1" smtClean="0"/>
              <a:t>length</a:t>
            </a:r>
            <a:r>
              <a:rPr lang="cs-CZ" dirty="0" smtClean="0"/>
              <a:t>.“ (</a:t>
            </a:r>
            <a:r>
              <a:rPr lang="cs-CZ" dirty="0" err="1" smtClean="0"/>
              <a:t>Baddeley</a:t>
            </a:r>
            <a:r>
              <a:rPr lang="cs-CZ" dirty="0" smtClean="0"/>
              <a:t>, 2012, s. 8)</a:t>
            </a:r>
          </a:p>
          <a:p>
            <a:r>
              <a:rPr lang="cs-CZ" dirty="0" smtClean="0"/>
              <a:t>„</a:t>
            </a:r>
            <a:r>
              <a:rPr lang="en-US" dirty="0"/>
              <a:t> The simple way of expressing </a:t>
            </a:r>
            <a:r>
              <a:rPr lang="en-US" dirty="0" smtClean="0"/>
              <a:t>our</a:t>
            </a:r>
            <a:r>
              <a:rPr lang="cs-CZ" dirty="0" smtClean="0"/>
              <a:t> </a:t>
            </a:r>
            <a:r>
              <a:rPr lang="en-US" dirty="0" smtClean="0"/>
              <a:t>results </a:t>
            </a:r>
            <a:r>
              <a:rPr lang="en-US" dirty="0"/>
              <a:t>was to note that people are able to </a:t>
            </a:r>
            <a:r>
              <a:rPr lang="en-US" dirty="0" smtClean="0"/>
              <a:t>remember</a:t>
            </a:r>
            <a:r>
              <a:rPr lang="cs-CZ" dirty="0" smtClean="0"/>
              <a:t> </a:t>
            </a:r>
            <a:r>
              <a:rPr lang="en-US" dirty="0" smtClean="0"/>
              <a:t>as </a:t>
            </a:r>
            <a:r>
              <a:rPr lang="en-US" dirty="0"/>
              <a:t>many words as they can articulate </a:t>
            </a:r>
            <a:r>
              <a:rPr lang="en-US" dirty="0" smtClean="0"/>
              <a:t>in</a:t>
            </a:r>
            <a:r>
              <a:rPr lang="cs-CZ" dirty="0" smtClean="0"/>
              <a:t> </a:t>
            </a:r>
            <a:r>
              <a:rPr lang="en-US" dirty="0" smtClean="0"/>
              <a:t>two seconds</a:t>
            </a:r>
            <a:r>
              <a:rPr lang="cs-CZ" dirty="0" smtClean="0"/>
              <a:t>“</a:t>
            </a:r>
            <a:r>
              <a:rPr lang="en-US" dirty="0" smtClean="0"/>
              <a:t> </a:t>
            </a:r>
            <a:r>
              <a:rPr lang="en-US" dirty="0"/>
              <a:t>(Baddeley et al. 1975b).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9769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Articulatory</a:t>
            </a:r>
            <a:r>
              <a:rPr lang="cs-CZ" dirty="0"/>
              <a:t> </a:t>
            </a:r>
            <a:r>
              <a:rPr lang="cs-CZ" dirty="0" err="1"/>
              <a:t>Suppression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en-US" dirty="0"/>
              <a:t> If the word length effect is dependent </a:t>
            </a:r>
            <a:r>
              <a:rPr lang="en-US" dirty="0" smtClean="0"/>
              <a:t>on</a:t>
            </a:r>
            <a:r>
              <a:rPr lang="cs-CZ" dirty="0" smtClean="0"/>
              <a:t> </a:t>
            </a:r>
            <a:r>
              <a:rPr lang="en-US" dirty="0" err="1" smtClean="0"/>
              <a:t>subvocalization</a:t>
            </a:r>
            <a:r>
              <a:rPr lang="en-US" dirty="0"/>
              <a:t>, then preventing it </a:t>
            </a:r>
            <a:r>
              <a:rPr lang="en-US" dirty="0" smtClean="0"/>
              <a:t>should</a:t>
            </a:r>
            <a:r>
              <a:rPr lang="cs-CZ" dirty="0" smtClean="0"/>
              <a:t> </a:t>
            </a:r>
            <a:r>
              <a:rPr lang="en-US" dirty="0" smtClean="0"/>
              <a:t>eliminate </a:t>
            </a:r>
            <a:r>
              <a:rPr lang="en-US" dirty="0"/>
              <a:t>the effect. This is indeed the </a:t>
            </a:r>
            <a:r>
              <a:rPr lang="en-US" dirty="0" smtClean="0"/>
              <a:t>case</a:t>
            </a:r>
            <a:r>
              <a:rPr lang="cs-CZ" dirty="0" smtClean="0"/>
              <a:t> (</a:t>
            </a:r>
            <a:r>
              <a:rPr lang="cs-CZ" dirty="0" err="1" smtClean="0"/>
              <a:t>Baddeley</a:t>
            </a:r>
            <a:r>
              <a:rPr lang="cs-CZ" dirty="0" smtClean="0"/>
              <a:t> </a:t>
            </a:r>
            <a:r>
              <a:rPr lang="cs-CZ" dirty="0"/>
              <a:t>et al. 1975b).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 smtClean="0"/>
              <a:t>participants</a:t>
            </a:r>
            <a:r>
              <a:rPr lang="cs-CZ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required to continuously utter a </a:t>
            </a:r>
            <a:r>
              <a:rPr lang="en-US" dirty="0" smtClean="0"/>
              <a:t>single</a:t>
            </a:r>
            <a:r>
              <a:rPr lang="cs-CZ" dirty="0" smtClean="0"/>
              <a:t> </a:t>
            </a:r>
            <a:r>
              <a:rPr lang="en-US" dirty="0" smtClean="0"/>
              <a:t>word </a:t>
            </a:r>
            <a:r>
              <a:rPr lang="en-US" dirty="0"/>
              <a:t>such as “the,” performance drops and </a:t>
            </a:r>
            <a:r>
              <a:rPr lang="en-US" dirty="0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equivalent </a:t>
            </a:r>
            <a:r>
              <a:rPr lang="en-US" dirty="0"/>
              <a:t>for long and short words</a:t>
            </a:r>
            <a:r>
              <a:rPr lang="en-US" dirty="0" smtClean="0"/>
              <a:t>.</a:t>
            </a:r>
            <a:r>
              <a:rPr lang="cs-CZ" dirty="0" smtClean="0"/>
              <a:t>“ (</a:t>
            </a:r>
            <a:r>
              <a:rPr lang="cs-CZ" dirty="0" err="1"/>
              <a:t>Baddeley</a:t>
            </a:r>
            <a:r>
              <a:rPr lang="cs-CZ" dirty="0"/>
              <a:t>, 2012, s. 8)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590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 smtClean="0"/>
              <a:t>1. </a:t>
            </a:r>
            <a:r>
              <a:rPr lang="cs-CZ" b="1" dirty="0" smtClean="0"/>
              <a:t>vnímání</a:t>
            </a:r>
          </a:p>
          <a:p>
            <a:pPr marL="118872" indent="0">
              <a:buNone/>
            </a:pPr>
            <a:r>
              <a:rPr lang="cs-CZ" dirty="0" smtClean="0"/>
              <a:t>2. Interpretace (</a:t>
            </a:r>
            <a:r>
              <a:rPr lang="cs-CZ" b="1" dirty="0" smtClean="0"/>
              <a:t>kategorizace</a:t>
            </a:r>
            <a:r>
              <a:rPr lang="cs-CZ" dirty="0" smtClean="0"/>
              <a:t>) &amp;</a:t>
            </a:r>
            <a:r>
              <a:rPr lang="cs-CZ" b="1" dirty="0" smtClean="0"/>
              <a:t> kódování </a:t>
            </a:r>
            <a:r>
              <a:rPr lang="cs-CZ" dirty="0"/>
              <a:t>= rozpoznání &amp; </a:t>
            </a:r>
            <a:r>
              <a:rPr lang="cs-CZ" dirty="0" smtClean="0"/>
              <a:t>uložení v paměti – role minulé zkušenosti. Kategorizují i ptáci (pro přehled </a:t>
            </a:r>
            <a:r>
              <a:rPr lang="cs-CZ" dirty="0" err="1" smtClean="0"/>
              <a:t>Zentall</a:t>
            </a:r>
            <a:r>
              <a:rPr lang="cs-CZ" dirty="0" smtClean="0"/>
              <a:t>, </a:t>
            </a:r>
            <a:r>
              <a:rPr lang="cs-CZ" dirty="0" err="1" smtClean="0"/>
              <a:t>Wasserman</a:t>
            </a:r>
            <a:r>
              <a:rPr lang="cs-CZ" dirty="0" smtClean="0"/>
              <a:t>, </a:t>
            </a:r>
            <a:r>
              <a:rPr lang="cs-CZ" dirty="0" err="1" smtClean="0"/>
              <a:t>Lazareva</a:t>
            </a:r>
            <a:r>
              <a:rPr lang="cs-CZ" dirty="0" smtClean="0"/>
              <a:t>, Thompson &amp; </a:t>
            </a:r>
            <a:r>
              <a:rPr lang="cs-CZ" dirty="0" err="1" smtClean="0"/>
              <a:t>Rattermann</a:t>
            </a:r>
            <a:r>
              <a:rPr lang="cs-CZ" dirty="0" smtClean="0"/>
              <a:t>, 2008).</a:t>
            </a:r>
          </a:p>
          <a:p>
            <a:pPr marL="118872" indent="0">
              <a:buNone/>
            </a:pPr>
            <a:r>
              <a:rPr lang="cs-CZ" dirty="0" smtClean="0"/>
              <a:t>3. další zpracování informace vede k </a:t>
            </a:r>
            <a:r>
              <a:rPr lang="cs-CZ" b="1" dirty="0" smtClean="0"/>
              <a:t>úsudkům</a:t>
            </a:r>
            <a:r>
              <a:rPr lang="cs-CZ" dirty="0" smtClean="0"/>
              <a:t> (</a:t>
            </a:r>
            <a:r>
              <a:rPr lang="cs-CZ" b="1" dirty="0" smtClean="0"/>
              <a:t>inferencím</a:t>
            </a:r>
            <a:r>
              <a:rPr lang="cs-CZ" dirty="0" smtClean="0"/>
              <a:t>) a příp. i k proměně kategorizace</a:t>
            </a:r>
          </a:p>
          <a:p>
            <a:pPr marL="118872" indent="0">
              <a:buNone/>
            </a:pPr>
            <a:r>
              <a:rPr lang="cs-CZ" dirty="0" smtClean="0"/>
              <a:t>4. </a:t>
            </a:r>
            <a:r>
              <a:rPr lang="cs-CZ" b="1" dirty="0" smtClean="0"/>
              <a:t>behaviorální reakce</a:t>
            </a:r>
            <a:r>
              <a:rPr lang="cs-CZ" dirty="0"/>
              <a:t> </a:t>
            </a:r>
            <a:r>
              <a:rPr lang="cs-CZ" dirty="0" smtClean="0"/>
              <a:t>= akce, chování (nemusí  následovat)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7962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Stádia zpracování informací </a:t>
            </a:r>
            <a:br>
              <a:rPr lang="cs-CZ" dirty="0" smtClean="0"/>
            </a:br>
            <a:r>
              <a:rPr lang="cs-CZ" sz="2800" dirty="0" smtClean="0"/>
              <a:t>(dle </a:t>
            </a:r>
            <a:r>
              <a:rPr lang="cs-CZ" sz="2800" dirty="0"/>
              <a:t>Fiedler &amp; </a:t>
            </a:r>
            <a:r>
              <a:rPr lang="cs-CZ" sz="2800" dirty="0" err="1"/>
              <a:t>Bless</a:t>
            </a:r>
            <a:r>
              <a:rPr lang="cs-CZ" sz="2800" dirty="0"/>
              <a:t>, </a:t>
            </a:r>
            <a:r>
              <a:rPr lang="cs-CZ" sz="2800" dirty="0" smtClean="0"/>
              <a:t>2006, s. 158) 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4115677" y="5598532"/>
            <a:ext cx="2866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872" indent="0">
              <a:buNone/>
            </a:pPr>
            <a:r>
              <a:rPr lang="cs-CZ" b="1" dirty="0" smtClean="0"/>
              <a:t>BEHAVIORÁLNÍ REAKCE,</a:t>
            </a:r>
          </a:p>
          <a:p>
            <a:pPr marL="118872" indent="0">
              <a:buNone/>
            </a:pPr>
            <a:r>
              <a:rPr lang="cs-CZ" b="1" dirty="0" smtClean="0"/>
              <a:t>CHOVÁNÍ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395536" y="3864738"/>
            <a:ext cx="138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872" indent="0">
              <a:buNone/>
            </a:pPr>
            <a:r>
              <a:rPr lang="cs-CZ" b="1" dirty="0" smtClean="0"/>
              <a:t>PERCEPCE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2699792" y="2492896"/>
            <a:ext cx="3049461" cy="36933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18872" indent="0" algn="ctr">
              <a:buNone/>
            </a:pPr>
            <a:r>
              <a:rPr lang="cs-CZ" b="1" dirty="0" smtClean="0"/>
              <a:t>PAMĚŤ</a:t>
            </a:r>
            <a:endParaRPr lang="cs-CZ" b="1" dirty="0"/>
          </a:p>
        </p:txBody>
      </p:sp>
      <p:sp>
        <p:nvSpPr>
          <p:cNvPr id="10" name="Obdélník 9"/>
          <p:cNvSpPr/>
          <p:nvPr/>
        </p:nvSpPr>
        <p:spPr>
          <a:xfrm>
            <a:off x="4860032" y="3789040"/>
            <a:ext cx="1260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872" indent="0">
              <a:buNone/>
            </a:pPr>
            <a:r>
              <a:rPr lang="cs-CZ" b="1" dirty="0" smtClean="0"/>
              <a:t>ZÁVĚRY, </a:t>
            </a:r>
          </a:p>
          <a:p>
            <a:pPr marL="118872" indent="0">
              <a:buNone/>
            </a:pPr>
            <a:r>
              <a:rPr lang="cs-CZ" b="1" dirty="0" smtClean="0"/>
              <a:t>ÚSUDKY</a:t>
            </a:r>
            <a:endParaRPr lang="cs-CZ" b="1" dirty="0"/>
          </a:p>
        </p:txBody>
      </p:sp>
      <p:sp>
        <p:nvSpPr>
          <p:cNvPr id="11" name="Obdélník 10"/>
          <p:cNvSpPr/>
          <p:nvPr/>
        </p:nvSpPr>
        <p:spPr>
          <a:xfrm>
            <a:off x="2114629" y="3729422"/>
            <a:ext cx="2493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872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KATEGORIZACE</a:t>
            </a:r>
          </a:p>
          <a:p>
            <a:pPr marL="118872" indent="0">
              <a:buNone/>
            </a:pPr>
            <a:r>
              <a:rPr lang="cs-CZ" b="1" dirty="0" smtClean="0"/>
              <a:t>ÚVODNÍ KÓDOVÁNÍ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467544" y="5598532"/>
            <a:ext cx="1202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872" indent="0">
              <a:buNone/>
            </a:pPr>
            <a:r>
              <a:rPr lang="cs-CZ" b="1" dirty="0" smtClean="0"/>
              <a:t>PODNĚT</a:t>
            </a:r>
            <a:endParaRPr lang="cs-CZ" b="1" dirty="0"/>
          </a:p>
        </p:txBody>
      </p:sp>
      <p:sp>
        <p:nvSpPr>
          <p:cNvPr id="13" name="Obdélník 12"/>
          <p:cNvSpPr/>
          <p:nvPr/>
        </p:nvSpPr>
        <p:spPr>
          <a:xfrm>
            <a:off x="6562588" y="4941168"/>
            <a:ext cx="2581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8872" indent="0">
              <a:buNone/>
            </a:pPr>
            <a:r>
              <a:rPr lang="cs-CZ" b="1" dirty="0" smtClean="0"/>
              <a:t>SENZORICKÁ OBLAST</a:t>
            </a:r>
            <a:endParaRPr lang="cs-CZ" b="1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395536" y="4869160"/>
            <a:ext cx="84249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1068670" y="4372570"/>
            <a:ext cx="0" cy="10726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1774180" y="4049404"/>
            <a:ext cx="33050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4644008" y="4077072"/>
            <a:ext cx="33050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 flipV="1">
            <a:off x="2915816" y="3172762"/>
            <a:ext cx="9490" cy="4946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3230310" y="3173730"/>
            <a:ext cx="0" cy="4936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 flipV="1">
            <a:off x="5148064" y="3165306"/>
            <a:ext cx="9490" cy="4946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5548954" y="3212068"/>
            <a:ext cx="0" cy="4936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>
            <a:off x="5508104" y="4437112"/>
            <a:ext cx="0" cy="10300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ál 2"/>
          <p:cNvSpPr/>
          <p:nvPr/>
        </p:nvSpPr>
        <p:spPr>
          <a:xfrm>
            <a:off x="1835696" y="3415108"/>
            <a:ext cx="4608512" cy="123802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110873" y="3127030"/>
            <a:ext cx="2061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</a:t>
            </a:r>
            <a:r>
              <a:rPr lang="cs-CZ" dirty="0" smtClean="0"/>
              <a:t> pracovní paměti</a:t>
            </a:r>
            <a:endParaRPr lang="cs-CZ" dirty="0"/>
          </a:p>
        </p:txBody>
      </p:sp>
      <p:cxnSp>
        <p:nvCxnSpPr>
          <p:cNvPr id="21" name="Přímá spojnice se šipkou 20"/>
          <p:cNvCxnSpPr/>
          <p:nvPr/>
        </p:nvCxnSpPr>
        <p:spPr>
          <a:xfrm flipH="1">
            <a:off x="6110873" y="3496362"/>
            <a:ext cx="871358" cy="55304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451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Kategorizace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b="1" dirty="0" smtClean="0"/>
              <a:t>Senzorické kategorie </a:t>
            </a:r>
            <a:r>
              <a:rPr lang="cs-CZ" dirty="0"/>
              <a:t>(sladký, pes, vůně atd</a:t>
            </a:r>
            <a:r>
              <a:rPr lang="cs-CZ" dirty="0" smtClean="0"/>
              <a:t>.) jsou v paměti uloženy v podobě </a:t>
            </a:r>
            <a:r>
              <a:rPr lang="cs-CZ" b="1" dirty="0" smtClean="0"/>
              <a:t>prototypů</a:t>
            </a:r>
            <a:r>
              <a:rPr lang="cs-CZ" dirty="0" smtClean="0"/>
              <a:t>. </a:t>
            </a:r>
          </a:p>
          <a:p>
            <a:pPr marL="118872" indent="0">
              <a:buNone/>
            </a:pPr>
            <a:r>
              <a:rPr lang="cs-CZ" dirty="0" err="1" smtClean="0"/>
              <a:t>Eleanor</a:t>
            </a:r>
            <a:r>
              <a:rPr lang="cs-CZ" dirty="0" smtClean="0"/>
              <a:t> </a:t>
            </a:r>
            <a:r>
              <a:rPr lang="cs-CZ" dirty="0" err="1" smtClean="0"/>
              <a:t>Roschová</a:t>
            </a:r>
            <a:r>
              <a:rPr lang="cs-CZ" dirty="0" smtClean="0"/>
              <a:t> (1975) potvrdila existenci prototypů: reakční čas je kratší, když lidé posuzují, jestli je ptákem </a:t>
            </a:r>
            <a:r>
              <a:rPr lang="cs-CZ" i="1" dirty="0" smtClean="0"/>
              <a:t>vrabec</a:t>
            </a:r>
            <a:r>
              <a:rPr lang="cs-CZ" dirty="0" smtClean="0"/>
              <a:t>, než když je jím </a:t>
            </a:r>
            <a:r>
              <a:rPr lang="cs-CZ" i="1" dirty="0" smtClean="0"/>
              <a:t>tučňák</a:t>
            </a:r>
            <a:r>
              <a:rPr lang="cs-CZ" dirty="0" smtClean="0"/>
              <a:t> či </a:t>
            </a:r>
            <a:r>
              <a:rPr lang="cs-CZ" i="1" dirty="0" smtClean="0"/>
              <a:t>kiwi</a:t>
            </a:r>
            <a:r>
              <a:rPr lang="cs-CZ" dirty="0" smtClean="0"/>
              <a:t>. Vrabec je bližší prototypu ptáka.</a:t>
            </a:r>
          </a:p>
        </p:txBody>
      </p:sp>
    </p:spTree>
    <p:extLst>
      <p:ext uri="{BB962C8B-B14F-4D97-AF65-F5344CB8AC3E}">
        <p14:creationId xmlns:p14="http://schemas.microsoft.com/office/powerpoint/2010/main" val="240842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000" dirty="0"/>
              <a:t>Lidé vytvořili </a:t>
            </a:r>
            <a:r>
              <a:rPr lang="cs-CZ" sz="4000" dirty="0" smtClean="0"/>
              <a:t>kumulativní </a:t>
            </a:r>
            <a:r>
              <a:rPr lang="cs-CZ" sz="4000" dirty="0"/>
              <a:t>kolektivní paměť na </a:t>
            </a:r>
            <a:r>
              <a:rPr lang="cs-CZ" sz="4000" dirty="0" smtClean="0"/>
              <a:t>objevené technologie</a:t>
            </a:r>
            <a:r>
              <a:rPr lang="cs-CZ" sz="4000" dirty="0"/>
              <a:t>, zatímco </a:t>
            </a:r>
            <a:r>
              <a:rPr lang="cs-CZ" sz="4000" dirty="0" smtClean="0"/>
              <a:t>šimpanzi znají jen hrstku technologií a kulturní transmise je u nich velmi pomalá a nejistá. </a:t>
            </a:r>
          </a:p>
          <a:p>
            <a:endParaRPr lang="cs-CZ" sz="4000" dirty="0" smtClean="0"/>
          </a:p>
          <a:p>
            <a:r>
              <a:rPr lang="cs-CZ" sz="4000" dirty="0" smtClean="0"/>
              <a:t>AMH je mistr </a:t>
            </a:r>
            <a:r>
              <a:rPr lang="cs-CZ" sz="4000" dirty="0"/>
              <a:t>učenlivosti (před 7 mil. lety jsme byli stejným druhem).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58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433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dlouhodobé paměti</a:t>
            </a:r>
            <a:endParaRPr lang="cs-CZ" dirty="0"/>
          </a:p>
        </p:txBody>
      </p:sp>
      <p:pic>
        <p:nvPicPr>
          <p:cNvPr id="1028" name="Picture 4" descr="VÃ½sledek obrÃ¡zku pro memory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264"/>
            <a:ext cx="8229600" cy="41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2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dle: Thompson &amp; Kim, 1996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90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539552" y="116632"/>
            <a:ext cx="8229600" cy="865187"/>
          </a:xfr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cs-CZ" sz="46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Dlouhodobá paměť</a:t>
            </a:r>
            <a:endParaRPr lang="cs-CZ" sz="460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57346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628800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292100" indent="-292100" eaLnBrk="1" hangingPunct="1">
              <a:buFont typeface="Wingdings 2" pitchFamily="18" charset="2"/>
              <a:buNone/>
            </a:pPr>
            <a:r>
              <a:rPr lang="cs-CZ" dirty="0" smtClean="0"/>
              <a:t>Pozor na nejednoznačnost v terminologii:</a:t>
            </a:r>
          </a:p>
          <a:p>
            <a:pPr marL="292100" indent="-292100" eaLnBrk="1" hangingPunct="1">
              <a:buFont typeface="Wingdings 2" pitchFamily="18" charset="2"/>
              <a:buNone/>
            </a:pPr>
            <a:r>
              <a:rPr lang="cs-CZ" dirty="0" smtClean="0"/>
              <a:t>V rámci DP lze odlišit složku relativně krátkodobou (hodiny, dny, týdny) a dlouhodobou (týdny až desetiletí).</a:t>
            </a:r>
          </a:p>
          <a:p>
            <a:pPr marL="292100" indent="-292100">
              <a:buNone/>
            </a:pPr>
            <a:r>
              <a:rPr lang="cs-CZ" dirty="0" smtClean="0"/>
              <a:t>Krátkodobá složka DP: co nakoupit?, zamkl jsem?, počet dětí na výletě?, cíl cesty autem? Dnes nesmím zapomenout na…, výsledek neefektivního učení atd. </a:t>
            </a:r>
          </a:p>
          <a:p>
            <a:pPr marL="292100" indent="-292100">
              <a:buNone/>
            </a:pPr>
            <a:r>
              <a:rPr lang="cs-CZ" dirty="0" smtClean="0"/>
              <a:t>Tato krátkodobá </a:t>
            </a:r>
            <a:r>
              <a:rPr lang="cs-CZ" dirty="0"/>
              <a:t>složka </a:t>
            </a:r>
            <a:r>
              <a:rPr lang="cs-CZ" dirty="0" smtClean="0"/>
              <a:t>má analogie v živočišné říši (opylovač květů; srov. Veselovský, 2005).</a:t>
            </a:r>
          </a:p>
        </p:txBody>
      </p:sp>
    </p:spTree>
    <p:extLst>
      <p:ext uri="{BB962C8B-B14F-4D97-AF65-F5344CB8AC3E}">
        <p14:creationId xmlns:p14="http://schemas.microsoft.com/office/powerpoint/2010/main" val="4923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871538"/>
          </a:xfrm>
        </p:spPr>
        <p:txBody>
          <a:bodyPr rIns="91440"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cs-CZ" sz="46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Dlouhodobá paměť</a:t>
            </a:r>
            <a:endParaRPr lang="cs-CZ" sz="460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55298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1628800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marL="292100" indent="-292100"/>
            <a:r>
              <a:rPr lang="cs-CZ" dirty="0" smtClean="0"/>
              <a:t>Vštípení do dlouhodobé paměti vyžaduje čas a většinou i </a:t>
            </a:r>
            <a:r>
              <a:rPr lang="cs-CZ" dirty="0"/>
              <a:t>úsilí (</a:t>
            </a:r>
            <a:r>
              <a:rPr lang="cs-CZ" dirty="0" err="1" smtClean="0"/>
              <a:t>Craik</a:t>
            </a:r>
            <a:r>
              <a:rPr lang="cs-CZ" dirty="0" smtClean="0"/>
              <a:t> &amp; </a:t>
            </a:r>
            <a:r>
              <a:rPr lang="cs-CZ" dirty="0" err="1"/>
              <a:t>Lockhart</a:t>
            </a:r>
            <a:r>
              <a:rPr lang="cs-CZ" dirty="0"/>
              <a:t>, </a:t>
            </a:r>
            <a:r>
              <a:rPr lang="cs-CZ" dirty="0" smtClean="0"/>
              <a:t>1972).</a:t>
            </a:r>
          </a:p>
          <a:p>
            <a:pPr marL="292100" indent="-292100" eaLnBrk="1" hangingPunct="1"/>
            <a:r>
              <a:rPr lang="cs-CZ" dirty="0" smtClean="0"/>
              <a:t>Oproti KP je DP z velké části mimo vědomí = není aktuálně vybavovaná – je v jakémsi přístupném skladu.</a:t>
            </a:r>
          </a:p>
          <a:p>
            <a:pPr marL="292100" indent="-292100" eaLnBrk="1" hangingPunct="1"/>
            <a:r>
              <a:rPr lang="cs-CZ" dirty="0" smtClean="0"/>
              <a:t>Od KP se liší v parametru trvání a kapacity. J</a:t>
            </a:r>
            <a:r>
              <a:rPr lang="es-ES" dirty="0" smtClean="0"/>
              <a:t>ejí kapacita je hypoteticky neomezená</a:t>
            </a:r>
            <a:r>
              <a:rPr lang="cs-CZ" dirty="0" smtClean="0"/>
              <a:t> (srov. „celý život před očima“ u NDE).</a:t>
            </a:r>
          </a:p>
          <a:p>
            <a:pPr marL="292100" indent="-292100" eaLnBrk="1" hangingPunct="1"/>
            <a:r>
              <a:rPr lang="cs-CZ" dirty="0" smtClean="0"/>
              <a:t>Mechanismus dlouhodobé paměti spočívá patrně v zapojení neuronových sítí (propojení neuronů a tvorbě určitých proteinů).</a:t>
            </a:r>
          </a:p>
          <a:p>
            <a:pPr marL="292100" indent="-292100" eaLnBrk="1" hangingPunct="1"/>
            <a:r>
              <a:rPr lang="cs-CZ" dirty="0" smtClean="0"/>
              <a:t>Existují poruchy DP: amnézie, demence (Alzheimerova d.).</a:t>
            </a:r>
          </a:p>
          <a:p>
            <a:pPr marL="292100" indent="-292100"/>
            <a:r>
              <a:rPr lang="cs-CZ" dirty="0"/>
              <a:t>Role spánku (2. </a:t>
            </a:r>
            <a:r>
              <a:rPr lang="cs-CZ" dirty="0" smtClean="0"/>
              <a:t>fáze, SWS, REM) </a:t>
            </a:r>
            <a:r>
              <a:rPr lang="cs-CZ" dirty="0"/>
              <a:t>pro konsolidaci </a:t>
            </a:r>
            <a:r>
              <a:rPr lang="cs-CZ" dirty="0" smtClean="0"/>
              <a:t>deklarativních reprezentací.</a:t>
            </a:r>
            <a:endParaRPr lang="cs-CZ" dirty="0"/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122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cs-CZ" sz="4400" dirty="0">
                <a:ln>
                  <a:noFill/>
                </a:ln>
                <a:solidFill>
                  <a:srgbClr val="FFFF00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Dlouhodobá paměť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511256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/>
              <a:t>Oproti KP platí v DP režim: 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1. </a:t>
            </a:r>
            <a:r>
              <a:rPr lang="cs-CZ" dirty="0"/>
              <a:t>ukládání, </a:t>
            </a:r>
            <a:r>
              <a:rPr lang="cs-CZ" dirty="0" smtClean="0"/>
              <a:t>vštěpování (</a:t>
            </a:r>
            <a:r>
              <a:rPr lang="cs-CZ" i="1" dirty="0" err="1" smtClean="0"/>
              <a:t>encoding</a:t>
            </a:r>
            <a:r>
              <a:rPr lang="cs-CZ" dirty="0" smtClean="0"/>
              <a:t>)</a:t>
            </a:r>
          </a:p>
          <a:p>
            <a:pPr marL="137160" indent="0">
              <a:buNone/>
            </a:pPr>
            <a:r>
              <a:rPr lang="cs-CZ" dirty="0" smtClean="0"/>
              <a:t>2. uchování</a:t>
            </a:r>
          </a:p>
          <a:p>
            <a:pPr marL="137160" indent="0">
              <a:buNone/>
            </a:pPr>
            <a:r>
              <a:rPr lang="cs-CZ" dirty="0" smtClean="0"/>
              <a:t>3. vybavení (</a:t>
            </a:r>
            <a:r>
              <a:rPr lang="cs-CZ" i="1" dirty="0" err="1" smtClean="0"/>
              <a:t>retrieval</a:t>
            </a:r>
            <a:r>
              <a:rPr lang="cs-CZ" dirty="0" smtClean="0"/>
              <a:t>: </a:t>
            </a:r>
            <a:r>
              <a:rPr lang="cs-CZ" b="1" i="1" dirty="0" err="1" smtClean="0"/>
              <a:t>recall</a:t>
            </a:r>
            <a:r>
              <a:rPr lang="cs-CZ" i="1" dirty="0" smtClean="0"/>
              <a:t> (</a:t>
            </a:r>
            <a:r>
              <a:rPr lang="en-US" i="1" dirty="0"/>
              <a:t>free recall, cued recall </a:t>
            </a:r>
            <a:r>
              <a:rPr lang="en-US" dirty="0" smtClean="0"/>
              <a:t>a</a:t>
            </a:r>
            <a:r>
              <a:rPr lang="en-US" i="1" dirty="0" smtClean="0"/>
              <a:t> </a:t>
            </a:r>
            <a:r>
              <a:rPr lang="en-US" i="1" dirty="0"/>
              <a:t>serial </a:t>
            </a:r>
            <a:r>
              <a:rPr lang="en-US" i="1" dirty="0" smtClean="0"/>
              <a:t>recall</a:t>
            </a:r>
            <a:r>
              <a:rPr lang="cs-CZ" i="1" dirty="0" smtClean="0"/>
              <a:t>), </a:t>
            </a:r>
            <a:r>
              <a:rPr lang="cs-CZ" i="1" dirty="0" err="1" smtClean="0"/>
              <a:t>recognition</a:t>
            </a:r>
            <a:r>
              <a:rPr lang="cs-CZ" i="1" dirty="0" smtClean="0"/>
              <a:t>, 				</a:t>
            </a:r>
            <a:r>
              <a:rPr lang="cs-CZ" i="1" dirty="0" err="1" smtClean="0"/>
              <a:t>familiarity</a:t>
            </a:r>
            <a:r>
              <a:rPr lang="cs-CZ" dirty="0" smtClean="0"/>
              <a:t>).</a:t>
            </a:r>
          </a:p>
          <a:p>
            <a:pPr marL="137160" indent="0">
              <a:buNone/>
            </a:pPr>
            <a:r>
              <a:rPr lang="cs-CZ" dirty="0" err="1" smtClean="0"/>
              <a:t>Tulving</a:t>
            </a:r>
            <a:r>
              <a:rPr lang="cs-CZ" dirty="0" smtClean="0"/>
              <a:t> (1966) upozornil na to, že často nezkoumáme schopnost si pamatovat (ukládat, podržet), ale spíše schopnost si </a:t>
            </a:r>
            <a:r>
              <a:rPr lang="cs-CZ" b="1" dirty="0" smtClean="0"/>
              <a:t>vybavit</a:t>
            </a:r>
            <a:r>
              <a:rPr lang="cs-CZ" dirty="0" smtClean="0"/>
              <a:t> (=v paměti je toho často mnohem víc, než se zdá – jen se k tomu dostat!).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8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229600" cy="720725"/>
          </a:xfrm>
        </p:spPr>
        <p:txBody>
          <a:bodyPr rIns="91440" anchor="b">
            <a:normAutofit fontScale="9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 eaLnBrk="1" fontAlgn="auto" hangingPunct="1">
              <a:spcAft>
                <a:spcPts val="0"/>
              </a:spcAft>
              <a:defRPr/>
            </a:pPr>
            <a:r>
              <a:rPr lang="cs-CZ" sz="46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</a:rPr>
              <a:t>Dlouhodobá paměť 2</a:t>
            </a:r>
            <a:endParaRPr lang="cs-CZ" sz="4600" dirty="0">
              <a:ln>
                <a:noFill/>
              </a:ln>
              <a:solidFill>
                <a:schemeClr val="tx1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</a:endParaRPr>
          </a:p>
        </p:txBody>
      </p:sp>
      <p:sp>
        <p:nvSpPr>
          <p:cNvPr id="55298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0728"/>
            <a:ext cx="8229600" cy="5616575"/>
          </a:xfrm>
        </p:spPr>
        <p:txBody>
          <a:bodyPr>
            <a:normAutofit fontScale="77500" lnSpcReduction="20000"/>
          </a:bodyPr>
          <a:lstStyle/>
          <a:p>
            <a:pPr marL="292100" indent="-292100">
              <a:buNone/>
            </a:pPr>
            <a:r>
              <a:rPr lang="en-US" b="1" dirty="0" err="1" smtClean="0"/>
              <a:t>Endel</a:t>
            </a:r>
            <a:r>
              <a:rPr lang="en-US" b="1" dirty="0" smtClean="0"/>
              <a:t> </a:t>
            </a:r>
            <a:r>
              <a:rPr lang="en-US" b="1" dirty="0" err="1" smtClean="0"/>
              <a:t>Tulving</a:t>
            </a:r>
            <a:r>
              <a:rPr lang="en-US" dirty="0" smtClean="0"/>
              <a:t> (</a:t>
            </a:r>
            <a:r>
              <a:rPr lang="cs-CZ" dirty="0" smtClean="0"/>
              <a:t>nar. </a:t>
            </a:r>
            <a:r>
              <a:rPr lang="en-US" dirty="0" smtClean="0"/>
              <a:t>1927)</a:t>
            </a:r>
            <a:r>
              <a:rPr lang="cs-CZ" dirty="0" smtClean="0"/>
              <a:t> v díle z roku 1972 odlišil od sebe </a:t>
            </a:r>
            <a:r>
              <a:rPr lang="cs-CZ" b="1" dirty="0" smtClean="0"/>
              <a:t>epizodickou</a:t>
            </a:r>
            <a:r>
              <a:rPr lang="cs-CZ" dirty="0" smtClean="0"/>
              <a:t> a </a:t>
            </a:r>
            <a:r>
              <a:rPr lang="cs-CZ" b="1" dirty="0" smtClean="0"/>
              <a:t>sémantickou</a:t>
            </a:r>
            <a:r>
              <a:rPr lang="cs-CZ" dirty="0" smtClean="0"/>
              <a:t> část </a:t>
            </a:r>
            <a:r>
              <a:rPr lang="cs-CZ" b="1" dirty="0" smtClean="0"/>
              <a:t>deklarativní</a:t>
            </a:r>
            <a:r>
              <a:rPr lang="cs-CZ" dirty="0" smtClean="0"/>
              <a:t> paměti.</a:t>
            </a:r>
          </a:p>
          <a:p>
            <a:pPr marL="292100" indent="-292100">
              <a:buNone/>
            </a:pPr>
            <a:endParaRPr lang="cs-CZ" dirty="0" smtClean="0"/>
          </a:p>
          <a:p>
            <a:pPr marL="292100" indent="-292100">
              <a:buFont typeface="Wingdings 2" pitchFamily="18" charset="2"/>
              <a:buAutoNum type="arabicPeriod"/>
            </a:pPr>
            <a:r>
              <a:rPr lang="cs-CZ" b="1" dirty="0" smtClean="0"/>
              <a:t>Epizodická</a:t>
            </a:r>
            <a:r>
              <a:rPr lang="cs-CZ" dirty="0" smtClean="0"/>
              <a:t> </a:t>
            </a:r>
            <a:r>
              <a:rPr lang="cs-CZ" b="1" dirty="0" smtClean="0"/>
              <a:t>P</a:t>
            </a:r>
            <a:r>
              <a:rPr lang="cs-CZ" dirty="0" smtClean="0"/>
              <a:t> – obsahy v čase a místě s osobním podtextem, s emocí (příběhy, zážitky, autobiografická paměť). (</a:t>
            </a:r>
            <a:r>
              <a:rPr lang="cs-CZ" dirty="0" err="1" smtClean="0"/>
              <a:t>Tulving</a:t>
            </a:r>
            <a:r>
              <a:rPr lang="cs-CZ" dirty="0" smtClean="0"/>
              <a:t>, 1983). „Vybavujeme si nějakou epizodu nebo stav tak, jak jsme je kdysi prožívali“ (</a:t>
            </a:r>
            <a:r>
              <a:rPr lang="cs-CZ" dirty="0" err="1" smtClean="0"/>
              <a:t>Wheeler</a:t>
            </a:r>
            <a:r>
              <a:rPr lang="cs-CZ" dirty="0" smtClean="0"/>
              <a:t>, </a:t>
            </a:r>
            <a:r>
              <a:rPr lang="cs-CZ" dirty="0" err="1" smtClean="0"/>
              <a:t>Stuss</a:t>
            </a:r>
            <a:r>
              <a:rPr lang="cs-CZ" dirty="0" smtClean="0"/>
              <a:t>, </a:t>
            </a:r>
            <a:r>
              <a:rPr lang="cs-CZ" dirty="0" err="1" smtClean="0"/>
              <a:t>Tulving</a:t>
            </a:r>
            <a:r>
              <a:rPr lang="cs-CZ" dirty="0" smtClean="0"/>
              <a:t>, 1997, s. 333)</a:t>
            </a:r>
          </a:p>
          <a:p>
            <a:pPr marL="292100" indent="-292100">
              <a:buFont typeface="Wingdings 2" pitchFamily="18" charset="2"/>
              <a:buAutoNum type="arabicPeriod"/>
            </a:pPr>
            <a:r>
              <a:rPr lang="cs-CZ" b="1" dirty="0" smtClean="0"/>
              <a:t>Sémantická</a:t>
            </a:r>
            <a:r>
              <a:rPr lang="cs-CZ" dirty="0" smtClean="0"/>
              <a:t> </a:t>
            </a:r>
            <a:r>
              <a:rPr lang="cs-CZ" b="1" dirty="0" smtClean="0"/>
              <a:t>P</a:t>
            </a:r>
            <a:r>
              <a:rPr lang="cs-CZ" dirty="0" smtClean="0"/>
              <a:t> – obsahy bez vztahu k místu a času osvojení – obecná fakta (hlavní města, Pythagorova věta, protonové číslo uhlíku aj.). „… </a:t>
            </a:r>
            <a:r>
              <a:rPr lang="cs-CZ" b="1" dirty="0" smtClean="0"/>
              <a:t>mentální tezaurus organizovaných vědomostí</a:t>
            </a:r>
            <a:r>
              <a:rPr lang="cs-CZ" dirty="0" smtClean="0"/>
              <a:t>…“(</a:t>
            </a:r>
            <a:r>
              <a:rPr lang="cs-CZ" dirty="0" err="1" smtClean="0"/>
              <a:t>Wheeler</a:t>
            </a:r>
            <a:r>
              <a:rPr lang="cs-CZ" dirty="0" smtClean="0"/>
              <a:t>, </a:t>
            </a:r>
            <a:r>
              <a:rPr lang="cs-CZ" dirty="0" err="1" smtClean="0"/>
              <a:t>Stuss</a:t>
            </a:r>
            <a:r>
              <a:rPr lang="cs-CZ" dirty="0" smtClean="0"/>
              <a:t>, </a:t>
            </a:r>
            <a:r>
              <a:rPr lang="cs-CZ" dirty="0" err="1" smtClean="0"/>
              <a:t>Tulving</a:t>
            </a:r>
            <a:r>
              <a:rPr lang="cs-CZ" dirty="0" smtClean="0"/>
              <a:t>, 1997, s. 333)</a:t>
            </a:r>
          </a:p>
          <a:p>
            <a:pPr marL="292100" indent="-292100">
              <a:buNone/>
            </a:pPr>
            <a:endParaRPr lang="cs-CZ" dirty="0" smtClean="0"/>
          </a:p>
          <a:p>
            <a:pPr marL="292100" indent="-292100">
              <a:buNone/>
            </a:pPr>
            <a:r>
              <a:rPr lang="cs-CZ" dirty="0" smtClean="0"/>
              <a:t>Ač se o nich hovoří odděleně, jsou navzájem propojeny – nelze si osvojit stopu v sém. P, aniž by došlo k tvorbě odpovídající informace v epizod. P (</a:t>
            </a:r>
            <a:r>
              <a:rPr lang="cs-CZ" dirty="0" err="1" smtClean="0"/>
              <a:t>Eysenck</a:t>
            </a:r>
            <a:r>
              <a:rPr lang="cs-CZ" dirty="0" smtClean="0"/>
              <a:t>, </a:t>
            </a:r>
            <a:r>
              <a:rPr lang="cs-CZ" dirty="0" err="1" smtClean="0"/>
              <a:t>Keane</a:t>
            </a:r>
            <a:r>
              <a:rPr lang="cs-CZ" dirty="0" smtClean="0"/>
              <a:t>, 2008, s. 231)</a:t>
            </a:r>
          </a:p>
          <a:p>
            <a:pPr marL="292100" indent="-292100">
              <a:buFont typeface="Wingdings 2" pitchFamily="18" charset="2"/>
              <a:buAutoNum type="arabicPeriod"/>
            </a:pPr>
            <a:endParaRPr lang="cs-CZ" dirty="0" smtClean="0"/>
          </a:p>
          <a:p>
            <a:pPr marL="292100" indent="-292100">
              <a:buNone/>
            </a:pPr>
            <a:endParaRPr lang="cs-CZ" dirty="0" smtClean="0"/>
          </a:p>
          <a:p>
            <a:pPr marL="292100" indent="-29210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122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Sémantická paměť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Každý z nás v </a:t>
            </a:r>
            <a:r>
              <a:rPr lang="cs-CZ" dirty="0" smtClean="0"/>
              <a:t>procesu zapamatování  obsahů = při vytváření paměťové stopy (reprezentace) využívá tzv. </a:t>
            </a:r>
            <a:r>
              <a:rPr lang="cs-CZ" b="1" dirty="0" smtClean="0"/>
              <a:t>vodítka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i="1" dirty="0" err="1"/>
              <a:t>cues</a:t>
            </a:r>
            <a:r>
              <a:rPr lang="cs-CZ" dirty="0" smtClean="0"/>
              <a:t>). </a:t>
            </a:r>
            <a:r>
              <a:rPr lang="cs-CZ" dirty="0"/>
              <a:t>(</a:t>
            </a:r>
            <a:r>
              <a:rPr lang="cs-CZ" dirty="0" err="1"/>
              <a:t>Tulving</a:t>
            </a:r>
            <a:r>
              <a:rPr lang="cs-CZ" dirty="0"/>
              <a:t>, 1983</a:t>
            </a:r>
            <a:r>
              <a:rPr lang="cs-CZ" dirty="0" smtClean="0"/>
              <a:t>)</a:t>
            </a:r>
            <a:endParaRPr lang="cs-CZ" dirty="0"/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Tato vodítka si většinou potřebujeme vybavit předem, aby ke zdárnému vybavení </a:t>
            </a:r>
            <a:r>
              <a:rPr lang="cs-CZ" dirty="0"/>
              <a:t>(</a:t>
            </a:r>
            <a:r>
              <a:rPr lang="cs-CZ" i="1" dirty="0" err="1"/>
              <a:t>retrieval</a:t>
            </a:r>
            <a:r>
              <a:rPr lang="cs-CZ" dirty="0" smtClean="0"/>
              <a:t>) došlo.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smtClean="0"/>
              <a:t>Práce dětí s vodítky (od prvního stupně): mnemotechnika slovní, číselná, obrazná, prostorová, jiné?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2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116632"/>
            <a:ext cx="8229600" cy="864096"/>
          </a:xfrm>
          <a:prstGeom prst="rect">
            <a:avLst/>
          </a:prstGeom>
        </p:spPr>
        <p:txBody>
          <a:bodyPr vert="horz"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Dlouhodobá paměť</a:t>
            </a:r>
            <a:endParaRPr kumimoji="0" lang="cs-CZ" sz="4600" b="1" i="0" u="none" strike="noStrike" kern="1200" cap="none" spc="0" normalizeH="0" baseline="0" noProof="0" dirty="0">
              <a:ln>
                <a:noFill/>
              </a:ln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052736"/>
            <a:ext cx="8229600" cy="55446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cs-CZ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Andersonův</a:t>
            </a: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(1983)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 paměti je opět založen na analogii s počítačem: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cs-CZ" sz="2600" baseline="0" dirty="0" smtClean="0"/>
              <a:t>„Deklarativní</a:t>
            </a:r>
            <a:r>
              <a:rPr lang="cs-CZ" sz="2600" dirty="0" smtClean="0"/>
              <a:t> p. představuje jakousi banku dat, obsahem procedurální p. jsou pravidla zpracování již osvojených i právě přijímaných informací. </a:t>
            </a:r>
            <a:r>
              <a:rPr lang="cs-CZ" sz="2600" b="1" dirty="0" smtClean="0"/>
              <a:t>Operační paměť</a:t>
            </a:r>
            <a:r>
              <a:rPr lang="cs-CZ" sz="2600" dirty="0" smtClean="0"/>
              <a:t>… je vřazena mezi oba bloky paměti, zprostředkovává jejich interakci a je chápána jako centrum realizace všech paměťových operací.“ (Sedláková, 2004, s. 64) </a:t>
            </a:r>
          </a:p>
          <a:p>
            <a:pPr marL="292100" marR="0" lvl="0" indent="-2921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cs-CZ" sz="2600" b="1" dirty="0" smtClean="0"/>
              <a:t>Deklarativní</a:t>
            </a:r>
            <a:r>
              <a:rPr lang="cs-CZ" sz="2600" dirty="0" smtClean="0"/>
              <a:t> p. dodává fakta a data, </a:t>
            </a:r>
            <a:r>
              <a:rPr lang="cs-CZ" sz="2600" b="1" dirty="0" smtClean="0"/>
              <a:t>procedurální</a:t>
            </a:r>
            <a:r>
              <a:rPr lang="cs-CZ" sz="2600" dirty="0" smtClean="0"/>
              <a:t> p. návody k vykonávání příslušných procedur.</a:t>
            </a:r>
          </a:p>
          <a:p>
            <a:pPr marL="292100" lvl="0" indent="-292100">
              <a:lnSpc>
                <a:spcPct val="8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operační paměti 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probíhají i „všechny procesy, v nichž se uplatňuje kontakt mezi krátkodobou a dlouhodobou pamětí“. </a:t>
            </a:r>
            <a:r>
              <a:rPr lang="cs-CZ" sz="2600" dirty="0" smtClean="0"/>
              <a:t>(Sedláková, 2004, s. 64) </a:t>
            </a:r>
            <a:endParaRPr kumimoji="0" lang="cs-CZ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Paměť a smysluplnost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184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Lépe si pamatujeme materiál, který nám dává smysl, než materiál beze smyslu.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To platí jak pro text a verbální materiál (</a:t>
            </a:r>
            <a:r>
              <a:rPr lang="cs-CZ" dirty="0" err="1" smtClean="0"/>
              <a:t>Bransford</a:t>
            </a:r>
            <a:r>
              <a:rPr lang="cs-CZ" dirty="0" smtClean="0"/>
              <a:t>, Johnson, 1972), tak i pro obrazový materiál (pamatujeme si lépe tváře, 74%, než sněhové vločky, 30%, ač vločky mají větší variabilitu; </a:t>
            </a:r>
            <a:r>
              <a:rPr lang="cs-CZ" dirty="0" err="1" smtClean="0"/>
              <a:t>Goldstein</a:t>
            </a:r>
            <a:r>
              <a:rPr lang="cs-CZ" dirty="0" smtClean="0"/>
              <a:t>, </a:t>
            </a:r>
            <a:r>
              <a:rPr lang="cs-CZ" dirty="0" err="1" smtClean="0"/>
              <a:t>Chance</a:t>
            </a:r>
            <a:r>
              <a:rPr lang="cs-CZ" dirty="0" smtClean="0"/>
              <a:t>, 1970).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5394007"/>
            <a:ext cx="4310806" cy="14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 a smysluplnost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016224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dirty="0"/>
              <a:t>Podobně další studie (</a:t>
            </a:r>
            <a:r>
              <a:rPr lang="cs-CZ" dirty="0" err="1"/>
              <a:t>Bower</a:t>
            </a:r>
            <a:r>
              <a:rPr lang="cs-CZ" dirty="0"/>
              <a:t>, Karlin, </a:t>
            </a:r>
            <a:r>
              <a:rPr lang="cs-CZ" dirty="0" err="1"/>
              <a:t>Dueck</a:t>
            </a:r>
            <a:r>
              <a:rPr lang="cs-CZ" dirty="0"/>
              <a:t>, 1975) ukazuje, že paměť na podivné kresby je horší (</a:t>
            </a:r>
            <a:r>
              <a:rPr lang="cs-CZ" b="1" dirty="0"/>
              <a:t>51%</a:t>
            </a:r>
            <a:r>
              <a:rPr lang="cs-CZ" dirty="0"/>
              <a:t> dobře zapamatovaných), když respondentům nebyl dán klíč k těmto kresbám, oproti paměti respondentů, kterým byl významový klíč podán (</a:t>
            </a:r>
            <a:r>
              <a:rPr lang="cs-CZ" b="1" dirty="0"/>
              <a:t>70%</a:t>
            </a:r>
            <a:r>
              <a:rPr lang="cs-CZ" dirty="0"/>
              <a:t>).</a:t>
            </a:r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madang.ajou.ac.kr/~yjkim/bow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999" y="3415075"/>
            <a:ext cx="488800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the cultures of chimpanze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39"/>
            <a:ext cx="4752528" cy="65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164288" y="58772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Whiten</a:t>
            </a:r>
            <a:r>
              <a:rPr lang="cs-CZ" dirty="0" smtClean="0"/>
              <a:t>, 1999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2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 a smysluplnost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 err="1" smtClean="0"/>
              <a:t>Bransford</a:t>
            </a:r>
            <a:r>
              <a:rPr lang="cs-CZ" dirty="0" smtClean="0"/>
              <a:t> a Johnsonová </a:t>
            </a:r>
            <a:r>
              <a:rPr lang="cs-CZ" dirty="0"/>
              <a:t>(1972) provedli důmyslný experiment, v němž si lidé četli a vzpomínali na text, který jim nedával smysl (3,6 ze 14 prvků) a nebo který jim dal smysl po doplnění názvu </a:t>
            </a:r>
            <a:r>
              <a:rPr lang="cs-CZ" dirty="0" smtClean="0"/>
              <a:t>textu </a:t>
            </a:r>
            <a:r>
              <a:rPr lang="cs-CZ" dirty="0"/>
              <a:t>– 8 ze 14 prvků</a:t>
            </a:r>
            <a:r>
              <a:rPr lang="cs-CZ" dirty="0" smtClean="0"/>
              <a:t>.</a:t>
            </a:r>
          </a:p>
          <a:p>
            <a:pPr marL="137160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 err="1" smtClean="0"/>
              <a:t>Bransford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 smtClean="0"/>
              <a:t>McCarrell</a:t>
            </a:r>
            <a:r>
              <a:rPr lang="cs-CZ" dirty="0" smtClean="0"/>
              <a:t> </a:t>
            </a:r>
            <a:r>
              <a:rPr lang="cs-CZ" dirty="0"/>
              <a:t>(1974):</a:t>
            </a:r>
          </a:p>
          <a:p>
            <a:pPr marL="118872" indent="0">
              <a:buNone/>
            </a:pPr>
            <a:r>
              <a:rPr lang="cs-CZ" dirty="0" smtClean="0"/>
              <a:t>„Hrály </a:t>
            </a:r>
            <a:r>
              <a:rPr lang="cs-CZ" dirty="0"/>
              <a:t>hrubě, protože popraskaly ve švech</a:t>
            </a:r>
            <a:r>
              <a:rPr lang="cs-CZ" dirty="0" smtClean="0"/>
              <a:t>.“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Jde o to vybavit si při porozumění to správné </a:t>
            </a:r>
            <a:r>
              <a:rPr lang="cs-CZ" b="1" dirty="0" smtClean="0"/>
              <a:t>kognitivní schéma</a:t>
            </a:r>
            <a:r>
              <a:rPr lang="cs-CZ" dirty="0" smtClean="0"/>
              <a:t>.</a:t>
            </a:r>
            <a:endParaRPr lang="cs-CZ" dirty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06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Paměť a smysluplnost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252028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err="1" smtClean="0"/>
              <a:t>Craik</a:t>
            </a:r>
            <a:r>
              <a:rPr lang="cs-CZ" dirty="0" smtClean="0"/>
              <a:t>, </a:t>
            </a:r>
            <a:r>
              <a:rPr lang="cs-CZ" dirty="0" err="1" smtClean="0"/>
              <a:t>Lockhart</a:t>
            </a:r>
            <a:r>
              <a:rPr lang="cs-CZ" dirty="0" smtClean="0"/>
              <a:t>, 1972 – </a:t>
            </a:r>
            <a:r>
              <a:rPr lang="cs-CZ" b="1" dirty="0" smtClean="0"/>
              <a:t>hloubka zpracování</a:t>
            </a:r>
            <a:r>
              <a:rPr lang="cs-CZ" dirty="0" smtClean="0"/>
              <a:t>. 60 slov bylo dotazováno 3mi typy otázek (vzhled napsaného slova, fonetická struktura a sémantické zpracování). Tato slova rozpoznávali mezi 180. Nejvíce zapamatovaných slov bylo z poslední skupiny (sémantické zpracování).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098" name="Picture 2" descr="VÃ½sledek obrÃ¡zku pro Craik, Lockhart, 19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56" y="3789040"/>
            <a:ext cx="4478288" cy="335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Dokonce ani záměrné (oproti nezáměrnému) učení a ani větší počet opakování nevede k lepšímu osvojení (Atkinson, </a:t>
            </a:r>
            <a:r>
              <a:rPr lang="cs-CZ" dirty="0" err="1"/>
              <a:t>Shiffrin</a:t>
            </a:r>
            <a:r>
              <a:rPr lang="cs-CZ" dirty="0"/>
              <a:t>, 1968), pokud zůstává učení </a:t>
            </a:r>
            <a:r>
              <a:rPr lang="cs-CZ" b="1" dirty="0"/>
              <a:t>povrchním</a:t>
            </a:r>
            <a:r>
              <a:rPr lang="cs-CZ" dirty="0"/>
              <a:t> (oproti hloubkovému, tj. když </a:t>
            </a:r>
            <a:r>
              <a:rPr lang="cs-CZ" dirty="0" smtClean="0"/>
              <a:t>hledáme </a:t>
            </a:r>
            <a:r>
              <a:rPr lang="cs-CZ" dirty="0"/>
              <a:t>souvislosti apod.). </a:t>
            </a:r>
          </a:p>
        </p:txBody>
      </p:sp>
    </p:spTree>
    <p:extLst>
      <p:ext uri="{BB962C8B-B14F-4D97-AF65-F5344CB8AC3E}">
        <p14:creationId xmlns:p14="http://schemas.microsoft.com/office/powerpoint/2010/main" val="39109802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cs-CZ" dirty="0" smtClean="0"/>
              <a:t>Paradox smysluplnosti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100" dirty="0" smtClean="0"/>
              <a:t>Pokud bychom posuzovali „velikost“ informace, mělo by být snazší zapamatovat si několik písmen či číslic oproti několika slovům.</a:t>
            </a:r>
          </a:p>
          <a:p>
            <a:pPr>
              <a:buNone/>
            </a:pPr>
            <a:r>
              <a:rPr lang="cs-CZ" sz="2100" dirty="0" smtClean="0"/>
              <a:t>Praxe ovšem ukazuje pravý opak: lépe si zapamatujeme větu, která je vlastně informačně mnohem složitější, než (nepropojený) sled několika znaků. Více slov si pamatujeme z příběhu, než ze seznamů slov. </a:t>
            </a:r>
          </a:p>
          <a:p>
            <a:pPr>
              <a:buNone/>
            </a:pPr>
            <a:r>
              <a:rPr lang="cs-CZ" sz="2100" dirty="0" smtClean="0"/>
              <a:t>Toho využívá mnemotechnika, např. </a:t>
            </a:r>
            <a:r>
              <a:rPr lang="cs-CZ" sz="2100" b="1" dirty="0" smtClean="0"/>
              <a:t>akrostich</a:t>
            </a:r>
            <a:r>
              <a:rPr lang="cs-CZ" sz="2100" dirty="0" smtClean="0"/>
              <a:t>: </a:t>
            </a:r>
          </a:p>
          <a:p>
            <a:pPr>
              <a:buNone/>
            </a:pPr>
            <a:r>
              <a:rPr lang="cs-CZ" sz="2100" dirty="0" smtClean="0"/>
              <a:t>Poloměr Země 6378 – „šetři se osle“</a:t>
            </a:r>
          </a:p>
          <a:p>
            <a:pPr>
              <a:buNone/>
            </a:pPr>
            <a:r>
              <a:rPr lang="cs-CZ" sz="2100" dirty="0" smtClean="0"/>
              <a:t>Spektrální třídy hvězd dle jejich teploty (sestupně): </a:t>
            </a:r>
            <a:r>
              <a:rPr lang="cs-CZ" sz="2100" b="1" dirty="0" err="1" smtClean="0"/>
              <a:t>O</a:t>
            </a:r>
            <a:r>
              <a:rPr lang="cs-CZ" sz="2100" dirty="0" err="1" smtClean="0"/>
              <a:t>h</a:t>
            </a:r>
            <a:r>
              <a:rPr lang="cs-CZ" sz="2100" dirty="0" smtClean="0"/>
              <a:t> </a:t>
            </a:r>
            <a:r>
              <a:rPr lang="cs-CZ" sz="2100" b="1" dirty="0" err="1" smtClean="0"/>
              <a:t>B</a:t>
            </a:r>
            <a:r>
              <a:rPr lang="cs-CZ" sz="2100" dirty="0" err="1" smtClean="0"/>
              <a:t>e</a:t>
            </a:r>
            <a:r>
              <a:rPr lang="cs-CZ" sz="2100" dirty="0" smtClean="0"/>
              <a:t> </a:t>
            </a:r>
            <a:r>
              <a:rPr lang="cs-CZ" sz="2100" b="1" dirty="0" smtClean="0"/>
              <a:t>A</a:t>
            </a:r>
            <a:r>
              <a:rPr lang="cs-CZ" sz="2100" dirty="0" smtClean="0"/>
              <a:t> </a:t>
            </a:r>
            <a:r>
              <a:rPr lang="cs-CZ" sz="2100" b="1" dirty="0" smtClean="0"/>
              <a:t>F</a:t>
            </a:r>
            <a:r>
              <a:rPr lang="cs-CZ" sz="2100" dirty="0" smtClean="0"/>
              <a:t>ine </a:t>
            </a:r>
            <a:r>
              <a:rPr lang="cs-CZ" sz="2100" b="1" dirty="0" smtClean="0"/>
              <a:t>G</a:t>
            </a:r>
            <a:r>
              <a:rPr lang="cs-CZ" sz="2100" dirty="0" smtClean="0"/>
              <a:t>irl, </a:t>
            </a:r>
            <a:r>
              <a:rPr lang="cs-CZ" sz="2100" b="1" dirty="0" err="1" smtClean="0"/>
              <a:t>K</a:t>
            </a:r>
            <a:r>
              <a:rPr lang="cs-CZ" sz="2100" dirty="0" err="1" smtClean="0"/>
              <a:t>iss</a:t>
            </a:r>
            <a:r>
              <a:rPr lang="cs-CZ" sz="2100" dirty="0" smtClean="0"/>
              <a:t> </a:t>
            </a:r>
            <a:r>
              <a:rPr lang="cs-CZ" sz="2100" b="1" dirty="0" err="1" smtClean="0"/>
              <a:t>M</a:t>
            </a:r>
            <a:r>
              <a:rPr lang="cs-CZ" sz="2100" dirty="0" err="1" smtClean="0"/>
              <a:t>e</a:t>
            </a:r>
            <a:endParaRPr lang="cs-CZ" sz="2100" dirty="0" smtClean="0"/>
          </a:p>
          <a:p>
            <a:pPr>
              <a:buNone/>
            </a:pPr>
            <a:r>
              <a:rPr lang="cs-CZ" sz="2100" dirty="0" smtClean="0"/>
              <a:t>Sloupec I.a periodické tabulky prvků: </a:t>
            </a:r>
            <a:r>
              <a:rPr lang="cs-CZ" sz="2100" b="1" i="1" dirty="0" smtClean="0"/>
              <a:t>H</a:t>
            </a:r>
            <a:r>
              <a:rPr lang="cs-CZ" sz="2100" i="1" dirty="0" smtClean="0"/>
              <a:t>elenu </a:t>
            </a:r>
            <a:r>
              <a:rPr lang="cs-CZ" sz="2100" b="1" i="1" dirty="0" smtClean="0"/>
              <a:t>Lí</a:t>
            </a:r>
            <a:r>
              <a:rPr lang="cs-CZ" sz="2100" i="1" dirty="0" smtClean="0"/>
              <a:t>bal </a:t>
            </a:r>
            <a:r>
              <a:rPr lang="cs-CZ" sz="2100" b="1" i="1" dirty="0" smtClean="0"/>
              <a:t>Na K</a:t>
            </a:r>
            <a:r>
              <a:rPr lang="cs-CZ" sz="2100" i="1" dirty="0" smtClean="0"/>
              <a:t>rk </a:t>
            </a:r>
            <a:r>
              <a:rPr lang="cs-CZ" sz="2100" b="1" i="1" dirty="0" smtClean="0"/>
              <a:t>R</a:t>
            </a:r>
            <a:r>
              <a:rPr lang="cs-CZ" sz="2100" i="1" dirty="0" smtClean="0"/>
              <a:t>o</a:t>
            </a:r>
            <a:r>
              <a:rPr lang="cs-CZ" sz="2100" b="1" i="1" dirty="0" smtClean="0"/>
              <a:t>b</a:t>
            </a:r>
            <a:r>
              <a:rPr lang="cs-CZ" sz="2100" i="1" dirty="0" smtClean="0"/>
              <a:t>ustní </a:t>
            </a:r>
            <a:r>
              <a:rPr lang="cs-CZ" sz="2100" b="1" i="1" dirty="0" smtClean="0"/>
              <a:t>C</a:t>
            </a:r>
            <a:r>
              <a:rPr lang="cs-CZ" sz="2100" i="1" dirty="0" smtClean="0"/>
              <a:t>e</a:t>
            </a:r>
            <a:r>
              <a:rPr lang="cs-CZ" sz="2100" b="1" i="1" dirty="0" smtClean="0"/>
              <a:t>s</a:t>
            </a:r>
            <a:r>
              <a:rPr lang="cs-CZ" sz="2100" i="1" dirty="0" smtClean="0"/>
              <a:t>tář </a:t>
            </a:r>
            <a:r>
              <a:rPr lang="cs-CZ" sz="2100" b="1" i="1" dirty="0" smtClean="0"/>
              <a:t>Fr</a:t>
            </a:r>
            <a:r>
              <a:rPr lang="cs-CZ" sz="2100" i="1" dirty="0" smtClean="0"/>
              <a:t>anc</a:t>
            </a:r>
          </a:p>
          <a:p>
            <a:pPr>
              <a:buNone/>
            </a:pPr>
            <a:r>
              <a:rPr lang="cs-CZ" sz="2100" dirty="0" smtClean="0"/>
              <a:t>Atd. (viz: </a:t>
            </a:r>
            <a:r>
              <a:rPr lang="cs-CZ" sz="2100" dirty="0" err="1" smtClean="0"/>
              <a:t>cs.wikipedia.org</a:t>
            </a:r>
            <a:r>
              <a:rPr lang="cs-CZ" sz="2100" dirty="0" smtClean="0"/>
              <a:t>/mnemotechnická pomůcka aj.)</a:t>
            </a:r>
          </a:p>
          <a:p>
            <a:pPr>
              <a:buNone/>
            </a:pPr>
            <a:endParaRPr lang="cs-CZ" sz="2100" dirty="0" smtClean="0"/>
          </a:p>
          <a:p>
            <a:pPr>
              <a:buNone/>
            </a:pPr>
            <a:r>
              <a:rPr lang="cs-CZ" sz="2100" dirty="0" smtClean="0"/>
              <a:t>Souvisí to patrně s lidskou schopností myslet v příbězích.</a:t>
            </a:r>
          </a:p>
          <a:p>
            <a:pPr>
              <a:buNone/>
            </a:pPr>
            <a:r>
              <a:rPr lang="cs-CZ" sz="2100" dirty="0" smtClean="0"/>
              <a:t>(např</a:t>
            </a:r>
            <a:r>
              <a:rPr lang="cs-CZ" sz="2100" dirty="0"/>
              <a:t>. J. </a:t>
            </a:r>
            <a:r>
              <a:rPr lang="cs-CZ" sz="2100" dirty="0" err="1" smtClean="0"/>
              <a:t>Bruner</a:t>
            </a:r>
            <a:r>
              <a:rPr lang="cs-CZ" sz="2100" dirty="0" smtClean="0"/>
              <a:t>; </a:t>
            </a:r>
            <a:r>
              <a:rPr lang="cs-CZ" sz="2100" dirty="0" err="1" smtClean="0"/>
              <a:t>McAdams</a:t>
            </a:r>
            <a:r>
              <a:rPr lang="cs-CZ" sz="2100" dirty="0" smtClean="0"/>
              <a:t> ad.)</a:t>
            </a:r>
          </a:p>
        </p:txBody>
      </p:sp>
    </p:spTree>
    <p:extLst>
      <p:ext uri="{BB962C8B-B14F-4D97-AF65-F5344CB8AC3E}">
        <p14:creationId xmlns:p14="http://schemas.microsoft.com/office/powerpoint/2010/main" val="31019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www.youtube.com/watch?v=ubNF9QNEQLA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1012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Výběrovost paměti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Podle dalších studií (</a:t>
            </a:r>
            <a:r>
              <a:rPr lang="cs-CZ" dirty="0" err="1" smtClean="0"/>
              <a:t>Nickerson</a:t>
            </a:r>
            <a:r>
              <a:rPr lang="cs-CZ" dirty="0" smtClean="0"/>
              <a:t>, </a:t>
            </a:r>
            <a:r>
              <a:rPr lang="cs-CZ" dirty="0" err="1" smtClean="0"/>
              <a:t>Adams</a:t>
            </a:r>
            <a:r>
              <a:rPr lang="cs-CZ" dirty="0" smtClean="0"/>
              <a:t>, 1979; </a:t>
            </a:r>
            <a:r>
              <a:rPr lang="cs-CZ" dirty="0" err="1" smtClean="0"/>
              <a:t>Marmie</a:t>
            </a:r>
            <a:r>
              <a:rPr lang="cs-CZ" dirty="0" smtClean="0"/>
              <a:t>, </a:t>
            </a:r>
            <a:r>
              <a:rPr lang="cs-CZ" dirty="0" err="1" smtClean="0"/>
              <a:t>Healy</a:t>
            </a:r>
            <a:r>
              <a:rPr lang="cs-CZ" dirty="0" smtClean="0"/>
              <a:t>, 2004) jde však o to, že si pamatujeme </a:t>
            </a:r>
            <a:r>
              <a:rPr lang="cs-CZ" b="1" dirty="0" smtClean="0"/>
              <a:t>obecné rysy </a:t>
            </a:r>
            <a:r>
              <a:rPr lang="cs-CZ" dirty="0" smtClean="0"/>
              <a:t>obrazového materiálu, ale mnohem hůře </a:t>
            </a:r>
            <a:r>
              <a:rPr lang="cs-CZ" b="1" dirty="0" smtClean="0"/>
              <a:t>detaily</a:t>
            </a:r>
            <a:r>
              <a:rPr lang="cs-CZ" dirty="0" smtClean="0"/>
              <a:t>, pokud na ně nejsme přímo upozorněni.</a:t>
            </a:r>
          </a:p>
          <a:p>
            <a:pPr>
              <a:buNone/>
            </a:pPr>
            <a:r>
              <a:rPr lang="cs-CZ" dirty="0" smtClean="0"/>
              <a:t>Obecně se ukazuje, že lidé jsou více pozorní ke změnám </a:t>
            </a:r>
            <a:r>
              <a:rPr lang="cs-CZ" b="1" dirty="0" smtClean="0"/>
              <a:t>obsahu-významu</a:t>
            </a:r>
            <a:r>
              <a:rPr lang="cs-CZ" dirty="0" smtClean="0"/>
              <a:t> obrazu (</a:t>
            </a:r>
            <a:r>
              <a:rPr lang="cs-CZ" dirty="0" err="1" smtClean="0"/>
              <a:t>Mandler</a:t>
            </a:r>
            <a:r>
              <a:rPr lang="cs-CZ" dirty="0" smtClean="0"/>
              <a:t>, </a:t>
            </a:r>
            <a:r>
              <a:rPr lang="cs-CZ" dirty="0" err="1" smtClean="0"/>
              <a:t>Ritchey</a:t>
            </a:r>
            <a:r>
              <a:rPr lang="cs-CZ" dirty="0" smtClean="0"/>
              <a:t>, 1977)  či vět (</a:t>
            </a:r>
            <a:r>
              <a:rPr lang="cs-CZ" dirty="0" err="1" smtClean="0"/>
              <a:t>Wanner</a:t>
            </a:r>
            <a:r>
              <a:rPr lang="cs-CZ" dirty="0" smtClean="0"/>
              <a:t>, 1968), než ke změnám </a:t>
            </a:r>
            <a:r>
              <a:rPr lang="cs-CZ" b="1" dirty="0" smtClean="0"/>
              <a:t>detailů</a:t>
            </a:r>
            <a:r>
              <a:rPr lang="cs-CZ" dirty="0" smtClean="0"/>
              <a:t> (např. slovosled).</a:t>
            </a:r>
          </a:p>
          <a:p>
            <a:pPr>
              <a:buNone/>
            </a:pPr>
            <a:r>
              <a:rPr lang="cs-CZ" dirty="0" smtClean="0"/>
              <a:t>Jak vypadá naše desetikoruna a dvacetikoruna?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desetikorun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2393727" cy="239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Ã½sledek obrÃ¡zku pro dvacetikoru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75" y="1497463"/>
            <a:ext cx="5368305" cy="26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Ã½sledek obrÃ¡zku pro dvacetikoru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548" y="4090458"/>
            <a:ext cx="5192916" cy="25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92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AutoShape 4" descr="VÃ½sledek obrÃ¡zku pro Goldstein, Chance, 1970 snowflakes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075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cs-CZ" sz="2400" dirty="0"/>
              <a:t>Šimpanzi mají </a:t>
            </a:r>
            <a:r>
              <a:rPr lang="cs-CZ" sz="2400" dirty="0" smtClean="0"/>
              <a:t>různé </a:t>
            </a:r>
            <a:r>
              <a:rPr lang="cs-CZ" sz="2400" i="1" dirty="0"/>
              <a:t>kultury</a:t>
            </a:r>
            <a:r>
              <a:rPr lang="cs-CZ" sz="2400" dirty="0"/>
              <a:t>, které si předávají: např. šimpanzi z </a:t>
            </a:r>
            <a:r>
              <a:rPr lang="cs-CZ" sz="2400" dirty="0" err="1"/>
              <a:t>Gombe</a:t>
            </a:r>
            <a:r>
              <a:rPr lang="cs-CZ" sz="2400" dirty="0"/>
              <a:t> používají větvičky, aby s nimi lovili termity; šimpanzi z </a:t>
            </a:r>
            <a:r>
              <a:rPr lang="cs-CZ" sz="2400" dirty="0" err="1"/>
              <a:t>Bossou</a:t>
            </a:r>
            <a:r>
              <a:rPr lang="cs-CZ" sz="2400" dirty="0"/>
              <a:t> zase používají kameny k rozbíjení ořechů.</a:t>
            </a:r>
          </a:p>
          <a:p>
            <a:pPr marL="118872" indent="0">
              <a:buNone/>
            </a:pPr>
            <a:endParaRPr lang="cs-CZ" sz="2400" dirty="0" smtClean="0"/>
          </a:p>
          <a:p>
            <a:pPr marL="118872" indent="0">
              <a:buNone/>
            </a:pPr>
            <a:r>
              <a:rPr lang="cs-CZ" sz="2400" dirty="0" smtClean="0"/>
              <a:t>Hlavními </a:t>
            </a:r>
            <a:r>
              <a:rPr lang="cs-CZ" sz="2400" dirty="0"/>
              <a:t>učiteli u šimpanzů jsou matky (jsou pořád </a:t>
            </a:r>
            <a:r>
              <a:rPr lang="cs-CZ" sz="2400" dirty="0" smtClean="0"/>
              <a:t>s dětmi, </a:t>
            </a:r>
            <a:r>
              <a:rPr lang="cs-CZ" sz="2400" dirty="0"/>
              <a:t>cca 4 roky). </a:t>
            </a:r>
            <a:r>
              <a:rPr lang="cs-CZ" sz="2400" dirty="0" smtClean="0"/>
              <a:t>Šimpanzí matky ale nikdy </a:t>
            </a:r>
            <a:r>
              <a:rPr lang="cs-CZ" sz="2400" dirty="0"/>
              <a:t>svoje děti neučí: neukazují jim pohyby, aby to pochopily; nepodají jim vhodný kámen k louskání; nevytvarují jim ruku tak, aby dobře provedla pohyb. </a:t>
            </a:r>
            <a:r>
              <a:rPr lang="cs-CZ" sz="2400" dirty="0" smtClean="0"/>
              <a:t>Pouze </a:t>
            </a:r>
            <a:r>
              <a:rPr lang="cs-CZ" sz="2400" dirty="0"/>
              <a:t>jim umožňují, aby se dívaly. Děti se učí pouze observačním učením (tj. pozorováním). Šimpanzi se naučí louskat ořechy jakž takž po třech až pěti letech! </a:t>
            </a:r>
            <a:r>
              <a:rPr lang="cs-CZ" sz="2400" dirty="0" smtClean="0"/>
              <a:t>Dospělí </a:t>
            </a:r>
            <a:r>
              <a:rPr lang="cs-CZ" sz="2400" dirty="0"/>
              <a:t>nevěnují pozornost mladým</a:t>
            </a:r>
            <a:r>
              <a:rPr lang="cs-CZ" sz="2400" dirty="0" smtClean="0"/>
              <a:t>. (</a:t>
            </a:r>
            <a:r>
              <a:rPr lang="cs-CZ" sz="2400" dirty="0" err="1" smtClean="0"/>
              <a:t>Matsuzawa</a:t>
            </a:r>
            <a:r>
              <a:rPr lang="cs-CZ" sz="2400" dirty="0" smtClean="0"/>
              <a:t>, 2012)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41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šimpanzi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sz="2800" dirty="0"/>
              <a:t>Šimpanzí matky svoje děti nikdy neplísní, nebijí ani je nezanedbávají</a:t>
            </a:r>
            <a:r>
              <a:rPr lang="cs-CZ" sz="2800" dirty="0" smtClean="0"/>
              <a:t>. Ale také nepoužívají v takové míře jako člověk pozitivní ujištění (pochvalu).</a:t>
            </a:r>
            <a:endParaRPr lang="cs-CZ" sz="2800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3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Rozdíly mezi člověkem a </a:t>
            </a:r>
            <a:r>
              <a:rPr lang="cs-CZ" dirty="0" smtClean="0"/>
              <a:t>ostatními primáty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362561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sz="2800" dirty="0"/>
              <a:t>Člověk </a:t>
            </a:r>
            <a:r>
              <a:rPr lang="cs-CZ" sz="2800" dirty="0" smtClean="0"/>
              <a:t>(industriálních kultur) je </a:t>
            </a:r>
            <a:r>
              <a:rPr lang="cs-CZ" sz="2800" dirty="0"/>
              <a:t>jediným primátem, u kterého jsou matka s dítětem </a:t>
            </a:r>
            <a:r>
              <a:rPr lang="cs-CZ" sz="2800" dirty="0" smtClean="0"/>
              <a:t>v raném věku separováni </a:t>
            </a:r>
            <a:r>
              <a:rPr lang="cs-CZ" sz="2800" dirty="0"/>
              <a:t>od sebe po delší časové úseky (jen u některých poloopic matky děti opouštějí, aby se nakrmily). </a:t>
            </a:r>
            <a:endParaRPr lang="cs-CZ" sz="2800" dirty="0" smtClean="0"/>
          </a:p>
          <a:p>
            <a:pPr marL="118872" indent="0">
              <a:buNone/>
            </a:pPr>
            <a:r>
              <a:rPr lang="cs-CZ" sz="2800" dirty="0" smtClean="0"/>
              <a:t>U </a:t>
            </a:r>
            <a:r>
              <a:rPr lang="cs-CZ" sz="2800" dirty="0"/>
              <a:t>všech ostatních primátů se dítě drží matčiny srsti (srov. úchopový reflex) a </a:t>
            </a:r>
            <a:r>
              <a:rPr lang="cs-CZ" sz="2800" dirty="0" smtClean="0"/>
              <a:t>nepouští </a:t>
            </a:r>
            <a:r>
              <a:rPr lang="cs-CZ" sz="2800" dirty="0"/>
              <a:t>se. U opic matka navíc dítě objímá rukou (přidržuje ho). Nikoli u poloopic (tam se mládě jen drží</a:t>
            </a:r>
            <a:r>
              <a:rPr lang="cs-CZ" sz="2800" dirty="0" smtClean="0"/>
              <a:t>). </a:t>
            </a:r>
            <a:r>
              <a:rPr lang="cs-CZ" sz="2800" dirty="0"/>
              <a:t>Šimpanzí děti v noci nepláčou – to dělají pouze lidské děti. Šimpanzí děti to nepotřebují, protože jsou s matkou neustále (do 3 měsíců na ní stále visí).</a:t>
            </a:r>
          </a:p>
          <a:p>
            <a:pPr marL="118872" indent="0"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4244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Lidská poloha na zádech.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Separace </a:t>
            </a:r>
            <a:r>
              <a:rPr lang="cs-CZ" dirty="0"/>
              <a:t>dětí u lidí vede k rozvoji hlasové komunikace, která někdy v dávnověku musela nahradit tělesný kontakt (</a:t>
            </a:r>
            <a:r>
              <a:rPr lang="cs-CZ" dirty="0" err="1"/>
              <a:t>Dunbar</a:t>
            </a:r>
            <a:r>
              <a:rPr lang="cs-CZ" dirty="0"/>
              <a:t> a jeho </a:t>
            </a:r>
            <a:r>
              <a:rPr lang="cs-CZ" i="1" dirty="0" err="1"/>
              <a:t>social</a:t>
            </a:r>
            <a:r>
              <a:rPr lang="cs-CZ" i="1" dirty="0"/>
              <a:t> </a:t>
            </a:r>
            <a:r>
              <a:rPr lang="cs-CZ" i="1" dirty="0" err="1"/>
              <a:t>grooming</a:t>
            </a:r>
            <a:r>
              <a:rPr lang="cs-CZ" i="1" dirty="0"/>
              <a:t>/</a:t>
            </a:r>
            <a:r>
              <a:rPr lang="cs-CZ" i="1" dirty="0" err="1"/>
              <a:t>gossiping</a:t>
            </a:r>
            <a:r>
              <a:rPr lang="cs-CZ" i="1" dirty="0"/>
              <a:t> </a:t>
            </a:r>
            <a:r>
              <a:rPr lang="cs-CZ" i="1" dirty="0" err="1"/>
              <a:t>theory</a:t>
            </a:r>
            <a:r>
              <a:rPr lang="cs-CZ" dirty="0"/>
              <a:t>), vede k samostatnosti a k velkému rozvoji kognitivních funkcí a např</a:t>
            </a:r>
            <a:r>
              <a:rPr lang="cs-CZ" dirty="0" smtClean="0"/>
              <a:t>. i </a:t>
            </a:r>
            <a:r>
              <a:rPr lang="cs-CZ" dirty="0"/>
              <a:t>hry.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993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4799</TotalTime>
  <Words>3442</Words>
  <Application>Microsoft Office PowerPoint</Application>
  <PresentationFormat>Předvádění na obrazovce (4:3)</PresentationFormat>
  <Paragraphs>254</Paragraphs>
  <Slides>57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4" baseType="lpstr">
      <vt:lpstr>Arial</vt:lpstr>
      <vt:lpstr>Calibri</vt:lpstr>
      <vt:lpstr>Corbel</vt:lpstr>
      <vt:lpstr>Wingdings</vt:lpstr>
      <vt:lpstr>Wingdings 2</vt:lpstr>
      <vt:lpstr>Wingdings 3</vt:lpstr>
      <vt:lpstr>Modul</vt:lpstr>
      <vt:lpstr>Paměť a učení u člověka</vt:lpstr>
      <vt:lpstr>Psychologie a pedagogika</vt:lpstr>
      <vt:lpstr>Druhy pamětí</vt:lpstr>
      <vt:lpstr>Rozdíly mezi člověkem a šimpanzi </vt:lpstr>
      <vt:lpstr>Prezentace aplikace PowerPoint</vt:lpstr>
      <vt:lpstr>Rozdíly mezi člověkem a šimpanzi </vt:lpstr>
      <vt:lpstr>Rozdíly mezi člověkem a šimpanzi </vt:lpstr>
      <vt:lpstr>Rozdíly mezi člověkem a ostatními primáty</vt:lpstr>
      <vt:lpstr>Prezentace aplikace PowerPoint</vt:lpstr>
      <vt:lpstr>Modularita mysli</vt:lpstr>
      <vt:lpstr>Modularita mysli</vt:lpstr>
      <vt:lpstr>Evans, 2008, p. 257</vt:lpstr>
      <vt:lpstr>Systém 2 a logika</vt:lpstr>
      <vt:lpstr>Modularita mysli a modularita učení</vt:lpstr>
      <vt:lpstr>Více druhů paměti</vt:lpstr>
      <vt:lpstr>Více druhů paměti</vt:lpstr>
      <vt:lpstr>Dual-process theory a individualita</vt:lpstr>
      <vt:lpstr>Prezentace aplikace PowerPoint</vt:lpstr>
      <vt:lpstr>Prezentace aplikace PowerPoint</vt:lpstr>
      <vt:lpstr>Druhy paměti</vt:lpstr>
      <vt:lpstr>Učení</vt:lpstr>
      <vt:lpstr>Ebbinghausův zákon= průběh zapomínání</vt:lpstr>
      <vt:lpstr>Prezentace aplikace PowerPoint</vt:lpstr>
      <vt:lpstr>DRUHY PAMĚTI</vt:lpstr>
      <vt:lpstr>Paměť smyslů - paobrazy</vt:lpstr>
      <vt:lpstr>Senzorická paměť</vt:lpstr>
      <vt:lpstr>Senzorická paměť </vt:lpstr>
      <vt:lpstr>Teorie krátkodobé paměti</vt:lpstr>
      <vt:lpstr>Krátkodobá paměť (KP)</vt:lpstr>
      <vt:lpstr>Kritika Atkinson-Shiffrinova modelu:</vt:lpstr>
      <vt:lpstr>Pracovní paměť</vt:lpstr>
      <vt:lpstr>Prezentace aplikace PowerPoint</vt:lpstr>
      <vt:lpstr>Phonological Similarity Effect</vt:lpstr>
      <vt:lpstr>Phonological Similarity Effect</vt:lpstr>
      <vt:lpstr>Word Length Effect</vt:lpstr>
      <vt:lpstr>Articulatory Suppression</vt:lpstr>
      <vt:lpstr>Zpracování informací</vt:lpstr>
      <vt:lpstr>Stádia zpracování informací  (dle Fiedler &amp; Bless, 2006, s. 158) </vt:lpstr>
      <vt:lpstr>Kategorizace </vt:lpstr>
      <vt:lpstr>Prezentace aplikace PowerPoint</vt:lpstr>
      <vt:lpstr>Druhy dlouhodobé paměti</vt:lpstr>
      <vt:lpstr>Dlouhodobá paměť</vt:lpstr>
      <vt:lpstr>Dlouhodobá paměť</vt:lpstr>
      <vt:lpstr>Dlouhodobá paměť</vt:lpstr>
      <vt:lpstr>Dlouhodobá paměť 2</vt:lpstr>
      <vt:lpstr>Sémantická paměť</vt:lpstr>
      <vt:lpstr>Prezentace aplikace PowerPoint</vt:lpstr>
      <vt:lpstr>Paměť a smysluplnost</vt:lpstr>
      <vt:lpstr>Paměť a smysluplnost</vt:lpstr>
      <vt:lpstr>Paměť a smysluplnost</vt:lpstr>
      <vt:lpstr>Paměť a smysluplnost</vt:lpstr>
      <vt:lpstr>Prezentace aplikace PowerPoint</vt:lpstr>
      <vt:lpstr>Paradox smysluplnosti</vt:lpstr>
      <vt:lpstr>Prezentace aplikace PowerPoint</vt:lpstr>
      <vt:lpstr>Výběrovost paměti</vt:lpstr>
      <vt:lpstr>Prezentace aplikace PowerPoint</vt:lpstr>
      <vt:lpstr>Prezentace aplikace PowerPoint</vt:lpstr>
    </vt:vector>
  </TitlesOfParts>
  <Company>VUT Brno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J.Krása</cp:lastModifiedBy>
  <cp:revision>365</cp:revision>
  <dcterms:created xsi:type="dcterms:W3CDTF">2015-02-16T07:32:26Z</dcterms:created>
  <dcterms:modified xsi:type="dcterms:W3CDTF">2018-12-13T11:28:54Z</dcterms:modified>
</cp:coreProperties>
</file>