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60" r:id="rId6"/>
    <p:sldId id="259" r:id="rId7"/>
    <p:sldId id="262" r:id="rId8"/>
    <p:sldId id="263" r:id="rId9"/>
    <p:sldId id="261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24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F7BF-DCFA-334F-9AB3-A63F6AA7FECB}" type="datetimeFigureOut">
              <a:rPr lang="cs-CZ" smtClean="0"/>
              <a:t>18.09.18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4B5F2-F2A4-7348-BF64-98ACF3C934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47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Ernst </a:t>
            </a:r>
            <a:r>
              <a:rPr lang="cs-CZ" dirty="0" err="1"/>
              <a:t>Hemingway</a:t>
            </a:r>
            <a:endParaRPr lang="cs-CZ" dirty="0"/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“It is said that in 1920, when meeting with journalists, the brilliant novelist Ernst Hemingway was challenged by one of the journalists to write a really short novel. He bet 10 dollars that Hemingway cannot write a novel having only 36 words. After a while, Hemingway returned to the group of journalists and read: ´For sale: children shoes. Never worn.´ He won the bet.”</a:t>
            </a:r>
            <a:r>
              <a:rPr lang="cs-CZ" dirty="0">
                <a:effectLst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4B5F2-F2A4-7348-BF64-98ACF3C9344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34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4B5F2-F2A4-7348-BF64-98ACF3C9344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93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07101B-94F7-A54F-B6DB-FD623A45E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E1EEF5-10A7-1A4B-980E-B11DDA841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9089CF-6B29-0E4B-9C2D-B556120A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1AFB-71C7-5C43-826D-5F3B5E90EDDF}" type="datetimeFigureOut">
              <a:rPr lang="cs-CZ" smtClean="0"/>
              <a:t>18.09.18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9264B2-4F73-0E4E-AE04-9FEF2400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2D9183-62A8-394D-A95A-E3DDB370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423-7B17-6846-9C35-EE90C78E0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02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18182-761A-C447-9416-5DB55364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98F72B-1665-AD41-8543-3BAB72C0B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3541FF-2D2C-164C-ABB4-8DA86C63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1AFB-71C7-5C43-826D-5F3B5E90EDDF}" type="datetimeFigureOut">
              <a:rPr lang="cs-CZ" smtClean="0"/>
              <a:t>18.09.18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3439C7-9DB5-DB43-BAA0-577D91AB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039128-708D-594E-95CA-4B8B424E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423-7B17-6846-9C35-EE90C78E0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5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CB3EDBA-9998-1B4D-A40D-E5D62BE4D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E60C11-C0E3-F94E-995B-657DF911E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8BC060-178C-3A4A-A9C1-4A35525B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1AFB-71C7-5C43-826D-5F3B5E90EDDF}" type="datetimeFigureOut">
              <a:rPr lang="cs-CZ" smtClean="0"/>
              <a:t>18.09.18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850404-1D11-4A4B-A909-1A9C1569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137415-E77B-F34B-B32A-EEE52F0B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423-7B17-6846-9C35-EE90C78E0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2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7D742-F195-7941-86B6-A388020E5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5062A5-D11C-D048-8F8B-84352AB72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1547DF-53B2-904F-955A-C76A1DE7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1AFB-71C7-5C43-826D-5F3B5E90EDDF}" type="datetimeFigureOut">
              <a:rPr lang="cs-CZ" smtClean="0"/>
              <a:t>18.09.18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56EF37-4386-4149-B193-0A8C26C3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76BC3C-4929-764A-8BB1-542A208C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423-7B17-6846-9C35-EE90C78E0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68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56B14-64E4-364F-AE3C-3E0A0B35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B833EFC-D13E-AD49-9C81-595D4D401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30A907-76CD-B04A-BCF6-CAFB9094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1AFB-71C7-5C43-826D-5F3B5E90EDDF}" type="datetimeFigureOut">
              <a:rPr lang="cs-CZ" smtClean="0"/>
              <a:t>18.09.18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AE6B32-B425-1F48-8D06-E8B8A2E4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809DE5-C3C5-2E48-8841-5372CEFC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423-7B17-6846-9C35-EE90C78E0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70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65418-677D-FB4B-A645-3341A6FC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8B03F3-F27D-7241-85F3-E5809AF4F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E46E643-1322-4C48-A2DD-A5178C7CC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2F2CC1-A824-534B-B79B-3C1068DA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1AFB-71C7-5C43-826D-5F3B5E90EDDF}" type="datetimeFigureOut">
              <a:rPr lang="cs-CZ" smtClean="0"/>
              <a:t>18.09.18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808E8F-99A4-5A4C-90DA-16E47D9C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367F7B-6E06-A043-A4E7-54A9F33C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423-7B17-6846-9C35-EE90C78E0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6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BAC8B-5521-814B-AB6F-A86DD4611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203A798-6386-714F-BD56-8AAD191E2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BD59134-404F-5D43-841B-ABF8F63CB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693B3FF-A528-BF4F-BE71-EF43C95C0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B08CEE3-0003-FA43-A24C-816A84C5C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D8A5F9-058F-DC4E-9A90-CB4D9302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1AFB-71C7-5C43-826D-5F3B5E90EDDF}" type="datetimeFigureOut">
              <a:rPr lang="cs-CZ" smtClean="0"/>
              <a:t>18.09.18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D12C49-A54C-8B45-A5C4-4CCA421F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4D4CFE5-0562-F142-90A3-AFAA53F4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423-7B17-6846-9C35-EE90C78E0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5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81CDE-2E0C-AE4D-9068-EF7BEDCA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602599-E2A4-8A4A-8128-E7A521F1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1AFB-71C7-5C43-826D-5F3B5E90EDDF}" type="datetimeFigureOut">
              <a:rPr lang="cs-CZ" smtClean="0"/>
              <a:t>18.09.18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D4A102-A677-DD46-ABDD-036602F9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FC7E6E-C441-8E41-A61C-E1DAB757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423-7B17-6846-9C35-EE90C78E0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33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23FBE3F-A815-DA45-AFB1-FDF21565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1AFB-71C7-5C43-826D-5F3B5E90EDDF}" type="datetimeFigureOut">
              <a:rPr lang="cs-CZ" smtClean="0"/>
              <a:t>18.09.18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0CB6B73-1A23-1741-AD72-CF49CC7F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A3A3E5-B148-4049-9535-857A8BF9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423-7B17-6846-9C35-EE90C78E0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0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35FB6-A36C-6B4E-8970-65CF6307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7224FB-B190-A64E-98EC-5B29B0942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297EF66-4E9F-F44F-8696-1CA958A59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7FE235-3DCA-4940-B69B-B774178EA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1AFB-71C7-5C43-826D-5F3B5E90EDDF}" type="datetimeFigureOut">
              <a:rPr lang="cs-CZ" smtClean="0"/>
              <a:t>18.09.18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ED6964-A790-C44F-8010-9B3B2D55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7A5D02-10C2-5449-B463-63F80FAC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423-7B17-6846-9C35-EE90C78E0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A9FBB-485E-BB45-8909-C3DFBDFB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82C7FDC-EDAB-2A46-AAC3-4983E2F52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919FF0F-4288-8444-A423-BD0CB5A0E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25131A-AF09-3441-B520-B14F7C404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1AFB-71C7-5C43-826D-5F3B5E90EDDF}" type="datetimeFigureOut">
              <a:rPr lang="cs-CZ" smtClean="0"/>
              <a:t>18.09.18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8BE30A-731E-8C47-974A-1B49259A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A6641B-F9ED-EF46-BDF1-45C28C07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423-7B17-6846-9C35-EE90C78E0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76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766ACE4-84F3-684C-9C96-9D5797F94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05CFA9-8EC3-C947-A6A7-B77191F11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84CC53-D95C-D541-B222-FEF4FDFFA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1AFB-71C7-5C43-826D-5F3B5E90EDDF}" type="datetimeFigureOut">
              <a:rPr lang="cs-CZ" smtClean="0"/>
              <a:t>18.09.18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0C2013-62E5-4249-88E6-C6BD10B63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2B3E36-23AF-2E46-8337-F6F4CFD5C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6423-7B17-6846-9C35-EE90C78E0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16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lerance.org/" TargetMode="External"/><Relationship Id="rId2" Type="http://schemas.openxmlformats.org/officeDocument/2006/relationships/hyperlink" Target="https://files.eric.ed.gov/fulltext/ED461623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0F143-ACBF-B943-9D16-EFB649A57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825" y="1245829"/>
            <a:ext cx="9144000" cy="2387600"/>
          </a:xfrm>
        </p:spPr>
        <p:txBody>
          <a:bodyPr/>
          <a:lstStyle/>
          <a:p>
            <a:r>
              <a:rPr lang="cs-CZ" b="1" dirty="0" err="1"/>
              <a:t>Special</a:t>
            </a:r>
            <a:r>
              <a:rPr lang="cs-CZ" b="1" dirty="0"/>
              <a:t> and </a:t>
            </a:r>
            <a:r>
              <a:rPr lang="cs-CZ" b="1" dirty="0" err="1"/>
              <a:t>Inclusive</a:t>
            </a:r>
            <a:r>
              <a:rPr lang="cs-CZ" b="1" dirty="0"/>
              <a:t> </a:t>
            </a:r>
            <a:r>
              <a:rPr lang="cs-CZ" b="1" dirty="0" err="1"/>
              <a:t>Education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FBEFDD-2727-9949-B46F-207E6EB1B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825" y="4202113"/>
            <a:ext cx="9144000" cy="1655762"/>
          </a:xfrm>
        </p:spPr>
        <p:txBody>
          <a:bodyPr/>
          <a:lstStyle/>
          <a:p>
            <a:r>
              <a:rPr lang="cs-CZ" dirty="0" err="1"/>
              <a:t>Autumn</a:t>
            </a:r>
            <a:r>
              <a:rPr lang="cs-CZ" dirty="0"/>
              <a:t> 2018</a:t>
            </a:r>
          </a:p>
          <a:p>
            <a:r>
              <a:rPr lang="cs-CZ" dirty="0"/>
              <a:t>Helena Vaďurová</a:t>
            </a:r>
          </a:p>
        </p:txBody>
      </p:sp>
    </p:spTree>
    <p:extLst>
      <p:ext uri="{BB962C8B-B14F-4D97-AF65-F5344CB8AC3E}">
        <p14:creationId xmlns:p14="http://schemas.microsoft.com/office/powerpoint/2010/main" val="155905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51F40-8F11-0A44-9EB1-57DB3D7F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Requirements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C21ED0-E714-EB4A-8DFD-6C7E501E2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Attendance</a:t>
            </a:r>
            <a:r>
              <a:rPr lang="cs-CZ" dirty="0"/>
              <a:t> and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endParaRPr lang="cs-CZ" dirty="0"/>
          </a:p>
          <a:p>
            <a:endParaRPr lang="cs-CZ" dirty="0"/>
          </a:p>
          <a:p>
            <a:r>
              <a:rPr lang="cs-CZ" dirty="0"/>
              <a:t>Group </a:t>
            </a:r>
            <a:r>
              <a:rPr lang="cs-CZ" dirty="0" err="1"/>
              <a:t>project</a:t>
            </a:r>
            <a:r>
              <a:rPr lang="cs-CZ" dirty="0"/>
              <a:t> and </a:t>
            </a:r>
            <a:r>
              <a:rPr lang="cs-CZ" dirty="0" err="1"/>
              <a:t>presentation</a:t>
            </a:r>
            <a:endParaRPr lang="cs-CZ" dirty="0"/>
          </a:p>
        </p:txBody>
      </p:sp>
      <p:pic>
        <p:nvPicPr>
          <p:cNvPr id="4" name="Picture 5" descr="Sleeping%20Student%20cropped">
            <a:extLst>
              <a:ext uri="{FF2B5EF4-FFF2-40B4-BE49-F238E27FC236}">
                <a16:creationId xmlns:a16="http://schemas.microsoft.com/office/drawing/2014/main" id="{78ECB141-75CB-064B-BB39-E8277C826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841375"/>
            <a:ext cx="28797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C081CC6-4C02-574B-8A7A-354AB6174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806" y="3298421"/>
            <a:ext cx="3584994" cy="23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E940F-1B6D-3A4B-B764-0359C2ED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Group </a:t>
            </a:r>
            <a:r>
              <a:rPr lang="cs-CZ" b="1" dirty="0" err="1"/>
              <a:t>project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4C2B92-FD57-054A-BC51-1BB9DF4C0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Choose</a:t>
            </a:r>
            <a:r>
              <a:rPr lang="cs-CZ" dirty="0"/>
              <a:t> and aktivity</a:t>
            </a:r>
          </a:p>
          <a:p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attends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aktivity</a:t>
            </a:r>
          </a:p>
          <a:p>
            <a:r>
              <a:rPr lang="cs-CZ" dirty="0"/>
              <a:t>Mind map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accessibility</a:t>
            </a:r>
            <a:endParaRPr lang="cs-CZ" dirty="0"/>
          </a:p>
          <a:p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and </a:t>
            </a:r>
            <a:r>
              <a:rPr lang="cs-CZ" dirty="0" err="1"/>
              <a:t>videotape</a:t>
            </a:r>
            <a:r>
              <a:rPr lang="cs-CZ" dirty="0"/>
              <a:t>.</a:t>
            </a:r>
          </a:p>
          <a:p>
            <a:r>
              <a:rPr lang="cs-CZ" dirty="0" err="1"/>
              <a:t>Present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and </a:t>
            </a:r>
            <a:r>
              <a:rPr lang="cs-CZ" dirty="0" err="1"/>
              <a:t>discuss</a:t>
            </a:r>
            <a:r>
              <a:rPr lang="cs-CZ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629D60-3172-F849-956A-048490D9F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998" y="785483"/>
            <a:ext cx="4152900" cy="27686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FE5FADD-1FAB-1B44-8695-55CB26C04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998" y="3974441"/>
            <a:ext cx="4152900" cy="23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49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81973-A3F0-1E43-B811-0F48D3C3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Pre</a:t>
            </a:r>
            <a:r>
              <a:rPr lang="cs-CZ" b="1" dirty="0"/>
              <a:t>-test…..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8868B17-E5ED-184E-9B04-C98A97EF0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8777" y="3116248"/>
            <a:ext cx="34925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0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DAE7A-248E-9840-8F76-4C15B07E4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Getting</a:t>
            </a:r>
            <a:r>
              <a:rPr lang="cs-CZ" b="1" dirty="0"/>
              <a:t> to </a:t>
            </a:r>
            <a:r>
              <a:rPr lang="cs-CZ" b="1" dirty="0" err="1"/>
              <a:t>know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group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DDE0AA-A650-4145-9B3A-A21D45B19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Group 1: </a:t>
            </a:r>
            <a:r>
              <a:rPr lang="cs-CZ" dirty="0" err="1"/>
              <a:t>Introduce</a:t>
            </a:r>
            <a:r>
              <a:rPr lang="cs-CZ" dirty="0"/>
              <a:t> </a:t>
            </a:r>
            <a:r>
              <a:rPr lang="cs-CZ" dirty="0" err="1"/>
              <a:t>yourselves</a:t>
            </a:r>
            <a:r>
              <a:rPr lang="cs-CZ" dirty="0"/>
              <a:t> </a:t>
            </a:r>
            <a:r>
              <a:rPr lang="cs-CZ" dirty="0" err="1"/>
              <a:t>briefly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Group 2: </a:t>
            </a:r>
            <a:r>
              <a:rPr lang="cs-CZ" dirty="0" err="1"/>
              <a:t>Prepare</a:t>
            </a:r>
            <a:r>
              <a:rPr lang="cs-CZ" dirty="0"/>
              <a:t> a label on </a:t>
            </a:r>
            <a:r>
              <a:rPr lang="cs-CZ" dirty="0" err="1"/>
              <a:t>your</a:t>
            </a:r>
            <a:r>
              <a:rPr lang="cs-CZ" dirty="0"/>
              <a:t> T-</a:t>
            </a:r>
            <a:r>
              <a:rPr lang="cs-CZ" dirty="0" err="1"/>
              <a:t>shirt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Group 3: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down</a:t>
            </a:r>
            <a:r>
              <a:rPr lang="cs-CZ" dirty="0"/>
              <a:t> 3 </a:t>
            </a:r>
            <a:r>
              <a:rPr lang="cs-CZ" dirty="0" err="1"/>
              <a:t>numbers</a:t>
            </a:r>
            <a:r>
              <a:rPr lang="cs-CZ" dirty="0"/>
              <a:t> and let </a:t>
            </a:r>
            <a:r>
              <a:rPr lang="cs-CZ" dirty="0" err="1"/>
              <a:t>others</a:t>
            </a:r>
            <a:r>
              <a:rPr lang="cs-CZ" dirty="0"/>
              <a:t> </a:t>
            </a:r>
            <a:r>
              <a:rPr lang="cs-CZ" dirty="0" err="1"/>
              <a:t>guess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Group 4: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in </a:t>
            </a:r>
            <a:r>
              <a:rPr lang="cs-CZ" dirty="0" err="1"/>
              <a:t>one</a:t>
            </a:r>
            <a:r>
              <a:rPr lang="cs-CZ" dirty="0"/>
              <a:t> sentence.</a:t>
            </a:r>
          </a:p>
          <a:p>
            <a:pPr lvl="0"/>
            <a:r>
              <a:rPr lang="cs-CZ" dirty="0"/>
              <a:t>Group 5: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someone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19096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8D4EC-0102-D940-807B-34055B6A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C1B6F1-01A1-0047-BBE3-7E8104938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´For sale: children shoes. Never worn.´</a:t>
            </a:r>
          </a:p>
          <a:p>
            <a:pPr marL="0" indent="0">
              <a:buNone/>
            </a:pPr>
            <a:r>
              <a:rPr lang="en-GB" dirty="0"/>
              <a:t>					Ernst Hemingway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Longed for him. Got him. Shit.</a:t>
            </a:r>
          </a:p>
          <a:p>
            <a:pPr marL="0" indent="0">
              <a:buNone/>
            </a:pPr>
            <a:r>
              <a:rPr lang="en-GB" dirty="0"/>
              <a:t>					Margaret Atwood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Alone at home. Cat on lap.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90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E1EBC-6A60-E44F-9C79-10A852BA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Teaching</a:t>
            </a:r>
            <a:r>
              <a:rPr lang="cs-CZ" b="1" dirty="0"/>
              <a:t> tolerance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DF780F-FDE1-AE40-A5B0-6C518C397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/>
              <a:t>Introduce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to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disabilities</a:t>
            </a:r>
            <a:r>
              <a:rPr lang="cs-CZ" dirty="0"/>
              <a:t>.</a:t>
            </a:r>
            <a:r>
              <a:rPr lang="cs-CZ" b="1" dirty="0"/>
              <a:t> </a:t>
            </a:r>
            <a:endParaRPr lang="cs-CZ" dirty="0"/>
          </a:p>
          <a:p>
            <a:pPr lvl="0"/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language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Use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surroundings</a:t>
            </a:r>
            <a:r>
              <a:rPr lang="cs-CZ" dirty="0"/>
              <a:t>.</a:t>
            </a:r>
          </a:p>
          <a:p>
            <a:pPr lvl="0"/>
            <a:r>
              <a:rPr lang="cs-CZ" dirty="0" err="1"/>
              <a:t>Bring</a:t>
            </a:r>
            <a:r>
              <a:rPr lang="cs-CZ" dirty="0"/>
              <a:t> </a:t>
            </a:r>
            <a:r>
              <a:rPr lang="cs-CZ" dirty="0" err="1"/>
              <a:t>math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problem-solving</a:t>
            </a:r>
            <a:r>
              <a:rPr lang="cs-CZ" dirty="0"/>
              <a:t>. </a:t>
            </a:r>
          </a:p>
          <a:p>
            <a:pPr lvl="0"/>
            <a:r>
              <a:rPr lang="cs-CZ" dirty="0" err="1"/>
              <a:t>Involve</a:t>
            </a:r>
            <a:r>
              <a:rPr lang="cs-CZ" dirty="0"/>
              <a:t> </a:t>
            </a:r>
            <a:r>
              <a:rPr lang="cs-CZ" dirty="0" err="1"/>
              <a:t>parents</a:t>
            </a:r>
            <a:r>
              <a:rPr lang="cs-CZ" dirty="0"/>
              <a:t> and let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to </a:t>
            </a:r>
            <a:r>
              <a:rPr lang="cs-CZ" dirty="0" err="1"/>
              <a:t>expect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Listen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59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3F68E-574A-F944-9062-0430670C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719A05-BA70-E547-8F4C-DECDB3878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6867"/>
            <a:ext cx="12138176" cy="94446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EE5E39-3286-9E47-8602-C2424FB64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336"/>
            <a:ext cx="12192000" cy="19122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3BC10B2-E42B-9248-82C6-0DA87EF4E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96652"/>
            <a:ext cx="12192000" cy="80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8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63457-EB2E-A540-9CA4-E6A398A1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Literature</a:t>
            </a:r>
            <a:r>
              <a:rPr lang="cs-CZ" b="1" dirty="0"/>
              <a:t> and </a:t>
            </a:r>
            <a:r>
              <a:rPr lang="cs-CZ" b="1" dirty="0" err="1"/>
              <a:t>resources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109198-68E9-6540-8DF2-A11B224D4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JARKOVSKÁ, Lucie, Kateřina LIŠKOVÁ a Jana OBROVSKÁ. "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treat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, but…". </a:t>
            </a:r>
            <a:r>
              <a:rPr lang="cs-CZ" dirty="0" err="1"/>
              <a:t>Disappearing</a:t>
            </a:r>
            <a:r>
              <a:rPr lang="cs-CZ" dirty="0"/>
              <a:t> </a:t>
            </a:r>
            <a:r>
              <a:rPr lang="cs-CZ" dirty="0" err="1"/>
              <a:t>ethnic</a:t>
            </a:r>
            <a:r>
              <a:rPr lang="cs-CZ" dirty="0"/>
              <a:t> </a:t>
            </a:r>
            <a:r>
              <a:rPr lang="cs-CZ" dirty="0" err="1"/>
              <a:t>homogeneity</a:t>
            </a:r>
            <a:r>
              <a:rPr lang="cs-CZ" dirty="0"/>
              <a:t> in Czech </a:t>
            </a:r>
            <a:r>
              <a:rPr lang="cs-CZ" dirty="0" err="1"/>
              <a:t>classrooms</a:t>
            </a:r>
            <a:r>
              <a:rPr lang="cs-CZ" dirty="0"/>
              <a:t> and </a:t>
            </a:r>
            <a:r>
              <a:rPr lang="cs-CZ" dirty="0" err="1"/>
              <a:t>teachers</a:t>
            </a:r>
            <a:r>
              <a:rPr lang="cs-CZ" dirty="0"/>
              <a:t>' </a:t>
            </a:r>
            <a:r>
              <a:rPr lang="cs-CZ" dirty="0" err="1"/>
              <a:t>responses</a:t>
            </a:r>
            <a:r>
              <a:rPr lang="cs-CZ" dirty="0"/>
              <a:t>. </a:t>
            </a:r>
            <a:r>
              <a:rPr lang="cs-CZ" i="1" dirty="0" err="1"/>
              <a:t>Race</a:t>
            </a:r>
            <a:r>
              <a:rPr lang="cs-CZ" i="1" dirty="0"/>
              <a:t> </a:t>
            </a:r>
            <a:r>
              <a:rPr lang="cs-CZ" i="1" dirty="0" err="1"/>
              <a:t>Ethnicity</a:t>
            </a:r>
            <a:r>
              <a:rPr lang="cs-CZ" i="1" dirty="0"/>
              <a:t> and </a:t>
            </a:r>
            <a:r>
              <a:rPr lang="cs-CZ" i="1" dirty="0" err="1"/>
              <a:t>Education</a:t>
            </a:r>
            <a:r>
              <a:rPr lang="cs-CZ" dirty="0"/>
              <a:t>, 2015, roč. 18, č. 5, s. 632-654. ISSN 1361-3324.</a:t>
            </a:r>
          </a:p>
          <a:p>
            <a:r>
              <a:rPr lang="cs-CZ" dirty="0"/>
              <a:t> TITUS, D. </a:t>
            </a:r>
            <a:r>
              <a:rPr lang="cs-CZ" i="1" dirty="0" err="1"/>
              <a:t>Teaching</a:t>
            </a:r>
            <a:r>
              <a:rPr lang="cs-CZ" i="1" dirty="0"/>
              <a:t> tolerance and </a:t>
            </a:r>
            <a:r>
              <a:rPr lang="cs-CZ" i="1" dirty="0" err="1"/>
              <a:t>appeciation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diversity: </a:t>
            </a:r>
            <a:r>
              <a:rPr lang="cs-CZ" i="1" dirty="0" err="1"/>
              <a:t>Applying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on prejudice </a:t>
            </a:r>
            <a:r>
              <a:rPr lang="cs-CZ" i="1" dirty="0" err="1"/>
              <a:t>reduction</a:t>
            </a:r>
            <a:r>
              <a:rPr lang="cs-CZ" dirty="0"/>
              <a:t>. </a:t>
            </a:r>
            <a:r>
              <a:rPr lang="cs-CZ" dirty="0" err="1"/>
              <a:t>Annual</a:t>
            </a:r>
            <a:r>
              <a:rPr lang="cs-CZ" dirty="0"/>
              <a:t> Meeting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Curriculm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(</a:t>
            </a:r>
            <a:r>
              <a:rPr lang="cs-CZ" dirty="0" err="1"/>
              <a:t>presentation</a:t>
            </a:r>
            <a:r>
              <a:rPr lang="cs-CZ" dirty="0"/>
              <a:t>), 1998. online: WWW </a:t>
            </a:r>
            <a:r>
              <a:rPr lang="cs-CZ" dirty="0">
                <a:hlinkClick r:id="rId2"/>
              </a:rPr>
              <a:t>https://files.eric.ed.gov/fulltext/ED461623.pdf</a:t>
            </a:r>
            <a:endParaRPr lang="cs-CZ" dirty="0"/>
          </a:p>
          <a:p>
            <a:r>
              <a:rPr lang="cs-CZ" u="sng" dirty="0">
                <a:hlinkClick r:id="rId3"/>
              </a:rPr>
              <a:t>www.tolerance.org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34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655F5-8042-064C-B29D-C41D3CB5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5325"/>
            <a:ext cx="10515600" cy="1325563"/>
          </a:xfrm>
        </p:spPr>
        <p:txBody>
          <a:bodyPr/>
          <a:lstStyle/>
          <a:p>
            <a:r>
              <a:rPr lang="cs-CZ" b="1" dirty="0" err="1"/>
              <a:t>What</a:t>
            </a:r>
            <a:r>
              <a:rPr lang="cs-CZ" b="1" dirty="0"/>
              <a:t> do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expect</a:t>
            </a:r>
            <a:r>
              <a:rPr lang="cs-CZ" b="1" dirty="0"/>
              <a:t>?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83CD398-F046-AC47-9E5D-AE9B7F77C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5852" y="3290888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6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EA6B5-BE84-2B4E-B0F8-E5A05436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What</a:t>
            </a:r>
            <a:r>
              <a:rPr lang="cs-CZ" b="1" dirty="0"/>
              <a:t> to </a:t>
            </a:r>
            <a:r>
              <a:rPr lang="cs-CZ" b="1" dirty="0" err="1"/>
              <a:t>expect</a:t>
            </a:r>
            <a:r>
              <a:rPr lang="cs-CZ" b="1" dirty="0"/>
              <a:t>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BA79E6-05F7-AB41-BC53-B7BFC3336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Discussions</a:t>
            </a:r>
            <a:endParaRPr lang="cs-CZ" dirty="0"/>
          </a:p>
          <a:p>
            <a:r>
              <a:rPr lang="cs-CZ" dirty="0"/>
              <a:t>Group </a:t>
            </a:r>
            <a:r>
              <a:rPr lang="cs-CZ" dirty="0" err="1"/>
              <a:t>work</a:t>
            </a:r>
            <a:endParaRPr lang="cs-CZ" dirty="0"/>
          </a:p>
          <a:p>
            <a:r>
              <a:rPr lang="cs-CZ" dirty="0" err="1"/>
              <a:t>Hands</a:t>
            </a:r>
            <a:r>
              <a:rPr lang="cs-CZ" dirty="0"/>
              <a:t>-on </a:t>
            </a:r>
            <a:r>
              <a:rPr lang="cs-CZ" dirty="0" err="1"/>
              <a:t>activites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2C3730-772E-B94F-BE47-4171208D9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525" y="1653006"/>
            <a:ext cx="5244861" cy="369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4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CD71D-4CDA-CE47-A379-FFA69004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79387"/>
            <a:ext cx="10515600" cy="1325563"/>
          </a:xfrm>
        </p:spPr>
        <p:txBody>
          <a:bodyPr/>
          <a:lstStyle/>
          <a:p>
            <a:r>
              <a:rPr lang="cs-CZ" b="1" dirty="0" err="1"/>
              <a:t>Syllabus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C3F79D-D00E-004F-A186-C51A5BDC3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690688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1. Inclusion and exclusion: what fairy tales teach us. </a:t>
            </a:r>
            <a:endParaRPr lang="cs-CZ" dirty="0"/>
          </a:p>
          <a:p>
            <a:r>
              <a:rPr lang="en-GB" dirty="0"/>
              <a:t>2. Inclusion in education, international documents: Are the Beatles a brand-new band? </a:t>
            </a:r>
            <a:endParaRPr lang="cs-CZ" dirty="0"/>
          </a:p>
          <a:p>
            <a:r>
              <a:rPr lang="en-GB" dirty="0"/>
              <a:t>3. Multidisciplinary team in inclusive education: Who is the captain?</a:t>
            </a:r>
            <a:endParaRPr lang="cs-CZ" dirty="0"/>
          </a:p>
          <a:p>
            <a:r>
              <a:rPr lang="en-GB" dirty="0"/>
              <a:t>4. Work with heterogeneous group of pupils at school and in free-time </a:t>
            </a:r>
            <a:r>
              <a:rPr lang="en-GB" dirty="0" err="1"/>
              <a:t>activites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/>
              <a:t>5. Support needs based on a pupil´s health disability and other health conditions</a:t>
            </a:r>
            <a:endParaRPr lang="cs-CZ" dirty="0"/>
          </a:p>
          <a:p>
            <a:r>
              <a:rPr lang="en-GB" dirty="0"/>
              <a:t>6. Students with learning difficulties: What is it like to study in Chinese?</a:t>
            </a:r>
            <a:endParaRPr lang="cs-CZ" dirty="0"/>
          </a:p>
          <a:p>
            <a:r>
              <a:rPr lang="en-GB" dirty="0"/>
              <a:t>9. Support needs derived from a pupil´s cultural environment and other life conditions and pupils in substantial risk of school failure</a:t>
            </a:r>
            <a:endParaRPr lang="cs-CZ" dirty="0"/>
          </a:p>
          <a:p>
            <a:r>
              <a:rPr lang="en-GB" dirty="0"/>
              <a:t>10. Supporting students with sensory impairment: when talking loud is not enough.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7955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369</Words>
  <Application>Microsoft Macintosh PowerPoint</Application>
  <PresentationFormat>Širokoúhlá obrazovka</PresentationFormat>
  <Paragraphs>57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Special and Inclusive Education</vt:lpstr>
      <vt:lpstr>Getting to know the group</vt:lpstr>
      <vt:lpstr>Prezentace aplikace PowerPoint</vt:lpstr>
      <vt:lpstr>Teaching tolerance</vt:lpstr>
      <vt:lpstr>Prezentace aplikace PowerPoint</vt:lpstr>
      <vt:lpstr>Literature and resources</vt:lpstr>
      <vt:lpstr>What do you expect?</vt:lpstr>
      <vt:lpstr>What to expect…</vt:lpstr>
      <vt:lpstr>Syllabus</vt:lpstr>
      <vt:lpstr>Requirements</vt:lpstr>
      <vt:lpstr>Group project</vt:lpstr>
      <vt:lpstr>Pre-test…..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and Inclusive Education</dc:title>
  <dc:creator>Helena Vaďurová</dc:creator>
  <cp:lastModifiedBy>Helena Vaďurová</cp:lastModifiedBy>
  <cp:revision>7</cp:revision>
  <dcterms:created xsi:type="dcterms:W3CDTF">2018-09-17T19:52:40Z</dcterms:created>
  <dcterms:modified xsi:type="dcterms:W3CDTF">2018-09-18T06:40:44Z</dcterms:modified>
</cp:coreProperties>
</file>