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300" r:id="rId30"/>
    <p:sldId id="301" r:id="rId31"/>
    <p:sldId id="302" r:id="rId32"/>
    <p:sldId id="303" r:id="rId33"/>
    <p:sldId id="299" r:id="rId34"/>
    <p:sldId id="304" r:id="rId35"/>
    <p:sldId id="305" r:id="rId36"/>
    <p:sldId id="306" r:id="rId37"/>
    <p:sldId id="309" r:id="rId38"/>
    <p:sldId id="310" r:id="rId39"/>
    <p:sldId id="311" r:id="rId40"/>
    <p:sldId id="312" r:id="rId41"/>
    <p:sldId id="313" r:id="rId42"/>
    <p:sldId id="314" r:id="rId43"/>
    <p:sldId id="307" r:id="rId44"/>
    <p:sldId id="308" r:id="rId45"/>
    <p:sldId id="315" r:id="rId46"/>
    <p:sldId id="316" r:id="rId47"/>
    <p:sldId id="317" r:id="rId48"/>
    <p:sldId id="318" r:id="rId49"/>
    <p:sldId id="319" r:id="rId50"/>
    <p:sldId id="320" r:id="rId51"/>
    <p:sldId id="321" r:id="rId52"/>
    <p:sldId id="322"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e Delpeuch" initials="A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621"/>
    <a:srgbClr val="E85412"/>
    <a:srgbClr val="7E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47" autoAdjust="0"/>
  </p:normalViewPr>
  <p:slideViewPr>
    <p:cSldViewPr>
      <p:cViewPr varScale="1">
        <p:scale>
          <a:sx n="70" d="100"/>
          <a:sy n="70" d="100"/>
        </p:scale>
        <p:origin x="106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a:xfrm>
            <a:off x="755576" y="3140968"/>
            <a:ext cx="7344816" cy="576064"/>
          </a:xfrm>
        </p:spPr>
        <p:txBody>
          <a:bodyPr anchor="b" anchorCtr="0">
            <a:noAutofit/>
          </a:bodyPr>
          <a:lstStyle>
            <a:lvl1pPr marL="0" indent="0" algn="l">
              <a:buNone/>
              <a:defRPr sz="4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ajouter un titre</a:t>
            </a:r>
            <a:endParaRPr lang="fr-FR" dirty="0"/>
          </a:p>
        </p:txBody>
      </p:sp>
      <p:sp>
        <p:nvSpPr>
          <p:cNvPr id="4" name="Espace réservé de la date 3"/>
          <p:cNvSpPr>
            <a:spLocks noGrp="1"/>
          </p:cNvSpPr>
          <p:nvPr>
            <p:ph type="dt" sz="half" idx="10"/>
          </p:nvPr>
        </p:nvSpPr>
        <p:spPr/>
        <p:txBody>
          <a:bodyPr/>
          <a:lstStyle>
            <a:lvl1pPr>
              <a:defRPr>
                <a:solidFill>
                  <a:schemeClr val="bg1"/>
                </a:solidFill>
              </a:defRPr>
            </a:lvl1pPr>
          </a:lstStyle>
          <a:p>
            <a:fld id="{6EF96EAE-BE63-40FA-9D4C-EEEC70EB7CBA}" type="datetimeFigureOut">
              <a:rPr lang="fr-FR" smtClean="0"/>
              <a:pPr/>
              <a:t>10/10/2018</a:t>
            </a:fld>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CD1F9F91-D1C4-492E-BB23-30DC5294B24C}" type="slidenum">
              <a:rPr lang="fr-FR" smtClean="0"/>
              <a:pPr/>
              <a:t>‹N°›</a:t>
            </a:fld>
            <a:endParaRPr lang="fr-FR" dirty="0"/>
          </a:p>
        </p:txBody>
      </p:sp>
      <p:sp>
        <p:nvSpPr>
          <p:cNvPr id="7" name="Espace réservé du texte 6"/>
          <p:cNvSpPr>
            <a:spLocks noGrp="1"/>
          </p:cNvSpPr>
          <p:nvPr>
            <p:ph type="body" sz="quarter" idx="13" hasCustomPrompt="1"/>
          </p:nvPr>
        </p:nvSpPr>
        <p:spPr>
          <a:xfrm>
            <a:off x="755576" y="3717032"/>
            <a:ext cx="7345363" cy="576064"/>
          </a:xfrm>
        </p:spPr>
        <p:txBody>
          <a:bodyPr>
            <a:normAutofit/>
          </a:bodyPr>
          <a:lstStyle>
            <a:lvl1pPr marL="0" indent="0">
              <a:buNone/>
              <a:defRPr sz="2800" b="1" baseline="0">
                <a:solidFill>
                  <a:schemeClr val="bg1"/>
                </a:solidFill>
                <a:latin typeface="+mj-lt"/>
              </a:defRPr>
            </a:lvl1pPr>
          </a:lstStyle>
          <a:p>
            <a:pPr lvl="0"/>
            <a:r>
              <a:rPr lang="fr-FR" dirty="0" smtClean="0"/>
              <a:t>Cliquez ici pour ajouter un sous-titre</a:t>
            </a:r>
            <a:endParaRPr lang="fr-FR" dirty="0"/>
          </a:p>
        </p:txBody>
      </p:sp>
    </p:spTree>
    <p:extLst>
      <p:ext uri="{BB962C8B-B14F-4D97-AF65-F5344CB8AC3E}">
        <p14:creationId xmlns:p14="http://schemas.microsoft.com/office/powerpoint/2010/main" val="7296124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EF96EAE-BE63-40FA-9D4C-EEEC70EB7CBA}" type="datetimeFigureOut">
              <a:rPr lang="fr-FR" smtClean="0"/>
              <a:pPr/>
              <a:t>10/10/2018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1F9F91-D1C4-492E-BB23-30DC5294B24C}" type="slidenum">
              <a:rPr lang="fr-FR" smtClean="0"/>
              <a:pPr/>
              <a:t>‹N°›</a:t>
            </a:fld>
            <a:endParaRPr lang="fr-FR"/>
          </a:p>
        </p:txBody>
      </p:sp>
    </p:spTree>
    <p:extLst>
      <p:ext uri="{BB962C8B-B14F-4D97-AF65-F5344CB8AC3E}">
        <p14:creationId xmlns:p14="http://schemas.microsoft.com/office/powerpoint/2010/main" val="13203938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Modifiez le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F96EAE-BE63-40FA-9D4C-EEEC70EB7CBA}" type="datetimeFigureOut">
              <a:rPr lang="fr-FR" smtClean="0"/>
              <a:pPr/>
              <a:t>10/10/2018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1F9F91-D1C4-492E-BB23-30DC5294B24C}" type="slidenum">
              <a:rPr lang="fr-FR" smtClean="0"/>
              <a:pPr/>
              <a:t>‹N°›</a:t>
            </a:fld>
            <a:endParaRPr lang="fr-FR"/>
          </a:p>
        </p:txBody>
      </p:sp>
    </p:spTree>
    <p:extLst>
      <p:ext uri="{BB962C8B-B14F-4D97-AF65-F5344CB8AC3E}">
        <p14:creationId xmlns:p14="http://schemas.microsoft.com/office/powerpoint/2010/main" val="40638176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7524328" y="764704"/>
            <a:ext cx="1162472" cy="5361459"/>
          </a:xfrm>
        </p:spPr>
        <p:txBody>
          <a:bodyPr vert="eaVert" anchor="t" anchorCtr="0"/>
          <a:lstStyle>
            <a:lvl1pPr>
              <a:defRPr>
                <a:solidFill>
                  <a:schemeClr val="tx1"/>
                </a:solidFill>
              </a:defRPr>
            </a:lvl1pPr>
          </a:lstStyle>
          <a:p>
            <a:r>
              <a:rPr lang="fr-FR" dirty="0" smtClean="0"/>
              <a:t>Modifiez le titre</a:t>
            </a:r>
            <a:endParaRPr lang="fr-FR" dirty="0"/>
          </a:p>
        </p:txBody>
      </p:sp>
      <p:sp>
        <p:nvSpPr>
          <p:cNvPr id="3" name="Espace réservé du texte vertical 2"/>
          <p:cNvSpPr>
            <a:spLocks noGrp="1"/>
          </p:cNvSpPr>
          <p:nvPr>
            <p:ph type="body" orient="vert" idx="1"/>
          </p:nvPr>
        </p:nvSpPr>
        <p:spPr>
          <a:xfrm>
            <a:off x="457200" y="764704"/>
            <a:ext cx="6851104" cy="536145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F96EAE-BE63-40FA-9D4C-EEEC70EB7CBA}" type="datetimeFigureOut">
              <a:rPr lang="fr-FR" smtClean="0"/>
              <a:pPr/>
              <a:t>10/10/2018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1F9F91-D1C4-492E-BB23-30DC5294B24C}" type="slidenum">
              <a:rPr lang="fr-FR" smtClean="0"/>
              <a:pPr/>
              <a:t>‹N°›</a:t>
            </a:fld>
            <a:endParaRPr lang="fr-FR"/>
          </a:p>
        </p:txBody>
      </p:sp>
    </p:spTree>
    <p:extLst>
      <p:ext uri="{BB962C8B-B14F-4D97-AF65-F5344CB8AC3E}">
        <p14:creationId xmlns:p14="http://schemas.microsoft.com/office/powerpoint/2010/main" val="28675485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67544" y="-171400"/>
            <a:ext cx="8229600" cy="1143000"/>
          </a:xfrm>
        </p:spPr>
        <p:txBody>
          <a:bodyPr>
            <a:normAutofit/>
          </a:bodyPr>
          <a:lstStyle>
            <a:lvl1pPr algn="l">
              <a:defRPr sz="2800" b="1" baseline="0">
                <a:solidFill>
                  <a:schemeClr val="bg1"/>
                </a:solidFill>
              </a:defRPr>
            </a:lvl1pPr>
          </a:lstStyle>
          <a:p>
            <a:r>
              <a:rPr lang="fr-FR" dirty="0" smtClean="0"/>
              <a:t>Titre courant</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96EAE-BE63-40FA-9D4C-EEEC70EB7CBA}" type="datetimeFigureOut">
              <a:rPr lang="fr-FR" smtClean="0"/>
              <a:pPr/>
              <a:t>10/10/2018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411288"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CD1F9F91-D1C4-492E-BB23-30DC5294B24C}" type="slidenum">
              <a:rPr lang="fr-FR" smtClean="0"/>
              <a:pPr/>
              <a:t>‹N°›</a:t>
            </a:fld>
            <a:endParaRPr lang="fr-FR" dirty="0"/>
          </a:p>
        </p:txBody>
      </p:sp>
    </p:spTree>
    <p:extLst>
      <p:ext uri="{BB962C8B-B14F-4D97-AF65-F5344CB8AC3E}">
        <p14:creationId xmlns:p14="http://schemas.microsoft.com/office/powerpoint/2010/main" val="30310857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55576" y="2420888"/>
            <a:ext cx="7772400" cy="591933"/>
          </a:xfrm>
        </p:spPr>
        <p:txBody>
          <a:bodyPr anchor="t">
            <a:noAutofit/>
          </a:bodyPr>
          <a:lstStyle>
            <a:lvl1pPr algn="l">
              <a:defRPr sz="4000" b="1" cap="none" baseline="0">
                <a:latin typeface="+mn-lt"/>
              </a:defRPr>
            </a:lvl1pPr>
          </a:lstStyle>
          <a:p>
            <a:r>
              <a:rPr lang="fr-FR" dirty="0" smtClean="0"/>
              <a:t>Modifiez le titre de la section</a:t>
            </a:r>
            <a:endParaRPr lang="fr-FR" dirty="0"/>
          </a:p>
        </p:txBody>
      </p:sp>
      <p:sp>
        <p:nvSpPr>
          <p:cNvPr id="3" name="Espace réservé du texte 2"/>
          <p:cNvSpPr>
            <a:spLocks noGrp="1"/>
          </p:cNvSpPr>
          <p:nvPr>
            <p:ph type="body" idx="1" hasCustomPrompt="1"/>
          </p:nvPr>
        </p:nvSpPr>
        <p:spPr>
          <a:xfrm>
            <a:off x="755576" y="3068960"/>
            <a:ext cx="7776864" cy="576064"/>
          </a:xfrm>
        </p:spPr>
        <p:txBody>
          <a:bodyPr anchor="b">
            <a:normAutofit/>
          </a:bodyPr>
          <a:lstStyle>
            <a:lvl1pPr marL="0" indent="0">
              <a:buNone/>
              <a:defRPr sz="2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 sous-titre de la section</a:t>
            </a:r>
          </a:p>
        </p:txBody>
      </p:sp>
      <p:sp>
        <p:nvSpPr>
          <p:cNvPr id="4" name="Espace réservé de la date 3"/>
          <p:cNvSpPr>
            <a:spLocks noGrp="1"/>
          </p:cNvSpPr>
          <p:nvPr>
            <p:ph type="dt" sz="half" idx="10"/>
          </p:nvPr>
        </p:nvSpPr>
        <p:spPr/>
        <p:txBody>
          <a:bodyPr/>
          <a:lstStyle>
            <a:lvl1pPr>
              <a:defRPr>
                <a:solidFill>
                  <a:schemeClr val="bg1"/>
                </a:solidFill>
              </a:defRPr>
            </a:lvl1pPr>
          </a:lstStyle>
          <a:p>
            <a:fld id="{6EF96EAE-BE63-40FA-9D4C-EEEC70EB7CBA}" type="datetimeFigureOut">
              <a:rPr lang="fr-FR" smtClean="0"/>
              <a:pPr/>
              <a:t>10/10/2018</a:t>
            </a:fld>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CD1F9F91-D1C4-492E-BB23-30DC5294B24C}" type="slidenum">
              <a:rPr lang="fr-FR" smtClean="0"/>
              <a:pPr/>
              <a:t>‹N°›</a:t>
            </a:fld>
            <a:endParaRPr lang="fr-FR" dirty="0"/>
          </a:p>
        </p:txBody>
      </p:sp>
    </p:spTree>
    <p:extLst>
      <p:ext uri="{BB962C8B-B14F-4D97-AF65-F5344CB8AC3E}">
        <p14:creationId xmlns:p14="http://schemas.microsoft.com/office/powerpoint/2010/main" val="134521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1268760"/>
            <a:ext cx="7772400" cy="951974"/>
          </a:xfrm>
        </p:spPr>
        <p:txBody>
          <a:bodyPr anchor="t">
            <a:normAutofit/>
          </a:bodyPr>
          <a:lstStyle>
            <a:lvl1pPr algn="l">
              <a:defRPr sz="2800" b="1" cap="none" baseline="0">
                <a:solidFill>
                  <a:srgbClr val="B51621"/>
                </a:solidFill>
                <a:latin typeface="+mn-lt"/>
              </a:defRPr>
            </a:lvl1pPr>
          </a:lstStyle>
          <a:p>
            <a:r>
              <a:rPr lang="fr-FR" dirty="0" smtClean="0"/>
              <a:t>Modifiez le titre de la section</a:t>
            </a:r>
            <a:endParaRPr lang="fr-FR" dirty="0"/>
          </a:p>
        </p:txBody>
      </p:sp>
      <p:sp>
        <p:nvSpPr>
          <p:cNvPr id="4" name="Espace réservé de la date 3"/>
          <p:cNvSpPr>
            <a:spLocks noGrp="1"/>
          </p:cNvSpPr>
          <p:nvPr>
            <p:ph type="dt" sz="half" idx="10"/>
          </p:nvPr>
        </p:nvSpPr>
        <p:spPr/>
        <p:txBody>
          <a:bodyPr/>
          <a:lstStyle>
            <a:lvl1pPr>
              <a:defRPr>
                <a:solidFill>
                  <a:schemeClr val="bg1"/>
                </a:solidFill>
              </a:defRPr>
            </a:lvl1pPr>
          </a:lstStyle>
          <a:p>
            <a:fld id="{6EF96EAE-BE63-40FA-9D4C-EEEC70EB7CBA}" type="datetimeFigureOut">
              <a:rPr lang="fr-FR" smtClean="0"/>
              <a:pPr/>
              <a:t>10/10/2018</a:t>
            </a:fld>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CD1F9F91-D1C4-492E-BB23-30DC5294B24C}" type="slidenum">
              <a:rPr lang="fr-FR" smtClean="0"/>
              <a:pPr/>
              <a:t>‹N°›</a:t>
            </a:fld>
            <a:endParaRPr lang="fr-FR" dirty="0"/>
          </a:p>
        </p:txBody>
      </p:sp>
      <p:sp>
        <p:nvSpPr>
          <p:cNvPr id="7" name="Espace réservé du contenu 3"/>
          <p:cNvSpPr>
            <a:spLocks noGrp="1"/>
          </p:cNvSpPr>
          <p:nvPr>
            <p:ph sz="half" idx="2" hasCustomPrompt="1"/>
          </p:nvPr>
        </p:nvSpPr>
        <p:spPr>
          <a:xfrm>
            <a:off x="3124200" y="2492896"/>
            <a:ext cx="5562600" cy="2880320"/>
          </a:xfrm>
        </p:spPr>
        <p:txBody>
          <a:bodyPr anchor="b" anchorCtr="0">
            <a:normAutofit/>
          </a:bodyPr>
          <a:lstStyle>
            <a:lvl1pPr marL="0" indent="0">
              <a:buFontTx/>
              <a:buNone/>
              <a:defRPr sz="2400" b="1">
                <a:solidFill>
                  <a:srgbClr val="B5162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 sous-titre de la section ou insérez un élément</a:t>
            </a:r>
          </a:p>
        </p:txBody>
      </p:sp>
    </p:spTree>
    <p:extLst>
      <p:ext uri="{BB962C8B-B14F-4D97-AF65-F5344CB8AC3E}">
        <p14:creationId xmlns:p14="http://schemas.microsoft.com/office/powerpoint/2010/main" val="20552702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Modifiez le titre</a:t>
            </a:r>
            <a:endParaRPr lang="fr-FR" dirty="0"/>
          </a:p>
        </p:txBody>
      </p:sp>
      <p:sp>
        <p:nvSpPr>
          <p:cNvPr id="3" name="Espace réservé du contenu 2"/>
          <p:cNvSpPr>
            <a:spLocks noGrp="1"/>
          </p:cNvSpPr>
          <p:nvPr>
            <p:ph sz="half" idx="1"/>
          </p:nvPr>
        </p:nvSpPr>
        <p:spPr>
          <a:xfrm>
            <a:off x="457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EF96EAE-BE63-40FA-9D4C-EEEC70EB7CBA}" type="datetimeFigureOut">
              <a:rPr lang="fr-FR" smtClean="0"/>
              <a:pPr/>
              <a:t>10/10/2018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1F9F91-D1C4-492E-BB23-30DC5294B24C}" type="slidenum">
              <a:rPr lang="fr-FR" smtClean="0"/>
              <a:pPr/>
              <a:t>‹N°›</a:t>
            </a:fld>
            <a:endParaRPr lang="fr-FR"/>
          </a:p>
        </p:txBody>
      </p:sp>
    </p:spTree>
    <p:extLst>
      <p:ext uri="{BB962C8B-B14F-4D97-AF65-F5344CB8AC3E}">
        <p14:creationId xmlns:p14="http://schemas.microsoft.com/office/powerpoint/2010/main" val="31710118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smtClean="0"/>
              <a:t>Modifiez le titre</a:t>
            </a:r>
            <a:endParaRPr lang="fr-FR" dirty="0"/>
          </a:p>
        </p:txBody>
      </p:sp>
      <p:sp>
        <p:nvSpPr>
          <p:cNvPr id="3" name="Espace réservé du texte 2"/>
          <p:cNvSpPr>
            <a:spLocks noGrp="1"/>
          </p:cNvSpPr>
          <p:nvPr>
            <p:ph type="body" idx="1"/>
          </p:nvPr>
        </p:nvSpPr>
        <p:spPr>
          <a:xfrm>
            <a:off x="457200" y="1196752"/>
            <a:ext cx="4040188"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958850"/>
            <a:ext cx="4040188" cy="4134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196752"/>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1958850"/>
            <a:ext cx="4041775" cy="4134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EF96EAE-BE63-40FA-9D4C-EEEC70EB7CBA}" type="datetimeFigureOut">
              <a:rPr lang="fr-FR" smtClean="0"/>
              <a:pPr/>
              <a:t>10/10/2018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D1F9F91-D1C4-492E-BB23-30DC5294B24C}" type="slidenum">
              <a:rPr lang="fr-FR" smtClean="0"/>
              <a:pPr/>
              <a:t>‹N°›</a:t>
            </a:fld>
            <a:endParaRPr lang="fr-FR" dirty="0"/>
          </a:p>
        </p:txBody>
      </p:sp>
    </p:spTree>
    <p:extLst>
      <p:ext uri="{BB962C8B-B14F-4D97-AF65-F5344CB8AC3E}">
        <p14:creationId xmlns:p14="http://schemas.microsoft.com/office/powerpoint/2010/main" val="4203755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Modifiez le titre</a:t>
            </a:r>
            <a:endParaRPr lang="fr-FR" dirty="0"/>
          </a:p>
        </p:txBody>
      </p:sp>
      <p:sp>
        <p:nvSpPr>
          <p:cNvPr id="3" name="Espace réservé de la date 2"/>
          <p:cNvSpPr>
            <a:spLocks noGrp="1"/>
          </p:cNvSpPr>
          <p:nvPr>
            <p:ph type="dt" sz="half" idx="10"/>
          </p:nvPr>
        </p:nvSpPr>
        <p:spPr/>
        <p:txBody>
          <a:bodyPr/>
          <a:lstStyle/>
          <a:p>
            <a:fld id="{6EF96EAE-BE63-40FA-9D4C-EEEC70EB7CBA}" type="datetimeFigureOut">
              <a:rPr lang="fr-FR" smtClean="0"/>
              <a:pPr/>
              <a:t>10/10/2018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D1F9F91-D1C4-492E-BB23-30DC5294B24C}" type="slidenum">
              <a:rPr lang="fr-FR" smtClean="0"/>
              <a:pPr/>
              <a:t>‹N°›</a:t>
            </a:fld>
            <a:endParaRPr lang="fr-FR"/>
          </a:p>
        </p:txBody>
      </p:sp>
    </p:spTree>
    <p:extLst>
      <p:ext uri="{BB962C8B-B14F-4D97-AF65-F5344CB8AC3E}">
        <p14:creationId xmlns:p14="http://schemas.microsoft.com/office/powerpoint/2010/main" val="30261233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F96EAE-BE63-40FA-9D4C-EEEC70EB7CBA}" type="datetimeFigureOut">
              <a:rPr lang="fr-FR" smtClean="0"/>
              <a:pPr/>
              <a:t>10/10/2018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D1F9F91-D1C4-492E-BB23-30DC5294B24C}" type="slidenum">
              <a:rPr lang="fr-FR" smtClean="0"/>
              <a:pPr/>
              <a:t>‹N°›</a:t>
            </a:fld>
            <a:endParaRPr lang="fr-FR"/>
          </a:p>
        </p:txBody>
      </p:sp>
    </p:spTree>
    <p:extLst>
      <p:ext uri="{BB962C8B-B14F-4D97-AF65-F5344CB8AC3E}">
        <p14:creationId xmlns:p14="http://schemas.microsoft.com/office/powerpoint/2010/main" val="31600904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199" y="116632"/>
            <a:ext cx="3008313" cy="672157"/>
          </a:xfrm>
        </p:spPr>
        <p:txBody>
          <a:bodyPr anchor="b"/>
          <a:lstStyle>
            <a:lvl1pPr algn="l">
              <a:defRPr sz="2000" b="1">
                <a:solidFill>
                  <a:schemeClr val="bg1"/>
                </a:solidFill>
              </a:defRPr>
            </a:lvl1pPr>
          </a:lstStyle>
          <a:p>
            <a:r>
              <a:rPr lang="fr-FR" dirty="0" smtClean="0"/>
              <a:t>Modifiez le titre</a:t>
            </a:r>
            <a:endParaRPr lang="fr-FR" dirty="0"/>
          </a:p>
        </p:txBody>
      </p:sp>
      <p:sp>
        <p:nvSpPr>
          <p:cNvPr id="3" name="Espace réservé du contenu 2"/>
          <p:cNvSpPr>
            <a:spLocks noGrp="1"/>
          </p:cNvSpPr>
          <p:nvPr>
            <p:ph idx="1"/>
          </p:nvPr>
        </p:nvSpPr>
        <p:spPr>
          <a:xfrm>
            <a:off x="3575050" y="788789"/>
            <a:ext cx="5111750" cy="53373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0" y="1018976"/>
            <a:ext cx="3008313" cy="5107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EF96EAE-BE63-40FA-9D4C-EEEC70EB7CBA}" type="datetimeFigureOut">
              <a:rPr lang="fr-FR" smtClean="0"/>
              <a:pPr/>
              <a:t>10/10/2018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1F9F91-D1C4-492E-BB23-30DC5294B24C}" type="slidenum">
              <a:rPr lang="fr-FR" smtClean="0"/>
              <a:pPr/>
              <a:t>‹N°›</a:t>
            </a:fld>
            <a:endParaRPr lang="fr-FR"/>
          </a:p>
        </p:txBody>
      </p:sp>
    </p:spTree>
    <p:extLst>
      <p:ext uri="{BB962C8B-B14F-4D97-AF65-F5344CB8AC3E}">
        <p14:creationId xmlns:p14="http://schemas.microsoft.com/office/powerpoint/2010/main" val="22706797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71400"/>
            <a:ext cx="8229600" cy="1143000"/>
          </a:xfrm>
          <a:prstGeom prst="rect">
            <a:avLst/>
          </a:prstGeom>
        </p:spPr>
        <p:txBody>
          <a:bodyPr vert="horz" lIns="91440" tIns="45720" rIns="91440" bIns="45720" rtlCol="0" anchor="ctr">
            <a:normAutofit/>
          </a:bodyPr>
          <a:lstStyle/>
          <a:p>
            <a:r>
              <a:rPr lang="fr-FR" dirty="0" smtClean="0"/>
              <a:t>Modifiez le titre</a:t>
            </a:r>
            <a:endParaRPr lang="fr-FR" dirty="0"/>
          </a:p>
        </p:txBody>
      </p:sp>
      <p:sp>
        <p:nvSpPr>
          <p:cNvPr id="3" name="Espace réservé du texte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b" anchorCtr="0"/>
          <a:lstStyle>
            <a:lvl1pPr algn="l">
              <a:defRPr sz="1200">
                <a:solidFill>
                  <a:schemeClr val="tx1">
                    <a:tint val="75000"/>
                  </a:schemeClr>
                </a:solidFill>
              </a:defRPr>
            </a:lvl1pPr>
          </a:lstStyle>
          <a:p>
            <a:fld id="{6EF96EAE-BE63-40FA-9D4C-EEEC70EB7CBA}" type="datetimeFigureOut">
              <a:rPr lang="fr-FR" smtClean="0"/>
              <a:pPr/>
              <a:t>10/10/2018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b" anchorCtr="0"/>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411288"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CD1F9F91-D1C4-492E-BB23-30DC5294B24C}" type="slidenum">
              <a:rPr lang="fr-FR" smtClean="0"/>
              <a:pPr/>
              <a:t>‹N°›</a:t>
            </a:fld>
            <a:endParaRPr lang="fr-FR" dirty="0"/>
          </a:p>
        </p:txBody>
      </p:sp>
    </p:spTree>
    <p:extLst>
      <p:ext uri="{BB962C8B-B14F-4D97-AF65-F5344CB8AC3E}">
        <p14:creationId xmlns:p14="http://schemas.microsoft.com/office/powerpoint/2010/main" val="1743038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4"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ixit-des-mtiers-campagne-nationale-YouTube.mp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1009829" y="2132856"/>
            <a:ext cx="7128792" cy="2736304"/>
          </a:xfrm>
        </p:spPr>
        <p:txBody>
          <a:bodyPr>
            <a:normAutofit/>
          </a:bodyPr>
          <a:lstStyle/>
          <a:p>
            <a:pPr algn="ctr"/>
            <a:r>
              <a:rPr lang="fr-FR" sz="4000" dirty="0" smtClean="0"/>
              <a:t>L’égalité entre les filles et les garçons à l’école primaire</a:t>
            </a:r>
            <a:endParaRPr lang="fr-FR" sz="4000" dirty="0"/>
          </a:p>
        </p:txBody>
      </p:sp>
      <p:sp>
        <p:nvSpPr>
          <p:cNvPr id="5" name="ZoneTexte 4"/>
          <p:cNvSpPr txBox="1"/>
          <p:nvPr/>
        </p:nvSpPr>
        <p:spPr>
          <a:xfrm>
            <a:off x="1045181" y="5301208"/>
            <a:ext cx="7273355" cy="707886"/>
          </a:xfrm>
          <a:prstGeom prst="rect">
            <a:avLst/>
          </a:prstGeom>
          <a:noFill/>
        </p:spPr>
        <p:txBody>
          <a:bodyPr wrap="square" rtlCol="0">
            <a:spAutoFit/>
          </a:bodyPr>
          <a:lstStyle/>
          <a:p>
            <a:pPr algn="ctr"/>
            <a:r>
              <a:rPr lang="fr-FR" sz="2000" b="1" dirty="0" smtClean="0">
                <a:solidFill>
                  <a:schemeClr val="bg1"/>
                </a:solidFill>
              </a:rPr>
              <a:t>Valérie LEGROS, </a:t>
            </a:r>
          </a:p>
          <a:p>
            <a:pPr algn="ctr"/>
            <a:r>
              <a:rPr lang="fr-FR" sz="2000" b="1" dirty="0" smtClean="0">
                <a:solidFill>
                  <a:schemeClr val="bg1"/>
                </a:solidFill>
              </a:rPr>
              <a:t>ESPE de l’académie de Limoges, Université de Limoges</a:t>
            </a:r>
            <a:endParaRPr lang="fr-FR" sz="2000" b="1" dirty="0">
              <a:solidFill>
                <a:schemeClr val="bg1"/>
              </a:solidFill>
            </a:endParaRPr>
          </a:p>
        </p:txBody>
      </p:sp>
      <p:sp>
        <p:nvSpPr>
          <p:cNvPr id="2" name="ZoneTexte 1"/>
          <p:cNvSpPr txBox="1"/>
          <p:nvPr/>
        </p:nvSpPr>
        <p:spPr>
          <a:xfrm>
            <a:off x="5580112" y="404664"/>
            <a:ext cx="3384376" cy="584775"/>
          </a:xfrm>
          <a:prstGeom prst="rect">
            <a:avLst/>
          </a:prstGeom>
          <a:noFill/>
        </p:spPr>
        <p:txBody>
          <a:bodyPr wrap="square" rtlCol="0">
            <a:spAutoFit/>
          </a:bodyPr>
          <a:lstStyle/>
          <a:p>
            <a:r>
              <a:rPr lang="fr-FR" sz="3200" b="1" dirty="0" smtClean="0"/>
              <a:t>Brno, 11/10/2018</a:t>
            </a:r>
            <a:endParaRPr lang="fr-FR" sz="3200" b="1" dirty="0"/>
          </a:p>
        </p:txBody>
      </p:sp>
    </p:spTree>
    <p:extLst>
      <p:ext uri="{BB962C8B-B14F-4D97-AF65-F5344CB8AC3E}">
        <p14:creationId xmlns:p14="http://schemas.microsoft.com/office/powerpoint/2010/main" val="2115478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pPr eaLnBrk="1" hangingPunct="1"/>
            <a:r>
              <a:rPr lang="fr-FR" altLang="fr-FR" smtClean="0"/>
              <a:t>Précisions terminologiques </a:t>
            </a:r>
          </a:p>
        </p:txBody>
      </p:sp>
      <p:sp>
        <p:nvSpPr>
          <p:cNvPr id="23555" name="Rectangle 3"/>
          <p:cNvSpPr>
            <a:spLocks noGrp="1"/>
          </p:cNvSpPr>
          <p:nvPr>
            <p:ph type="body" idx="4294967295"/>
          </p:nvPr>
        </p:nvSpPr>
        <p:spPr>
          <a:xfrm>
            <a:off x="900113" y="1628775"/>
            <a:ext cx="7416800" cy="4248150"/>
          </a:xfrm>
        </p:spPr>
        <p:txBody>
          <a:bodyPr/>
          <a:lstStyle/>
          <a:p>
            <a:pPr eaLnBrk="1" hangingPunct="1"/>
            <a:r>
              <a:rPr lang="fr-FR" altLang="fr-FR" smtClean="0"/>
              <a:t>Sexe ?</a:t>
            </a:r>
          </a:p>
          <a:p>
            <a:pPr eaLnBrk="1" hangingPunct="1">
              <a:spcBef>
                <a:spcPts val="4200"/>
              </a:spcBef>
            </a:pPr>
            <a:r>
              <a:rPr lang="fr-FR" altLang="fr-FR" smtClean="0"/>
              <a:t>Genre ?</a:t>
            </a:r>
          </a:p>
        </p:txBody>
      </p:sp>
    </p:spTree>
    <p:extLst>
      <p:ext uri="{BB962C8B-B14F-4D97-AF65-F5344CB8AC3E}">
        <p14:creationId xmlns:p14="http://schemas.microsoft.com/office/powerpoint/2010/main" val="1198275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pPr eaLnBrk="1" hangingPunct="1"/>
            <a:r>
              <a:rPr lang="fr-FR" altLang="fr-FR" smtClean="0"/>
              <a:t>Précisions terminologiques </a:t>
            </a:r>
          </a:p>
        </p:txBody>
      </p:sp>
      <p:sp>
        <p:nvSpPr>
          <p:cNvPr id="23555" name="Rectangle 3"/>
          <p:cNvSpPr>
            <a:spLocks noGrp="1"/>
          </p:cNvSpPr>
          <p:nvPr>
            <p:ph type="body" idx="4294967295"/>
          </p:nvPr>
        </p:nvSpPr>
        <p:spPr>
          <a:xfrm>
            <a:off x="900113" y="1628775"/>
            <a:ext cx="7416800" cy="4248150"/>
          </a:xfrm>
        </p:spPr>
        <p:txBody>
          <a:bodyPr/>
          <a:lstStyle/>
          <a:p>
            <a:pPr eaLnBrk="1" hangingPunct="1">
              <a:defRPr/>
            </a:pPr>
            <a:r>
              <a:rPr lang="fr-FR" altLang="fr-FR" dirty="0" smtClean="0">
                <a:solidFill>
                  <a:srgbClr val="C00000"/>
                </a:solidFill>
              </a:rPr>
              <a:t>Sexe</a:t>
            </a:r>
            <a:r>
              <a:rPr lang="fr-FR" altLang="fr-FR" dirty="0" smtClean="0"/>
              <a:t>   </a:t>
            </a:r>
            <a:r>
              <a:rPr lang="fr-FR" altLang="fr-FR" dirty="0" smtClean="0">
                <a:sym typeface="Wingdings" panose="05000000000000000000" pitchFamily="2" charset="2"/>
              </a:rPr>
              <a:t>   biologique et social</a:t>
            </a:r>
            <a:endParaRPr lang="fr-FR" altLang="fr-FR" dirty="0" smtClean="0"/>
          </a:p>
          <a:p>
            <a:pPr eaLnBrk="1" hangingPunct="1">
              <a:spcBef>
                <a:spcPts val="4200"/>
              </a:spcBef>
              <a:defRPr/>
            </a:pPr>
            <a:r>
              <a:rPr lang="fr-FR" altLang="fr-FR" dirty="0" smtClean="0">
                <a:solidFill>
                  <a:srgbClr val="C00000"/>
                </a:solidFill>
              </a:rPr>
              <a:t>Genre</a:t>
            </a:r>
            <a:r>
              <a:rPr lang="fr-FR" altLang="fr-FR" dirty="0" smtClean="0"/>
              <a:t>   </a:t>
            </a:r>
            <a:r>
              <a:rPr lang="fr-FR" altLang="fr-FR" dirty="0" smtClean="0">
                <a:sym typeface="Wingdings" panose="05000000000000000000" pitchFamily="2" charset="2"/>
              </a:rPr>
              <a:t> social</a:t>
            </a:r>
          </a:p>
          <a:p>
            <a:pPr marL="0" indent="0" eaLnBrk="1" hangingPunct="1">
              <a:spcBef>
                <a:spcPts val="4200"/>
              </a:spcBef>
              <a:buFont typeface="Arial" panose="020B0604020202020204" pitchFamily="34" charset="0"/>
              <a:buNone/>
              <a:defRPr/>
            </a:pPr>
            <a:r>
              <a:rPr lang="fr-FR" altLang="fr-FR" dirty="0" smtClean="0">
                <a:sym typeface="Wingdings" panose="05000000000000000000" pitchFamily="2" charset="2"/>
              </a:rPr>
              <a:t> Le genre est prescrit aux enfants avant même qu’ils reconnaissent leur sexe d’appartenance.</a:t>
            </a:r>
            <a:endParaRPr lang="fr-FR" altLang="fr-FR" dirty="0" smtClean="0"/>
          </a:p>
        </p:txBody>
      </p:sp>
    </p:spTree>
    <p:extLst>
      <p:ext uri="{BB962C8B-B14F-4D97-AF65-F5344CB8AC3E}">
        <p14:creationId xmlns:p14="http://schemas.microsoft.com/office/powerpoint/2010/main" val="2268347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636912"/>
            <a:ext cx="7772400" cy="592137"/>
          </a:xfrm>
        </p:spPr>
        <p:txBody>
          <a:bodyPr/>
          <a:lstStyle/>
          <a:p>
            <a:pPr>
              <a:defRPr/>
            </a:pPr>
            <a:r>
              <a:rPr lang="fr-FR" dirty="0" smtClean="0"/>
              <a:t>1 – Premières observations faites en classe</a:t>
            </a:r>
            <a:endParaRPr lang="fr-FR" dirty="0"/>
          </a:p>
        </p:txBody>
      </p:sp>
    </p:spTree>
    <p:extLst>
      <p:ext uri="{BB962C8B-B14F-4D97-AF65-F5344CB8AC3E}">
        <p14:creationId xmlns:p14="http://schemas.microsoft.com/office/powerpoint/2010/main" val="1872813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pPr eaLnBrk="1" hangingPunct="1"/>
            <a:r>
              <a:rPr lang="fr-FR" altLang="fr-FR" smtClean="0"/>
              <a:t>Observations effectuées en classe</a:t>
            </a:r>
          </a:p>
        </p:txBody>
      </p:sp>
      <p:sp>
        <p:nvSpPr>
          <p:cNvPr id="26627" name="Rectangle 3"/>
          <p:cNvSpPr>
            <a:spLocks noGrp="1"/>
          </p:cNvSpPr>
          <p:nvPr>
            <p:ph type="body" idx="4294967295"/>
          </p:nvPr>
        </p:nvSpPr>
        <p:spPr/>
        <p:txBody>
          <a:bodyPr/>
          <a:lstStyle/>
          <a:p>
            <a:pPr eaLnBrk="1" hangingPunct="1">
              <a:buFont typeface="Arial" panose="020B0604020202020204" pitchFamily="34" charset="0"/>
              <a:buNone/>
            </a:pPr>
            <a:r>
              <a:rPr lang="fr-FR" altLang="fr-FR" smtClean="0">
                <a:solidFill>
                  <a:srgbClr val="00B0F0"/>
                </a:solidFill>
              </a:rPr>
              <a:t>Quelles différences entre filles et garçons avez-vous déjà repérées lors de vos stages ?</a:t>
            </a:r>
          </a:p>
          <a:p>
            <a:pPr eaLnBrk="1" hangingPunct="1">
              <a:spcBef>
                <a:spcPct val="40000"/>
              </a:spcBef>
              <a:buFont typeface="Arial" panose="020B0604020202020204" pitchFamily="34" charset="0"/>
              <a:buNone/>
            </a:pPr>
            <a:r>
              <a:rPr lang="fr-FR" altLang="fr-FR" smtClean="0">
                <a:solidFill>
                  <a:srgbClr val="00B0F0"/>
                </a:solidFill>
              </a:rPr>
              <a:t>	- différences de comportement ?</a:t>
            </a:r>
          </a:p>
          <a:p>
            <a:pPr eaLnBrk="1" hangingPunct="1">
              <a:buFont typeface="Arial" panose="020B0604020202020204" pitchFamily="34" charset="0"/>
              <a:buNone/>
            </a:pPr>
            <a:r>
              <a:rPr lang="fr-FR" altLang="fr-FR" smtClean="0">
                <a:solidFill>
                  <a:srgbClr val="00B0F0"/>
                </a:solidFill>
              </a:rPr>
              <a:t>	- différences d’attitude ?</a:t>
            </a:r>
          </a:p>
          <a:p>
            <a:pPr eaLnBrk="1" hangingPunct="1">
              <a:buFont typeface="Arial" panose="020B0604020202020204" pitchFamily="34" charset="0"/>
              <a:buNone/>
            </a:pPr>
            <a:r>
              <a:rPr lang="fr-FR" altLang="fr-FR" smtClean="0">
                <a:solidFill>
                  <a:srgbClr val="00B0F0"/>
                </a:solidFill>
              </a:rPr>
              <a:t>	- différences d’apprentissage ?</a:t>
            </a:r>
          </a:p>
          <a:p>
            <a:pPr eaLnBrk="1" hangingPunct="1">
              <a:buFont typeface="Arial" panose="020B0604020202020204" pitchFamily="34" charset="0"/>
              <a:buNone/>
            </a:pPr>
            <a:r>
              <a:rPr lang="fr-FR" altLang="fr-FR" smtClean="0">
                <a:solidFill>
                  <a:srgbClr val="00B0F0"/>
                </a:solidFill>
              </a:rPr>
              <a:t>	- etc.</a:t>
            </a:r>
          </a:p>
        </p:txBody>
      </p:sp>
    </p:spTree>
    <p:extLst>
      <p:ext uri="{BB962C8B-B14F-4D97-AF65-F5344CB8AC3E}">
        <p14:creationId xmlns:p14="http://schemas.microsoft.com/office/powerpoint/2010/main" val="1187665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323528" y="-161925"/>
            <a:ext cx="8820472" cy="1143000"/>
          </a:xfrm>
        </p:spPr>
        <p:txBody>
          <a:bodyPr/>
          <a:lstStyle/>
          <a:p>
            <a:pPr eaLnBrk="1" hangingPunct="1"/>
            <a:r>
              <a:rPr lang="fr-FR" altLang="fr-FR" dirty="0" smtClean="0"/>
              <a:t>Des observations </a:t>
            </a:r>
            <a:r>
              <a:rPr lang="fr-FR" altLang="fr-FR" dirty="0" smtClean="0"/>
              <a:t>faites en France</a:t>
            </a:r>
            <a:endParaRPr lang="fr-FR" altLang="fr-FR" dirty="0" smtClean="0"/>
          </a:p>
        </p:txBody>
      </p:sp>
      <p:graphicFrame>
        <p:nvGraphicFramePr>
          <p:cNvPr id="80899" name="Group 3"/>
          <p:cNvGraphicFramePr>
            <a:graphicFrameLocks noGrp="1"/>
          </p:cNvGraphicFramePr>
          <p:nvPr>
            <p:ph idx="4294967295"/>
          </p:nvPr>
        </p:nvGraphicFramePr>
        <p:xfrm>
          <a:off x="107950" y="981075"/>
          <a:ext cx="8928100" cy="5097467"/>
        </p:xfrm>
        <a:graphic>
          <a:graphicData uri="http://schemas.openxmlformats.org/drawingml/2006/table">
            <a:tbl>
              <a:tblPr/>
              <a:tblGrid>
                <a:gridCol w="4464050">
                  <a:extLst>
                    <a:ext uri="{9D8B030D-6E8A-4147-A177-3AD203B41FA5}">
                      <a16:colId xmlns="" xmlns:a16="http://schemas.microsoft.com/office/drawing/2014/main" val="20000"/>
                    </a:ext>
                  </a:extLst>
                </a:gridCol>
                <a:gridCol w="4464050">
                  <a:extLst>
                    <a:ext uri="{9D8B030D-6E8A-4147-A177-3AD203B41FA5}">
                      <a16:colId xmlns="" xmlns:a16="http://schemas.microsoft.com/office/drawing/2014/main" val="20001"/>
                    </a:ext>
                  </a:extLst>
                </a:gridCol>
              </a:tblGrid>
              <a:tr h="439643">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Filles</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Garçons</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79104">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anose="020B0604020202020204" pitchFamily="34" charset="0"/>
                        </a:rPr>
                        <a:t>Elles sont plus bavardes que les garçons.</a:t>
                      </a: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anose="020B0604020202020204" pitchFamily="34" charset="0"/>
                        </a:rPr>
                        <a:t>Certains ne veulent pas travailler avec des filles.</a:t>
                      </a: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79104">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anose="020B0604020202020204" pitchFamily="34" charset="0"/>
                        </a:rPr>
                        <a:t>Elles sont plus appliquées. Elles écrivent mieux que les garçons.</a:t>
                      </a: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anose="020B0604020202020204" pitchFamily="34" charset="0"/>
                        </a:rPr>
                        <a:t>Ils participent plus que les filles. </a:t>
                      </a: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22943">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anose="020B0604020202020204" pitchFamily="34" charset="0"/>
                        </a:rPr>
                        <a:t>Elles sont plus calmes. Elles jouent à la corde à sauter. Peu de filles demandent à jouer au foot avec les garçons.</a:t>
                      </a: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anose="020B0604020202020204" pitchFamily="34" charset="0"/>
                        </a:rPr>
                        <a:t>Ils font du foot. Certains qui n’en font pas sont moqués par leurs camarades</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anose="020B0604020202020204" pitchFamily="34" charset="0"/>
                        </a:rPr>
                        <a:t>Les garçons se bagarrent dans la cour.</a:t>
                      </a: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79104">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anose="020B0604020202020204" pitchFamily="34" charset="0"/>
                        </a:rPr>
                        <a:t>Elles rangent plus souvent le matériel. Elles rappellent les règles de vie</a:t>
                      </a: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anose="020B0604020202020204" pitchFamily="34" charset="0"/>
                        </a:rPr>
                        <a:t>Ils sont plus perturbateurs, ils se font remarquer. Ils demandent plus d’attention.</a:t>
                      </a: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99708">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anose="020B0604020202020204" pitchFamily="34" charset="0"/>
                        </a:rPr>
                        <a:t>Elles préfèrent les jeux et crayons roses.</a:t>
                      </a: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anose="020B0604020202020204" pitchFamily="34" charset="0"/>
                        </a:rPr>
                        <a:t>Ils ne veulent pas jouer avec des jeux roses ou écrire avec des crayons roses.</a:t>
                      </a: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79104">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fr-FR" altLang="fr-FR" sz="1600" b="0" i="0" u="none" strike="noStrike" cap="none" normalizeH="0" baseline="0" dirty="0" smtClean="0">
                          <a:ln>
                            <a:noFill/>
                          </a:ln>
                          <a:solidFill>
                            <a:schemeClr val="tx1"/>
                          </a:solidFill>
                          <a:effectLst/>
                          <a:latin typeface="Arial" panose="020B0604020202020204" pitchFamily="34" charset="0"/>
                        </a:rPr>
                        <a:t>Elles aident les garçons naturellement.</a:t>
                      </a:r>
                    </a:p>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smtClean="0">
                        <a:ln>
                          <a:noFill/>
                        </a:ln>
                        <a:solidFill>
                          <a:schemeClr val="tx1"/>
                        </a:solidFill>
                        <a:effectLst/>
                        <a:latin typeface="Arial" panose="020B0604020202020204" pitchFamily="34" charset="0"/>
                      </a:endParaRP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anose="020B0604020202020204" pitchFamily="34" charset="0"/>
                        </a:rPr>
                        <a:t>Ils aident leurs camarades s’il y a quelque chose à la clé. Ils sont plus compétitifs.</a:t>
                      </a: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79104">
                <a:tc gridSpan="2">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1"/>
                          </a:solidFill>
                          <a:effectLst/>
                          <a:latin typeface="Arial" panose="020B0604020202020204" pitchFamily="34" charset="0"/>
                        </a:rPr>
                        <a:t>En maternelle, les filles choisissent les ateliers cuisine et poupon et les garçons choisissent les ateliers garage et lego. Ou pas.</a:t>
                      </a: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39652">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Etc.</a:t>
                      </a:r>
                      <a:endParaRPr kumimoji="0" lang="fr-FR" altLang="fr-FR" sz="2400" b="0" i="0" u="none" strike="noStrike" cap="none" normalizeH="0" baseline="0" smtClean="0">
                        <a:ln>
                          <a:noFill/>
                        </a:ln>
                        <a:solidFill>
                          <a:schemeClr val="tx1"/>
                        </a:solidFill>
                        <a:effectLst/>
                        <a:latin typeface="Arial" panose="020B0604020202020204" pitchFamily="34" charset="0"/>
                      </a:endParaRP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Etc.</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a:txBody>
                  <a:tcPr marL="91431" marR="91431"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4284145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pPr eaLnBrk="1" hangingPunct="1"/>
            <a:r>
              <a:rPr lang="fr-FR" altLang="fr-FR" smtClean="0"/>
              <a:t>D’autres stéréotypes sexués à l’école</a:t>
            </a:r>
          </a:p>
        </p:txBody>
      </p:sp>
      <p:graphicFrame>
        <p:nvGraphicFramePr>
          <p:cNvPr id="80899" name="Group 3"/>
          <p:cNvGraphicFramePr>
            <a:graphicFrameLocks noGrp="1"/>
          </p:cNvGraphicFramePr>
          <p:nvPr>
            <p:ph idx="4294967295"/>
            <p:extLst>
              <p:ext uri="{D42A27DB-BD31-4B8C-83A1-F6EECF244321}">
                <p14:modId xmlns:p14="http://schemas.microsoft.com/office/powerpoint/2010/main" val="2555145808"/>
              </p:ext>
            </p:extLst>
          </p:nvPr>
        </p:nvGraphicFramePr>
        <p:xfrm>
          <a:off x="250825" y="981075"/>
          <a:ext cx="8642350" cy="5697539"/>
        </p:xfrm>
        <a:graphic>
          <a:graphicData uri="http://schemas.openxmlformats.org/drawingml/2006/table">
            <a:tbl>
              <a:tblPr/>
              <a:tblGrid>
                <a:gridCol w="4321175">
                  <a:extLst>
                    <a:ext uri="{9D8B030D-6E8A-4147-A177-3AD203B41FA5}">
                      <a16:colId xmlns="" xmlns:a16="http://schemas.microsoft.com/office/drawing/2014/main" val="20000"/>
                    </a:ext>
                  </a:extLst>
                </a:gridCol>
                <a:gridCol w="4321175">
                  <a:extLst>
                    <a:ext uri="{9D8B030D-6E8A-4147-A177-3AD203B41FA5}">
                      <a16:colId xmlns="" xmlns:a16="http://schemas.microsoft.com/office/drawing/2014/main" val="20001"/>
                    </a:ext>
                  </a:extLst>
                </a:gridCol>
              </a:tblGrid>
              <a:tr h="439787">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Filles</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Garçons</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58862">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Les filles sont assez d</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pendantes, elles ont besoin de guide, voire de protection.</a:t>
                      </a:r>
                      <a:endParaRPr kumimoji="0" lang="fr-FR" altLang="fr-FR" sz="24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Les </a:t>
                      </a:r>
                      <a:r>
                        <a:rPr kumimoji="0" lang="fr-FR" altLang="fr-FR" sz="15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gar</a:t>
                      </a:r>
                      <a:r>
                        <a:rPr kumimoji="0" lang="fr-FR" altLang="fr-FR" sz="15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ç</a:t>
                      </a:r>
                      <a:r>
                        <a:rPr kumimoji="0" lang="fr-FR" altLang="fr-FR" sz="15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ons </a:t>
                      </a:r>
                      <a:r>
                        <a:rPr kumimoji="0" lang="fr-FR" altLang="fr-FR" sz="15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sont autonomes et ind</a:t>
                      </a:r>
                      <a:r>
                        <a:rPr kumimoji="0" lang="fr-FR" altLang="fr-FR" sz="15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pendants</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57275">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Les filles restent dans un espace confin</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connu</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elles sont plus heureuses </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à</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l</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int</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rieur.</a:t>
                      </a:r>
                      <a:endParaRPr kumimoji="0" lang="fr-FR" altLang="fr-FR" sz="24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Les gar</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ç</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ons ont besoin d</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explorer l</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espace.</a:t>
                      </a:r>
                      <a:endParaRPr kumimoji="0" lang="fr-FR" altLang="fr-FR" sz="24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79550">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Les filles ont moins besoin d</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activit</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physique. Elles peuvent rester sans bouger pour jouer.</a:t>
                      </a:r>
                      <a:endParaRPr kumimoji="0" lang="fr-FR" altLang="fr-FR" sz="24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Les gar</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ç</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ons bougent sans arrêt, ils ont besoin de se d</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penser physiquement, ils ont besoin d</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activit</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s motrices.</a:t>
                      </a:r>
                      <a:endParaRPr kumimoji="0" lang="fr-FR" altLang="fr-FR" sz="24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57275">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Quand elles jouent, les filles sont heureuses d</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être en relation avec d</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autres camarades.</a:t>
                      </a:r>
                      <a:endParaRPr kumimoji="0" lang="fr-FR" altLang="fr-FR" sz="24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Quand ils jouent, les gar</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ç</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ons aiment gagner. Ils aiment et veulent r</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ussir.</a:t>
                      </a:r>
                      <a:endParaRPr kumimoji="0" lang="fr-FR" altLang="fr-FR" sz="24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41351">
                <a:tc gridSpan="2">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A l</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cole</a:t>
                      </a:r>
                      <a:endParaRPr kumimoji="0" lang="fr-FR" altLang="fr-FR" sz="24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 xmlns:a16="http://schemas.microsoft.com/office/drawing/2014/main" val="10005"/>
                  </a:ext>
                </a:extLst>
              </a:tr>
              <a:tr h="1005952">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Les filles attribuent plus volontiers leurs succ</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è</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s </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à</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leur travail et </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à</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la chance, et leurs </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checs </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à</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leur incapacit</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ou </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à</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la difficult</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de la tâche.</a:t>
                      </a:r>
                      <a:endParaRPr kumimoji="0" lang="fr-FR" altLang="fr-FR" sz="24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Inversement les gar</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ç</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ons attribuent plus volontiers leurs </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checs </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à</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la malchance ou au fait qu</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ils n</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ont pas assez travaill</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et leur succ</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è</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s </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à</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leurs comp</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tences.</a:t>
                      </a:r>
                      <a:endParaRPr kumimoji="0" lang="fr-FR" altLang="fr-FR" sz="24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58862">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Les filles sont meilleures en lecture, renforc</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es par les enseignants.</a:t>
                      </a:r>
                      <a:endParaRPr kumimoji="0" lang="fr-FR" altLang="fr-FR" sz="24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Les gar</a:t>
                      </a:r>
                      <a:r>
                        <a:rPr kumimoji="0" lang="fr-FR" altLang="fr-FR" sz="15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ç</a:t>
                      </a:r>
                      <a:r>
                        <a:rPr kumimoji="0" lang="fr-FR" altLang="fr-FR" sz="15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ons sont meilleurs en math</a:t>
                      </a:r>
                      <a:r>
                        <a:rPr kumimoji="0" lang="fr-FR" altLang="fr-FR" sz="15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matiques, renforc</a:t>
                      </a:r>
                      <a:r>
                        <a:rPr kumimoji="0" lang="fr-FR" altLang="fr-FR" sz="15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5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 par les enseignants</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558862">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Les filles humanisent et pacifient les gar</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ç</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ons, elles sont au service des gar</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ç</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ons.</a:t>
                      </a:r>
                      <a:endParaRPr kumimoji="0" lang="fr-FR" altLang="fr-FR" sz="24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inverse n</a:t>
                      </a:r>
                      <a:r>
                        <a:rPr kumimoji="0" lang="fr-FR" altLang="fr-FR" sz="15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est pas vrai.</a:t>
                      </a:r>
                      <a:endParaRPr kumimoji="0" lang="fr-FR" altLang="fr-FR" sz="24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39763">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Etc.</a:t>
                      </a:r>
                      <a:endParaRPr kumimoji="0" lang="fr-FR" altLang="fr-FR" sz="24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Etc.</a:t>
                      </a:r>
                      <a:endParaRPr kumimoji="0" lang="fr-FR" altLang="fr-FR" sz="24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1721722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468313" y="-171450"/>
            <a:ext cx="8229600" cy="1143000"/>
          </a:xfrm>
        </p:spPr>
        <p:txBody>
          <a:bodyPr/>
          <a:lstStyle/>
          <a:p>
            <a:r>
              <a:rPr lang="fr-FR" altLang="fr-FR" smtClean="0"/>
              <a:t>Des différences sexuées ou genrées</a:t>
            </a:r>
          </a:p>
        </p:txBody>
      </p:sp>
      <p:sp>
        <p:nvSpPr>
          <p:cNvPr id="3" name="Espace réservé du contenu 2"/>
          <p:cNvSpPr>
            <a:spLocks noGrp="1"/>
          </p:cNvSpPr>
          <p:nvPr>
            <p:ph idx="1"/>
          </p:nvPr>
        </p:nvSpPr>
        <p:spPr/>
        <p:txBody>
          <a:bodyPr/>
          <a:lstStyle/>
          <a:p>
            <a:pPr marL="0" indent="0" algn="ctr">
              <a:buFont typeface="Arial" panose="020B0604020202020204" pitchFamily="34" charset="0"/>
              <a:buNone/>
              <a:defRPr/>
            </a:pPr>
            <a:r>
              <a:rPr lang="fr-FR" b="1" dirty="0" smtClean="0"/>
              <a:t>Derrière tout cela :</a:t>
            </a:r>
          </a:p>
          <a:p>
            <a:pPr algn="ctr">
              <a:buFont typeface="Wingdings" panose="05000000000000000000" pitchFamily="2" charset="2"/>
              <a:buChar char="è"/>
              <a:defRPr/>
            </a:pPr>
            <a:r>
              <a:rPr lang="fr-FR" b="1" dirty="0" smtClean="0">
                <a:solidFill>
                  <a:srgbClr val="C00000"/>
                </a:solidFill>
                <a:sym typeface="Wingdings" panose="05000000000000000000" pitchFamily="2" charset="2"/>
              </a:rPr>
              <a:t>l’action de stéréotypes sexués</a:t>
            </a:r>
          </a:p>
          <a:p>
            <a:pPr>
              <a:buFont typeface="Wingdings" panose="05000000000000000000" pitchFamily="2" charset="2"/>
              <a:buChar char="è"/>
              <a:defRPr/>
            </a:pPr>
            <a:endParaRPr lang="fr-FR" dirty="0">
              <a:sym typeface="Wingdings" panose="05000000000000000000" pitchFamily="2" charset="2"/>
            </a:endParaRPr>
          </a:p>
          <a:p>
            <a:pPr marL="0" indent="0" algn="ctr">
              <a:buFont typeface="Arial" panose="020B0604020202020204" pitchFamily="34" charset="0"/>
              <a:buNone/>
              <a:defRPr/>
            </a:pPr>
            <a:r>
              <a:rPr lang="fr-FR" dirty="0" smtClean="0">
                <a:sym typeface="Wingdings" panose="05000000000000000000" pitchFamily="2" charset="2"/>
              </a:rPr>
              <a:t>Les filles se doivent de se comporter en filles, </a:t>
            </a:r>
          </a:p>
          <a:p>
            <a:pPr marL="0" indent="0" algn="ctr">
              <a:buFont typeface="Arial" panose="020B0604020202020204" pitchFamily="34" charset="0"/>
              <a:buNone/>
              <a:defRPr/>
            </a:pPr>
            <a:r>
              <a:rPr lang="fr-FR" dirty="0" smtClean="0">
                <a:sym typeface="Wingdings" panose="05000000000000000000" pitchFamily="2" charset="2"/>
              </a:rPr>
              <a:t>alors que les garçons se doivent de se comporter en garçons. </a:t>
            </a:r>
            <a:endParaRPr lang="fr-FR" dirty="0"/>
          </a:p>
        </p:txBody>
      </p:sp>
    </p:spTree>
    <p:extLst>
      <p:ext uri="{BB962C8B-B14F-4D97-AF65-F5344CB8AC3E}">
        <p14:creationId xmlns:p14="http://schemas.microsoft.com/office/powerpoint/2010/main" val="1566096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texte 4"/>
          <p:cNvSpPr>
            <a:spLocks noGrp="1"/>
          </p:cNvSpPr>
          <p:nvPr>
            <p:ph type="body" idx="4294967295"/>
          </p:nvPr>
        </p:nvSpPr>
        <p:spPr>
          <a:xfrm>
            <a:off x="755650" y="3068638"/>
            <a:ext cx="7777163" cy="576262"/>
          </a:xfrm>
        </p:spPr>
        <p:txBody>
          <a:bodyPr anchor="b">
            <a:normAutofit fontScale="92500" lnSpcReduction="20000"/>
          </a:bodyPr>
          <a:lstStyle/>
          <a:p>
            <a:pPr marL="0" indent="0" eaLnBrk="1" hangingPunct="1">
              <a:buFont typeface="Arial" panose="020B0604020202020204" pitchFamily="34" charset="0"/>
              <a:buNone/>
            </a:pPr>
            <a:r>
              <a:rPr lang="fr-FR" altLang="fr-FR" sz="4000" b="1" smtClean="0">
                <a:solidFill>
                  <a:schemeClr val="bg1"/>
                </a:solidFill>
              </a:rPr>
              <a:t>2 – Des stéréotypes sexués</a:t>
            </a:r>
            <a:endParaRPr lang="fr-FR" altLang="fr-FR" sz="5400" b="1" smtClean="0">
              <a:solidFill>
                <a:schemeClr val="bg1"/>
              </a:solidFill>
            </a:endParaRPr>
          </a:p>
        </p:txBody>
      </p:sp>
    </p:spTree>
    <p:extLst>
      <p:ext uri="{BB962C8B-B14F-4D97-AF65-F5344CB8AC3E}">
        <p14:creationId xmlns:p14="http://schemas.microsoft.com/office/powerpoint/2010/main" val="2024653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ctrTitle" idx="4294967295"/>
          </p:nvPr>
        </p:nvSpPr>
        <p:spPr>
          <a:xfrm>
            <a:off x="685800" y="2130425"/>
            <a:ext cx="7772400" cy="1470025"/>
          </a:xfrm>
        </p:spPr>
        <p:txBody>
          <a:bodyPr/>
          <a:lstStyle/>
          <a:p>
            <a:pPr algn="ctr" eaLnBrk="1" hangingPunct="1"/>
            <a:r>
              <a:rPr lang="fr-FR" altLang="fr-FR" sz="4000" smtClean="0">
                <a:solidFill>
                  <a:srgbClr val="B51621"/>
                </a:solidFill>
              </a:rPr>
              <a:t>Qu’est-ce qu’un stéréotype de genre, de sexe ?</a:t>
            </a:r>
          </a:p>
        </p:txBody>
      </p:sp>
      <p:sp>
        <p:nvSpPr>
          <p:cNvPr id="37891" name="Rectangle 3"/>
          <p:cNvSpPr>
            <a:spLocks noGrp="1"/>
          </p:cNvSpPr>
          <p:nvPr>
            <p:ph type="subTitle" idx="4294967295"/>
          </p:nvPr>
        </p:nvSpPr>
        <p:spPr>
          <a:xfrm>
            <a:off x="1371600" y="3886200"/>
            <a:ext cx="6400800" cy="1752600"/>
          </a:xfrm>
        </p:spPr>
        <p:txBody>
          <a:bodyPr/>
          <a:lstStyle/>
          <a:p>
            <a:pPr marL="0" indent="0" algn="ctr" eaLnBrk="1" hangingPunct="1">
              <a:buFont typeface="Arial" panose="020B0604020202020204" pitchFamily="34" charset="0"/>
              <a:buNone/>
            </a:pPr>
            <a:endParaRPr lang="fr-FR" altLang="fr-FR" smtClean="0"/>
          </a:p>
        </p:txBody>
      </p:sp>
    </p:spTree>
    <p:extLst>
      <p:ext uri="{BB962C8B-B14F-4D97-AF65-F5344CB8AC3E}">
        <p14:creationId xmlns:p14="http://schemas.microsoft.com/office/powerpoint/2010/main" val="1472357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468313" y="-171450"/>
            <a:ext cx="8229600" cy="1143000"/>
          </a:xfrm>
        </p:spPr>
        <p:txBody>
          <a:bodyPr/>
          <a:lstStyle/>
          <a:p>
            <a:endParaRPr lang="fr-FR" altLang="fr-FR" smtClean="0"/>
          </a:p>
        </p:txBody>
      </p:sp>
      <p:pic>
        <p:nvPicPr>
          <p:cNvPr id="38915"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0813" y="971550"/>
            <a:ext cx="8885237" cy="5405438"/>
          </a:xfrm>
        </p:spPr>
      </p:pic>
    </p:spTree>
    <p:extLst>
      <p:ext uri="{BB962C8B-B14F-4D97-AF65-F5344CB8AC3E}">
        <p14:creationId xmlns:p14="http://schemas.microsoft.com/office/powerpoint/2010/main" val="738102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p:txBody>
          <a:bodyPr/>
          <a:lstStyle/>
          <a:p>
            <a:pPr eaLnBrk="1" hangingPunct="1"/>
            <a:r>
              <a:rPr lang="fr-FR" altLang="fr-FR" smtClean="0"/>
              <a:t>Pourquoi s’intéresser au sujet ?</a:t>
            </a:r>
          </a:p>
        </p:txBody>
      </p:sp>
      <p:sp>
        <p:nvSpPr>
          <p:cNvPr id="11267" name="Rectangle 3"/>
          <p:cNvSpPr>
            <a:spLocks noGrp="1"/>
          </p:cNvSpPr>
          <p:nvPr>
            <p:ph type="body" idx="4294967295"/>
          </p:nvPr>
        </p:nvSpPr>
        <p:spPr>
          <a:xfrm>
            <a:off x="457200" y="1196975"/>
            <a:ext cx="8229600" cy="5256213"/>
          </a:xfrm>
        </p:spPr>
        <p:txBody>
          <a:bodyPr/>
          <a:lstStyle/>
          <a:p>
            <a:pPr eaLnBrk="1" hangingPunct="1">
              <a:lnSpc>
                <a:spcPct val="80000"/>
              </a:lnSpc>
              <a:buFont typeface="Wingdings" panose="05000000000000000000" pitchFamily="2" charset="2"/>
              <a:buChar char="Ø"/>
            </a:pPr>
            <a:r>
              <a:rPr lang="fr-FR" altLang="fr-FR" sz="1800" b="1" smtClean="0"/>
              <a:t> </a:t>
            </a:r>
            <a:r>
              <a:rPr lang="fr-FR" altLang="fr-FR" b="1" smtClean="0"/>
              <a:t>Axe important de la politique du ministère de l’éducation nationale en matière d’éducation</a:t>
            </a:r>
            <a:r>
              <a:rPr lang="fr-FR" altLang="fr-FR" smtClean="0"/>
              <a:t> </a:t>
            </a:r>
          </a:p>
          <a:p>
            <a:pPr eaLnBrk="1" hangingPunct="1">
              <a:lnSpc>
                <a:spcPct val="80000"/>
              </a:lnSpc>
              <a:spcBef>
                <a:spcPct val="120000"/>
              </a:spcBef>
              <a:buFont typeface="Arial" panose="020B0604020202020204" pitchFamily="34" charset="0"/>
              <a:buNone/>
            </a:pPr>
            <a:r>
              <a:rPr lang="fr-FR" altLang="fr-FR" sz="1800" smtClean="0"/>
              <a:t>« La politique éducative en faveur de l'égalité entre les filles et les garçons à l'École (…) a pour finalité la </a:t>
            </a:r>
            <a:r>
              <a:rPr lang="fr-FR" altLang="fr-FR" sz="1800" smtClean="0">
                <a:solidFill>
                  <a:srgbClr val="FF0000"/>
                </a:solidFill>
              </a:rPr>
              <a:t>constitution d'une culture de l'égalité et du respect mutuel</a:t>
            </a:r>
            <a:r>
              <a:rPr lang="fr-FR" altLang="fr-FR" sz="1800" smtClean="0"/>
              <a:t> partagée par l'ensemble des membres de la communauté éducative, élèves, personnels, parents et partenaires concourant aux missions de l'école, et garantit à chaque élève, fille ou garçon, un traitement égal et une même attention portée à ses compétences, son parcours scolaire et sa réussite.</a:t>
            </a:r>
          </a:p>
          <a:p>
            <a:pPr eaLnBrk="1" hangingPunct="1">
              <a:lnSpc>
                <a:spcPct val="80000"/>
              </a:lnSpc>
              <a:buFont typeface="Arial" panose="020B0604020202020204" pitchFamily="34" charset="0"/>
              <a:buNone/>
            </a:pPr>
            <a:r>
              <a:rPr lang="fr-FR" altLang="fr-FR" sz="1800" smtClean="0"/>
              <a:t>« Le code de l'éducation confie aux écoles, collèges, lycées et établissements d'enseignement supérieur la </a:t>
            </a:r>
            <a:r>
              <a:rPr lang="fr-FR" altLang="fr-FR" sz="1800" smtClean="0">
                <a:solidFill>
                  <a:srgbClr val="FF0000"/>
                </a:solidFill>
              </a:rPr>
              <a:t>mission de « favoriser la mixité et l'égalité entre les hommes et les femmes, notamment en matière d'orientation » </a:t>
            </a:r>
            <a:r>
              <a:rPr lang="fr-FR" altLang="fr-FR" sz="1800" smtClean="0"/>
              <a:t>et de dispenser, à tous les niveaux de scolarité, « une information consacrée à l'égalité entre les hommes et les femmes, à la </a:t>
            </a:r>
            <a:r>
              <a:rPr lang="fr-FR" altLang="fr-FR" sz="1800" smtClean="0">
                <a:solidFill>
                  <a:srgbClr val="FF0000"/>
                </a:solidFill>
              </a:rPr>
              <a:t>lutte contre les préjugés sexistes</a:t>
            </a:r>
            <a:r>
              <a:rPr lang="fr-FR" altLang="fr-FR" sz="1800" smtClean="0"/>
              <a:t> et à la </a:t>
            </a:r>
            <a:r>
              <a:rPr lang="fr-FR" altLang="fr-FR" sz="1800" smtClean="0">
                <a:solidFill>
                  <a:srgbClr val="FF0000"/>
                </a:solidFill>
              </a:rPr>
              <a:t>lutte contre les violences faites aux femmes</a:t>
            </a:r>
            <a:r>
              <a:rPr lang="fr-FR" altLang="fr-FR" sz="1800" smtClean="0"/>
              <a:t> et les violences commises au sein du couple ». </a:t>
            </a:r>
          </a:p>
          <a:p>
            <a:pPr eaLnBrk="1" hangingPunct="1">
              <a:lnSpc>
                <a:spcPct val="80000"/>
              </a:lnSpc>
              <a:buFont typeface="Arial" panose="020B0604020202020204" pitchFamily="34" charset="0"/>
              <a:buNone/>
            </a:pPr>
            <a:r>
              <a:rPr lang="fr-FR" altLang="fr-FR" sz="1400" smtClean="0">
                <a:latin typeface="Calibri" panose="020F0502020204030204" pitchFamily="34" charset="0"/>
              </a:rPr>
              <a:t>Mise en œuvre de la politique éducative en faveur de l'égalité entre les filles et les garçons à l'École, NOR : MENE1500237C, circulaire n° 2015-003 du 20-1-2015, MENESR - DGESCO B3 – MDE. Introduction.</a:t>
            </a:r>
          </a:p>
        </p:txBody>
      </p:sp>
    </p:spTree>
    <p:extLst>
      <p:ext uri="{BB962C8B-B14F-4D97-AF65-F5344CB8AC3E}">
        <p14:creationId xmlns:p14="http://schemas.microsoft.com/office/powerpoint/2010/main" val="2989211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idx="4294967295"/>
          </p:nvPr>
        </p:nvSpPr>
        <p:spPr>
          <a:xfrm>
            <a:off x="468313" y="-171450"/>
            <a:ext cx="8229600" cy="1143000"/>
          </a:xfrm>
        </p:spPr>
        <p:txBody>
          <a:bodyPr/>
          <a:lstStyle/>
          <a:p>
            <a:pPr eaLnBrk="1" hangingPunct="1"/>
            <a:r>
              <a:rPr lang="fr-FR" altLang="fr-FR" smtClean="0"/>
              <a:t>Qu’est-ce qu’un stéréotype de sexe, de genre ?</a:t>
            </a:r>
          </a:p>
        </p:txBody>
      </p:sp>
      <p:sp>
        <p:nvSpPr>
          <p:cNvPr id="39939" name="Espace réservé du contenu 2"/>
          <p:cNvSpPr>
            <a:spLocks noGrp="1"/>
          </p:cNvSpPr>
          <p:nvPr>
            <p:ph idx="4294967295"/>
          </p:nvPr>
        </p:nvSpPr>
        <p:spPr>
          <a:xfrm>
            <a:off x="468313" y="1412875"/>
            <a:ext cx="8362950" cy="4929188"/>
          </a:xfrm>
        </p:spPr>
        <p:txBody>
          <a:bodyPr/>
          <a:lstStyle/>
          <a:p>
            <a:pPr eaLnBrk="1" hangingPunct="1">
              <a:buFont typeface="Arial" panose="020B0604020202020204" pitchFamily="34" charset="0"/>
              <a:buNone/>
            </a:pPr>
            <a:r>
              <a:rPr lang="fr-FR" altLang="fr-FR" sz="2800" smtClean="0"/>
              <a:t>« Qu’est-ce qu’un </a:t>
            </a:r>
            <a:r>
              <a:rPr lang="fr-FR" altLang="fr-FR" sz="2800" b="1" smtClean="0"/>
              <a:t>stéréotype de sexe</a:t>
            </a:r>
            <a:r>
              <a:rPr lang="fr-FR" altLang="fr-FR" sz="2800" smtClean="0"/>
              <a:t> ? Les stéréotypes de sexe sont des représentations schématiques et globalisantes qui attribuent des </a:t>
            </a:r>
            <a:r>
              <a:rPr lang="fr-FR" altLang="fr-FR" sz="2800" b="1" smtClean="0"/>
              <a:t>caractéristiques supposées « naturelles »</a:t>
            </a:r>
            <a:r>
              <a:rPr lang="fr-FR" altLang="fr-FR" sz="2800" smtClean="0"/>
              <a:t> aux filles/femmes, aux garçons/hommes sur ce que sont et ne sont pas les filles et les garçons, les femmes et les hommes, sous-entendu par nature. . »</a:t>
            </a:r>
          </a:p>
          <a:p>
            <a:pPr eaLnBrk="1" hangingPunct="1">
              <a:buFont typeface="Arial" panose="020B0604020202020204" pitchFamily="34" charset="0"/>
              <a:buNone/>
            </a:pPr>
            <a:r>
              <a:rPr lang="fr-FR" altLang="fr-FR" sz="2000" smtClean="0"/>
              <a:t>Centre HubertineAuclert : </a:t>
            </a:r>
            <a:r>
              <a:rPr lang="fr-FR" altLang="fr-FR" sz="2000" i="1" smtClean="0"/>
              <a:t>Faire des manuels scolaires des outils de l’égalité entre les femmes et les hommes. Guide pratique</a:t>
            </a:r>
            <a:r>
              <a:rPr lang="fr-FR" altLang="fr-FR" sz="2000" smtClean="0"/>
              <a:t>, Paris : Centre Hubertine Auclert, 2014, p. 8.</a:t>
            </a:r>
          </a:p>
        </p:txBody>
      </p:sp>
    </p:spTree>
    <p:extLst>
      <p:ext uri="{BB962C8B-B14F-4D97-AF65-F5344CB8AC3E}">
        <p14:creationId xmlns:p14="http://schemas.microsoft.com/office/powerpoint/2010/main" val="1919017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p:txBody>
          <a:bodyPr/>
          <a:lstStyle/>
          <a:p>
            <a:pPr eaLnBrk="1" hangingPunct="1"/>
            <a:r>
              <a:rPr lang="fr-FR" altLang="fr-FR" smtClean="0"/>
              <a:t>Stéréotypes sexués négatifs et positifs</a:t>
            </a:r>
          </a:p>
        </p:txBody>
      </p:sp>
      <p:sp>
        <p:nvSpPr>
          <p:cNvPr id="40963" name="Rectangle 3"/>
          <p:cNvSpPr>
            <a:spLocks noGrp="1"/>
          </p:cNvSpPr>
          <p:nvPr>
            <p:ph type="body" idx="4294967295"/>
          </p:nvPr>
        </p:nvSpPr>
        <p:spPr/>
        <p:txBody>
          <a:bodyPr/>
          <a:lstStyle/>
          <a:p>
            <a:pPr eaLnBrk="1" hangingPunct="1">
              <a:lnSpc>
                <a:spcPct val="90000"/>
              </a:lnSpc>
              <a:buFont typeface="Arial" panose="020B0604020202020204" pitchFamily="34" charset="0"/>
              <a:buNone/>
            </a:pPr>
            <a:r>
              <a:rPr lang="fr-FR" altLang="fr-FR" sz="2800" b="1" smtClean="0"/>
              <a:t>Exemples de stéréotypes :</a:t>
            </a:r>
          </a:p>
          <a:p>
            <a:pPr eaLnBrk="1" hangingPunct="1">
              <a:lnSpc>
                <a:spcPct val="90000"/>
              </a:lnSpc>
              <a:spcBef>
                <a:spcPct val="50000"/>
              </a:spcBef>
            </a:pPr>
            <a:r>
              <a:rPr lang="fr-FR" altLang="fr-FR" sz="2800" smtClean="0"/>
              <a:t>Féminins positifs : patiente, douce, aimante, affectueuse, intuitive, imaginative, sentimentale.</a:t>
            </a:r>
          </a:p>
          <a:p>
            <a:pPr eaLnBrk="1" hangingPunct="1">
              <a:lnSpc>
                <a:spcPct val="90000"/>
              </a:lnSpc>
              <a:spcBef>
                <a:spcPct val="50000"/>
              </a:spcBef>
            </a:pPr>
            <a:r>
              <a:rPr lang="fr-FR" altLang="fr-FR" sz="2800" smtClean="0"/>
              <a:t>Féminins négatifs : inconstante, vulnérable, docile, soumise, émotionnelle. </a:t>
            </a:r>
          </a:p>
          <a:p>
            <a:pPr eaLnBrk="1" hangingPunct="1">
              <a:lnSpc>
                <a:spcPct val="90000"/>
              </a:lnSpc>
              <a:spcBef>
                <a:spcPct val="50000"/>
              </a:spcBef>
            </a:pPr>
            <a:r>
              <a:rPr lang="fr-FR" altLang="fr-FR" sz="2800" smtClean="0"/>
              <a:t>Masculins positifs : confiant, sûr de lui, courageux, aventureux, analytique, fort, compétent, responsable, ambitieux.</a:t>
            </a:r>
          </a:p>
          <a:p>
            <a:pPr eaLnBrk="1" hangingPunct="1">
              <a:lnSpc>
                <a:spcPct val="90000"/>
              </a:lnSpc>
              <a:spcBef>
                <a:spcPct val="50000"/>
              </a:spcBef>
            </a:pPr>
            <a:r>
              <a:rPr lang="fr-FR" altLang="fr-FR" sz="2800" smtClean="0"/>
              <a:t>Masculins négatifs : agressif, impatient, arrogant, égoïste, autoritaire.</a:t>
            </a:r>
          </a:p>
        </p:txBody>
      </p:sp>
    </p:spTree>
    <p:extLst>
      <p:ext uri="{BB962C8B-B14F-4D97-AF65-F5344CB8AC3E}">
        <p14:creationId xmlns:p14="http://schemas.microsoft.com/office/powerpoint/2010/main" val="800751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a:lstStyle/>
          <a:p>
            <a:pPr eaLnBrk="1" hangingPunct="1"/>
            <a:r>
              <a:rPr lang="fr-FR" altLang="fr-FR" smtClean="0"/>
              <a:t>Quelques stéréotypes traditionnels…</a:t>
            </a:r>
          </a:p>
        </p:txBody>
      </p:sp>
      <p:graphicFrame>
        <p:nvGraphicFramePr>
          <p:cNvPr id="73731" name="Group 3"/>
          <p:cNvGraphicFramePr>
            <a:graphicFrameLocks noGrp="1"/>
          </p:cNvGraphicFramePr>
          <p:nvPr>
            <p:ph idx="4294967295"/>
          </p:nvPr>
        </p:nvGraphicFramePr>
        <p:xfrm>
          <a:off x="53975" y="695325"/>
          <a:ext cx="9036050" cy="6162674"/>
        </p:xfrm>
        <a:graphic>
          <a:graphicData uri="http://schemas.openxmlformats.org/drawingml/2006/table">
            <a:tbl>
              <a:tblPr/>
              <a:tblGrid>
                <a:gridCol w="4673592">
                  <a:extLst>
                    <a:ext uri="{9D8B030D-6E8A-4147-A177-3AD203B41FA5}">
                      <a16:colId xmlns="" xmlns:a16="http://schemas.microsoft.com/office/drawing/2014/main" val="20000"/>
                    </a:ext>
                  </a:extLst>
                </a:gridCol>
                <a:gridCol w="4362458">
                  <a:extLst>
                    <a:ext uri="{9D8B030D-6E8A-4147-A177-3AD203B41FA5}">
                      <a16:colId xmlns="" xmlns:a16="http://schemas.microsoft.com/office/drawing/2014/main" val="20001"/>
                    </a:ext>
                  </a:extLst>
                </a:gridCol>
              </a:tblGrid>
              <a:tr h="320058">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altLang="fr-FR" sz="15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Femmes</a:t>
                      </a:r>
                      <a:endParaRPr kumimoji="0" lang="fr-FR" altLang="fr-FR" sz="2400" b="1" i="0" u="none" strike="noStrike" cap="none" normalizeH="0" baseline="0" dirty="0" smtClean="0">
                        <a:ln>
                          <a:noFill/>
                        </a:ln>
                        <a:solidFill>
                          <a:schemeClr val="tx1"/>
                        </a:solidFill>
                        <a:effectLst/>
                        <a:latin typeface="Arial" panose="020B0604020202020204" pitchFamily="34"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altLang="fr-FR" sz="15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Hommes </a:t>
                      </a:r>
                      <a:endParaRPr kumimoji="0" lang="fr-FR" altLang="fr-FR" sz="2400" b="1" i="0" u="none" strike="noStrike" cap="none" normalizeH="0" baseline="0" smtClean="0">
                        <a:ln>
                          <a:noFill/>
                        </a:ln>
                        <a:solidFill>
                          <a:schemeClr val="tx1"/>
                        </a:solidFill>
                        <a:effectLst/>
                        <a:latin typeface="Arial" panose="020B0604020202020204" pitchFamily="34"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718146">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La famille</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les femmes sont au centre de la cellule familiale, souvent pr</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è</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s de leur filles, qui assume une pose passive.</a:t>
                      </a:r>
                      <a:endParaRPr kumimoji="0" lang="fr-FR" altLang="fr-FR" sz="1400" b="0" i="0" u="none" strike="noStrike" cap="none" normalizeH="0" baseline="0" smtClean="0">
                        <a:ln>
                          <a:noFill/>
                        </a:ln>
                        <a:solidFill>
                          <a:schemeClr val="tx1"/>
                        </a:solidFill>
                        <a:effectLst/>
                        <a:latin typeface="Arial" panose="020B0604020202020204" pitchFamily="34"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Les hommes sont plus cantonn</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s </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à</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un rôle de support de famille</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ils doivent travailler </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à</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l</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ext</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rieur.</a:t>
                      </a:r>
                      <a:endParaRPr kumimoji="0" lang="fr-FR" altLang="fr-FR" sz="1400" b="0" i="0" u="none" strike="noStrike" cap="none" normalizeH="0" baseline="0" smtClean="0">
                        <a:ln>
                          <a:noFill/>
                        </a:ln>
                        <a:solidFill>
                          <a:schemeClr val="tx1"/>
                        </a:solidFill>
                        <a:effectLst/>
                        <a:latin typeface="Arial" panose="020B0604020202020204" pitchFamily="34"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518189">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Le toucher</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les femmes effleurent d</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licatement des objets</a:t>
                      </a:r>
                      <a:endParaRPr kumimoji="0" lang="fr-FR" altLang="fr-FR" sz="1400" b="0" i="0" u="none" strike="noStrike" cap="none" normalizeH="0" baseline="0" smtClean="0">
                        <a:ln>
                          <a:noFill/>
                        </a:ln>
                        <a:solidFill>
                          <a:schemeClr val="tx1"/>
                        </a:solidFill>
                        <a:effectLst/>
                        <a:latin typeface="Arial" panose="020B0604020202020204" pitchFamily="34"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Les hommes saisissent les objets, les manipulent, les utilisent.</a:t>
                      </a:r>
                      <a:endParaRPr kumimoji="0" lang="fr-FR" altLang="fr-FR" sz="1400" b="0" i="0" u="none" strike="noStrike" cap="none" normalizeH="0" baseline="0" smtClean="0">
                        <a:ln>
                          <a:noFill/>
                        </a:ln>
                        <a:solidFill>
                          <a:schemeClr val="tx1"/>
                        </a:solidFill>
                        <a:effectLst/>
                        <a:latin typeface="Arial" panose="020B0604020202020204" pitchFamily="34"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158305">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La ritualisation de la subordination</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les femmes apparaissent souvent couch</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es ou assises, parfois dans une attitude de disponibilit</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sexuelle. Elles ont la tête pench</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e, signalant de la subordination, de la soumission, de l</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acceptation. </a:t>
                      </a:r>
                      <a:endParaRPr kumimoji="0" lang="fr-FR" altLang="fr-FR" sz="1400" b="0" i="0" u="none" strike="noStrike" cap="none" normalizeH="0" baseline="0" dirty="0" smtClean="0">
                        <a:ln>
                          <a:noFill/>
                        </a:ln>
                        <a:solidFill>
                          <a:schemeClr val="tx1"/>
                        </a:solidFill>
                        <a:effectLst/>
                        <a:latin typeface="Arial" panose="020B0604020202020204" pitchFamily="34"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Les hommes, en position </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rig</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e, expriment au contraire de la puissance, de l</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arrogance, de l</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ind</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pendance et de l</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assurance en soi.</a:t>
                      </a:r>
                      <a:endParaRPr kumimoji="0" lang="fr-FR" altLang="fr-FR" sz="1400" b="0" i="0" u="none" strike="noStrike" cap="none" normalizeH="0" baseline="0" smtClean="0">
                        <a:ln>
                          <a:noFill/>
                        </a:ln>
                        <a:solidFill>
                          <a:schemeClr val="tx1"/>
                        </a:solidFill>
                        <a:effectLst/>
                        <a:latin typeface="Arial" panose="020B0604020202020204" pitchFamily="34"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518189">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La taille</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les femmes sont plus petites</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elles s</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appuient </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à</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leur coude, ou sur leurs genoux.</a:t>
                      </a:r>
                      <a:endParaRPr kumimoji="0" lang="fr-FR" altLang="fr-FR" sz="1400" b="0" i="0" u="none" strike="noStrike" cap="none" normalizeH="0" baseline="0" smtClean="0">
                        <a:ln>
                          <a:noFill/>
                        </a:ln>
                        <a:solidFill>
                          <a:schemeClr val="tx1"/>
                        </a:solidFill>
                        <a:effectLst/>
                        <a:latin typeface="Arial" panose="020B0604020202020204" pitchFamily="34"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Les hommes sont souvent plus grands que les femmes, plus musclés, plus forts.</a:t>
                      </a:r>
                      <a:endParaRPr kumimoji="0" lang="fr-FR" altLang="fr-FR" sz="1400" b="0" i="0" u="none" strike="noStrike" cap="none" normalizeH="0" baseline="0" dirty="0" smtClean="0">
                        <a:ln>
                          <a:noFill/>
                        </a:ln>
                        <a:solidFill>
                          <a:schemeClr val="tx1"/>
                        </a:solidFill>
                        <a:effectLst/>
                        <a:latin typeface="Arial" panose="020B0604020202020204" pitchFamily="34"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518189">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activit</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 </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les femmes assument des rôles plus</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d</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coratifs (potiche</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a:t>
                      </a:r>
                      <a:endParaRPr kumimoji="0" lang="fr-FR" altLang="fr-FR" sz="1400" b="0" i="0" u="none" strike="noStrike" cap="none" normalizeH="0" baseline="0" smtClean="0">
                        <a:ln>
                          <a:noFill/>
                        </a:ln>
                        <a:solidFill>
                          <a:schemeClr val="tx1"/>
                        </a:solidFill>
                        <a:effectLst/>
                        <a:latin typeface="Arial" panose="020B0604020202020204" pitchFamily="34"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Les hommes agissent.</a:t>
                      </a:r>
                      <a:endParaRPr kumimoji="0" lang="fr-FR" altLang="fr-FR" sz="1400" b="0" i="0" u="none" strike="noStrike" cap="none" normalizeH="0" baseline="0" smtClean="0">
                        <a:ln>
                          <a:noFill/>
                        </a:ln>
                        <a:solidFill>
                          <a:schemeClr val="tx1"/>
                        </a:solidFill>
                        <a:effectLst/>
                        <a:latin typeface="Arial" panose="020B0604020202020204" pitchFamily="34"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731561">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Les femmes sont habituellement plus jeunes que les hommes, sugg</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rant par l</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à</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 de la faiblesse et un besoin de protection.</a:t>
                      </a:r>
                      <a:endParaRPr kumimoji="0" lang="fr-FR" altLang="fr-FR" sz="1400" b="0" i="0" u="none" strike="noStrike" cap="none" normalizeH="0" baseline="0" smtClean="0">
                        <a:ln>
                          <a:noFill/>
                        </a:ln>
                        <a:solidFill>
                          <a:schemeClr val="tx1"/>
                        </a:solidFill>
                        <a:effectLst/>
                        <a:latin typeface="Arial" panose="020B0604020202020204" pitchFamily="34"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Les hommes plus âg</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 ont plus de maturit</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 </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ils peuvent servir de r</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f</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rent.</a:t>
                      </a:r>
                      <a:endParaRPr kumimoji="0" lang="fr-FR" altLang="fr-FR" sz="1400" b="0" i="0" u="none" strike="noStrike" cap="none" normalizeH="0" baseline="0" dirty="0" smtClean="0">
                        <a:ln>
                          <a:noFill/>
                        </a:ln>
                        <a:solidFill>
                          <a:schemeClr val="tx1"/>
                        </a:solidFill>
                        <a:effectLst/>
                        <a:latin typeface="Arial" panose="020B0604020202020204" pitchFamily="34"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1680037">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Affectueuse, douce, pleurnicheuse, attentive, </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logieuse, pr</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occup</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e, attirante, </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motionnelle, </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motive, prudente, capricieuse,  rêveuse, charmante/ charmeuse, faible, sentimentale / fleur bleue, sensible, complaisante, pers</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v</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rante, frivole, inconstante, sophistiqu</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e, coeur tendre, humble, soumise, d</a:t>
                      </a:r>
                      <a:r>
                        <a:rPr kumimoji="0" lang="fr-FR" altLang="fr-FR"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licate, nerveuse, volubile, etc.</a:t>
                      </a:r>
                      <a:endParaRPr kumimoji="0" lang="fr-FR" altLang="fr-FR" sz="1400" b="0" i="0" u="none" strike="noStrike" cap="none" normalizeH="0" baseline="0" smtClean="0">
                        <a:ln>
                          <a:noFill/>
                        </a:ln>
                        <a:solidFill>
                          <a:schemeClr val="tx1"/>
                        </a:solidFill>
                        <a:effectLst/>
                        <a:latin typeface="Arial" panose="020B0604020202020204" pitchFamily="34"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Affirmatif, d</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sordonn</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ind</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pendant, agressif, dominant, inexcitable, ambitieux, vantard, logique, autocratique, endurant, cruel, aventureux, </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nergique, rationnel, bruyant, r</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aliste, casse-cou, entreprenant, grossier, confiant, excitable, robuste, constant, ferme, sans-</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motion, courageux, fort, s</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é</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v</a:t>
                      </a:r>
                      <a:r>
                        <a:rPr kumimoji="0" lang="fr-FR" altLang="fr-FR"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è</a:t>
                      </a:r>
                      <a:r>
                        <a:rPr kumimoji="0" lang="fr-FR" altLang="fr-F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re, etc.</a:t>
                      </a:r>
                      <a:endParaRPr kumimoji="0" lang="fr-FR" altLang="fr-FR" sz="1400" b="0" i="0" u="none" strike="noStrike" cap="none" normalizeH="0" baseline="0" dirty="0" smtClean="0">
                        <a:ln>
                          <a:noFill/>
                        </a:ln>
                        <a:solidFill>
                          <a:schemeClr val="tx1"/>
                        </a:solidFill>
                        <a:effectLst/>
                        <a:latin typeface="Arial" panose="020B0604020202020204" pitchFamily="34" charset="0"/>
                      </a:endParaRPr>
                    </a:p>
                  </a:txBody>
                  <a:tcPr marL="91435" marR="91435"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4043715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pPr eaLnBrk="1" hangingPunct="1"/>
            <a:r>
              <a:rPr lang="fr-FR" altLang="fr-FR" smtClean="0"/>
              <a:t>Au cœur des stéréotypes sexués :</a:t>
            </a:r>
          </a:p>
        </p:txBody>
      </p:sp>
      <p:sp>
        <p:nvSpPr>
          <p:cNvPr id="44035" name="Rectangle 3"/>
          <p:cNvSpPr>
            <a:spLocks noGrp="1"/>
          </p:cNvSpPr>
          <p:nvPr>
            <p:ph type="body" idx="4294967295"/>
          </p:nvPr>
        </p:nvSpPr>
        <p:spPr>
          <a:xfrm>
            <a:off x="457200" y="971550"/>
            <a:ext cx="8229600" cy="5400675"/>
          </a:xfrm>
        </p:spPr>
        <p:txBody>
          <a:bodyPr>
            <a:normAutofit lnSpcReduction="10000"/>
          </a:bodyPr>
          <a:lstStyle/>
          <a:p>
            <a:pPr eaLnBrk="1" hangingPunct="1">
              <a:lnSpc>
                <a:spcPct val="90000"/>
              </a:lnSpc>
              <a:buFont typeface="Arial" panose="020B0604020202020204" pitchFamily="34" charset="0"/>
              <a:buNone/>
            </a:pPr>
            <a:r>
              <a:rPr lang="fr-FR" altLang="fr-FR" sz="2800" b="1" smtClean="0"/>
              <a:t>Deux conceptions du féminin et du masculin :</a:t>
            </a:r>
          </a:p>
          <a:p>
            <a:pPr eaLnBrk="1" hangingPunct="1">
              <a:lnSpc>
                <a:spcPct val="90000"/>
              </a:lnSpc>
              <a:spcBef>
                <a:spcPct val="50000"/>
              </a:spcBef>
            </a:pPr>
            <a:r>
              <a:rPr lang="fr-FR" altLang="fr-FR" sz="2800" b="1" smtClean="0"/>
              <a:t>Égalitariste, universaliste</a:t>
            </a:r>
            <a:r>
              <a:rPr lang="fr-FR" altLang="fr-FR" sz="2800" smtClean="0"/>
              <a:t> : « on ne naît pas femme ou homme, on le devient »</a:t>
            </a:r>
          </a:p>
          <a:p>
            <a:pPr lvl="1" eaLnBrk="1" hangingPunct="1">
              <a:lnSpc>
                <a:spcPct val="90000"/>
              </a:lnSpc>
            </a:pPr>
            <a:r>
              <a:rPr lang="fr-FR" altLang="fr-FR" sz="2400" smtClean="0"/>
              <a:t>Tout être humain a les mêmes droits et les mêmes devoirs, les mêmes capacités. </a:t>
            </a:r>
          </a:p>
          <a:p>
            <a:pPr eaLnBrk="1" hangingPunct="1">
              <a:lnSpc>
                <a:spcPct val="90000"/>
              </a:lnSpc>
              <a:spcBef>
                <a:spcPct val="50000"/>
              </a:spcBef>
            </a:pPr>
            <a:r>
              <a:rPr lang="fr-FR" altLang="fr-FR" sz="2800" b="1" smtClean="0"/>
              <a:t>Essentialiste, différentialiste</a:t>
            </a:r>
            <a:r>
              <a:rPr lang="fr-FR" altLang="fr-FR" sz="2800" smtClean="0"/>
              <a:t> : « on naît fille ou garçon, et on advient femme ou homme »</a:t>
            </a:r>
          </a:p>
          <a:p>
            <a:pPr lvl="1" eaLnBrk="1" hangingPunct="1">
              <a:lnSpc>
                <a:spcPct val="90000"/>
              </a:lnSpc>
            </a:pPr>
            <a:r>
              <a:rPr lang="fr-FR" altLang="fr-FR" sz="2400" smtClean="0"/>
              <a:t>Égalité dans la différence</a:t>
            </a:r>
          </a:p>
          <a:p>
            <a:pPr lvl="1" eaLnBrk="1" hangingPunct="1">
              <a:lnSpc>
                <a:spcPct val="90000"/>
              </a:lnSpc>
            </a:pPr>
            <a:r>
              <a:rPr lang="fr-FR" altLang="fr-FR" sz="2400" smtClean="0"/>
              <a:t>Différences entre les cerveaux féminins et masculins</a:t>
            </a:r>
          </a:p>
          <a:p>
            <a:pPr lvl="1" eaLnBrk="1" hangingPunct="1">
              <a:lnSpc>
                <a:spcPct val="90000"/>
              </a:lnSpc>
            </a:pPr>
            <a:r>
              <a:rPr lang="fr-FR" altLang="fr-FR" sz="2400" smtClean="0"/>
              <a:t>« Culture féminine » et « culture masculine »</a:t>
            </a:r>
          </a:p>
          <a:p>
            <a:pPr lvl="1" eaLnBrk="1" hangingPunct="1">
              <a:lnSpc>
                <a:spcPct val="90000"/>
              </a:lnSpc>
            </a:pPr>
            <a:r>
              <a:rPr lang="fr-FR" altLang="fr-FR" sz="2400" smtClean="0"/>
              <a:t>Rapport hiérarchique entre les deux sexes</a:t>
            </a:r>
          </a:p>
          <a:p>
            <a:pPr lvl="1" eaLnBrk="1" hangingPunct="1">
              <a:lnSpc>
                <a:spcPct val="90000"/>
              </a:lnSpc>
            </a:pPr>
            <a:r>
              <a:rPr lang="fr-FR" altLang="fr-FR" sz="2400" b="1" smtClean="0">
                <a:solidFill>
                  <a:srgbClr val="B51621"/>
                </a:solidFill>
              </a:rPr>
              <a:t>La nature inférieure des femmes justifie leur subordination donc la domination masculine </a:t>
            </a:r>
          </a:p>
        </p:txBody>
      </p:sp>
    </p:spTree>
    <p:extLst>
      <p:ext uri="{BB962C8B-B14F-4D97-AF65-F5344CB8AC3E}">
        <p14:creationId xmlns:p14="http://schemas.microsoft.com/office/powerpoint/2010/main" val="2812985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a:xfrm>
            <a:off x="468313" y="-171450"/>
            <a:ext cx="8229600" cy="1143000"/>
          </a:xfrm>
        </p:spPr>
        <p:txBody>
          <a:bodyPr/>
          <a:lstStyle/>
          <a:p>
            <a:r>
              <a:rPr lang="fr-FR" altLang="fr-FR" smtClean="0"/>
              <a:t>Cerveaux différents ?</a:t>
            </a:r>
          </a:p>
        </p:txBody>
      </p:sp>
      <p:pic>
        <p:nvPicPr>
          <p:cNvPr id="45059"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869950"/>
            <a:ext cx="4787900" cy="3027363"/>
          </a:xfrm>
        </p:spPr>
      </p:pic>
      <p:pic>
        <p:nvPicPr>
          <p:cNvPr id="45060"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863975"/>
            <a:ext cx="4716462"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485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idx="4294967295"/>
          </p:nvPr>
        </p:nvSpPr>
        <p:spPr>
          <a:xfrm>
            <a:off x="468313" y="-171450"/>
            <a:ext cx="8229600" cy="1143000"/>
          </a:xfrm>
        </p:spPr>
        <p:txBody>
          <a:bodyPr/>
          <a:lstStyle/>
          <a:p>
            <a:pPr eaLnBrk="1" hangingPunct="1"/>
            <a:r>
              <a:rPr lang="fr-FR" altLang="fr-FR" smtClean="0"/>
              <a:t>Conception différentialiste </a:t>
            </a:r>
          </a:p>
        </p:txBody>
      </p:sp>
      <p:pic>
        <p:nvPicPr>
          <p:cNvPr id="46083" name="Espace réservé du contenu 5"/>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9388" y="971550"/>
            <a:ext cx="2089150" cy="3249613"/>
          </a:xfrm>
        </p:spPr>
      </p:pic>
      <p:pic>
        <p:nvPicPr>
          <p:cNvPr id="46084"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6850" y="909638"/>
            <a:ext cx="3167063"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4888" y="3508375"/>
            <a:ext cx="230822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 Box 6"/>
          <p:cNvSpPr txBox="1">
            <a:spLocks noChangeArrowheads="1"/>
          </p:cNvSpPr>
          <p:nvPr/>
        </p:nvSpPr>
        <p:spPr bwMode="auto">
          <a:xfrm>
            <a:off x="30163" y="4400550"/>
            <a:ext cx="2447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2400">
                <a:solidFill>
                  <a:schemeClr val="folHlink"/>
                </a:solidFill>
                <a:sym typeface="Wingdings" panose="05000000000000000000" pitchFamily="2" charset="2"/>
              </a:rPr>
              <a:t> </a:t>
            </a:r>
            <a:r>
              <a:rPr lang="fr-FR" altLang="fr-FR" sz="2400">
                <a:solidFill>
                  <a:schemeClr val="folHlink"/>
                </a:solidFill>
              </a:rPr>
              <a:t>Psychologie évolutionniste</a:t>
            </a:r>
          </a:p>
        </p:txBody>
      </p:sp>
      <p:pic>
        <p:nvPicPr>
          <p:cNvPr id="46087"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02438" y="3279775"/>
            <a:ext cx="2266950" cy="35528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44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a:xfrm>
            <a:off x="457200" y="-171450"/>
            <a:ext cx="8507413" cy="1143000"/>
          </a:xfrm>
        </p:spPr>
        <p:txBody>
          <a:bodyPr/>
          <a:lstStyle/>
          <a:p>
            <a:pPr eaLnBrk="1" hangingPunct="1"/>
            <a:r>
              <a:rPr lang="fr-FR" altLang="fr-FR" smtClean="0"/>
              <a:t>Qualités, compétences naturelles des femmes ?</a:t>
            </a:r>
          </a:p>
        </p:txBody>
      </p:sp>
      <p:sp>
        <p:nvSpPr>
          <p:cNvPr id="47107" name="Rectangle 3"/>
          <p:cNvSpPr>
            <a:spLocks noGrp="1"/>
          </p:cNvSpPr>
          <p:nvPr>
            <p:ph type="body" idx="4294967295"/>
          </p:nvPr>
        </p:nvSpPr>
        <p:spPr>
          <a:xfrm>
            <a:off x="457200" y="1196975"/>
            <a:ext cx="8229600" cy="5327650"/>
          </a:xfrm>
        </p:spPr>
        <p:txBody>
          <a:bodyPr/>
          <a:lstStyle/>
          <a:p>
            <a:pPr eaLnBrk="1" hangingPunct="1">
              <a:lnSpc>
                <a:spcPct val="80000"/>
              </a:lnSpc>
              <a:spcBef>
                <a:spcPct val="80000"/>
              </a:spcBef>
            </a:pPr>
            <a:r>
              <a:rPr lang="fr-FR" altLang="fr-FR" sz="2400" b="1" smtClean="0"/>
              <a:t>Les filles sont romantiques</a:t>
            </a:r>
            <a:r>
              <a:rPr lang="fr-FR" altLang="fr-FR" sz="2400" smtClean="0"/>
              <a:t> : elles veulent faire carrière, mais ne veulent pas lui sacrifier l’amour.</a:t>
            </a:r>
          </a:p>
          <a:p>
            <a:pPr eaLnBrk="1" hangingPunct="1">
              <a:lnSpc>
                <a:spcPct val="80000"/>
              </a:lnSpc>
              <a:spcBef>
                <a:spcPct val="80000"/>
              </a:spcBef>
            </a:pPr>
            <a:r>
              <a:rPr lang="fr-FR" altLang="fr-FR" sz="2400" b="1" smtClean="0"/>
              <a:t>Du</a:t>
            </a:r>
            <a:r>
              <a:rPr lang="fr-FR" altLang="fr-FR" sz="2400" smtClean="0"/>
              <a:t> </a:t>
            </a:r>
            <a:r>
              <a:rPr lang="fr-FR" altLang="fr-FR" sz="2400" b="1" smtClean="0"/>
              <a:t>fait de leurs qualités naturelles</a:t>
            </a:r>
            <a:r>
              <a:rPr lang="fr-FR" altLang="fr-FR" sz="2400" smtClean="0"/>
              <a:t>, les femmes seraient plus aptes à pratiquer un management participatif (écoute, intuition, recherche de consensus, pragmatisme, franchise, etc.) </a:t>
            </a:r>
          </a:p>
          <a:p>
            <a:pPr eaLnBrk="1" hangingPunct="1">
              <a:lnSpc>
                <a:spcPct val="80000"/>
              </a:lnSpc>
              <a:spcBef>
                <a:spcPct val="80000"/>
              </a:spcBef>
            </a:pPr>
            <a:r>
              <a:rPr lang="fr-FR" altLang="fr-FR" sz="2400" b="1" smtClean="0"/>
              <a:t>Habituées à gérer plusieurs emplois du temps à la fois,</a:t>
            </a:r>
            <a:r>
              <a:rPr lang="fr-FR" altLang="fr-FR" sz="2400" smtClean="0"/>
              <a:t> les femmes sont reconnues pour leur efficacité, leur pragmatisme, leur sens aigu de l’organisation et de la planification.</a:t>
            </a:r>
          </a:p>
          <a:p>
            <a:pPr eaLnBrk="1" hangingPunct="1">
              <a:lnSpc>
                <a:spcPct val="80000"/>
              </a:lnSpc>
              <a:spcBef>
                <a:spcPct val="80000"/>
              </a:spcBef>
              <a:buFont typeface="Arial" panose="020B0604020202020204" pitchFamily="34" charset="0"/>
              <a:buNone/>
            </a:pPr>
            <a:r>
              <a:rPr lang="fr-FR" altLang="fr-FR" sz="2400" smtClean="0">
                <a:solidFill>
                  <a:srgbClr val="B51621"/>
                </a:solidFill>
                <a:sym typeface="Wingdings" panose="05000000000000000000" pitchFamily="2" charset="2"/>
              </a:rPr>
              <a:t> « </a:t>
            </a:r>
            <a:r>
              <a:rPr lang="fr-FR" altLang="fr-FR" sz="2400" b="1" smtClean="0">
                <a:solidFill>
                  <a:srgbClr val="B51621"/>
                </a:solidFill>
                <a:sym typeface="Wingdings" panose="05000000000000000000" pitchFamily="2" charset="2"/>
              </a:rPr>
              <a:t>L’essentialisme</a:t>
            </a:r>
            <a:r>
              <a:rPr lang="fr-FR" altLang="fr-FR" sz="2400" smtClean="0">
                <a:solidFill>
                  <a:srgbClr val="B51621"/>
                </a:solidFill>
                <a:sym typeface="Wingdings" panose="05000000000000000000" pitchFamily="2" charset="2"/>
              </a:rPr>
              <a:t>, en fixant les hommes et les femmes dans des caractères immuables, proclame leur différence comme un fait naturel et irréductible. » </a:t>
            </a:r>
            <a:r>
              <a:rPr lang="fr-FR" altLang="fr-FR" sz="2000" smtClean="0">
                <a:solidFill>
                  <a:srgbClr val="B51621"/>
                </a:solidFill>
                <a:sym typeface="Wingdings" panose="05000000000000000000" pitchFamily="2" charset="2"/>
              </a:rPr>
              <a:t>(Jonas et Séhili, 2009, 294)</a:t>
            </a:r>
          </a:p>
        </p:txBody>
      </p:sp>
    </p:spTree>
    <p:extLst>
      <p:ext uri="{BB962C8B-B14F-4D97-AF65-F5344CB8AC3E}">
        <p14:creationId xmlns:p14="http://schemas.microsoft.com/office/powerpoint/2010/main" val="2593312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p:txBody>
          <a:bodyPr/>
          <a:lstStyle/>
          <a:p>
            <a:pPr eaLnBrk="1" hangingPunct="1"/>
            <a:r>
              <a:rPr lang="fr-FR" altLang="fr-FR" smtClean="0"/>
              <a:t>Influence des stéréotypes dans la construction de l’identité </a:t>
            </a:r>
          </a:p>
        </p:txBody>
      </p:sp>
      <p:sp>
        <p:nvSpPr>
          <p:cNvPr id="50179" name="Rectangle 3"/>
          <p:cNvSpPr>
            <a:spLocks noGrp="1"/>
          </p:cNvSpPr>
          <p:nvPr>
            <p:ph type="body" idx="4294967295"/>
          </p:nvPr>
        </p:nvSpPr>
        <p:spPr>
          <a:xfrm>
            <a:off x="457200" y="1196975"/>
            <a:ext cx="8362950" cy="5184775"/>
          </a:xfrm>
        </p:spPr>
        <p:txBody>
          <a:bodyPr/>
          <a:lstStyle/>
          <a:p>
            <a:pPr eaLnBrk="1" hangingPunct="1"/>
            <a:r>
              <a:rPr lang="fr-FR" altLang="fr-FR" sz="2800" b="1" smtClean="0"/>
              <a:t>Par</a:t>
            </a:r>
            <a:r>
              <a:rPr lang="fr-FR" altLang="fr-FR" sz="2800" smtClean="0"/>
              <a:t> </a:t>
            </a:r>
            <a:r>
              <a:rPr lang="fr-FR" altLang="fr-FR" sz="2800" b="1" smtClean="0"/>
              <a:t>l’attribution d’objets, de jouets sexués</a:t>
            </a:r>
          </a:p>
          <a:p>
            <a:pPr eaLnBrk="1" hangingPunct="1">
              <a:spcBef>
                <a:spcPct val="50000"/>
              </a:spcBef>
            </a:pPr>
            <a:r>
              <a:rPr lang="fr-FR" altLang="fr-FR" sz="2800" b="1" smtClean="0"/>
              <a:t>Par la comparaison avec les pairs</a:t>
            </a:r>
            <a:r>
              <a:rPr lang="fr-FR" altLang="fr-FR" sz="2800" smtClean="0"/>
              <a:t> dans le groupe de référence</a:t>
            </a:r>
          </a:p>
          <a:p>
            <a:pPr eaLnBrk="1" hangingPunct="1">
              <a:spcBef>
                <a:spcPct val="50000"/>
              </a:spcBef>
            </a:pPr>
            <a:r>
              <a:rPr lang="fr-FR" altLang="fr-FR" sz="2800" b="1" smtClean="0"/>
              <a:t>Par le rappel constant aux normes établies pour chaque sexe</a:t>
            </a:r>
            <a:r>
              <a:rPr lang="fr-FR" altLang="fr-FR" sz="2800" smtClean="0"/>
              <a:t> : être une fille, c’est… ; être un garçon, c’est…</a:t>
            </a:r>
          </a:p>
          <a:p>
            <a:pPr eaLnBrk="1" hangingPunct="1">
              <a:spcBef>
                <a:spcPct val="50000"/>
              </a:spcBef>
            </a:pPr>
            <a:r>
              <a:rPr lang="fr-FR" altLang="fr-FR" sz="2800" smtClean="0"/>
              <a:t>Dans l’orientation scolaire et professionnelle : </a:t>
            </a:r>
            <a:r>
              <a:rPr lang="fr-FR" altLang="fr-FR" sz="2800" b="1" smtClean="0"/>
              <a:t>influence sur les choix d’orientation</a:t>
            </a:r>
            <a:r>
              <a:rPr lang="fr-FR" altLang="fr-FR" sz="2800" smtClean="0"/>
              <a:t> dans un sens respectueux des stéréotypes sexués (destin probable)</a:t>
            </a:r>
          </a:p>
        </p:txBody>
      </p:sp>
    </p:spTree>
    <p:extLst>
      <p:ext uri="{BB962C8B-B14F-4D97-AF65-F5344CB8AC3E}">
        <p14:creationId xmlns:p14="http://schemas.microsoft.com/office/powerpoint/2010/main" val="3380597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p:txBody>
          <a:bodyPr/>
          <a:lstStyle/>
          <a:p>
            <a:pPr eaLnBrk="1" hangingPunct="1"/>
            <a:r>
              <a:rPr lang="fr-FR" altLang="fr-FR" smtClean="0"/>
              <a:t>Répercussions des stéréotypes de genre</a:t>
            </a:r>
          </a:p>
        </p:txBody>
      </p:sp>
      <p:sp>
        <p:nvSpPr>
          <p:cNvPr id="51203" name="Rectangle 3"/>
          <p:cNvSpPr>
            <a:spLocks noGrp="1"/>
          </p:cNvSpPr>
          <p:nvPr>
            <p:ph type="body" idx="4294967295"/>
          </p:nvPr>
        </p:nvSpPr>
        <p:spPr>
          <a:xfrm>
            <a:off x="215900" y="971550"/>
            <a:ext cx="8712200" cy="5184775"/>
          </a:xfrm>
        </p:spPr>
        <p:txBody>
          <a:bodyPr>
            <a:normAutofit lnSpcReduction="10000"/>
          </a:bodyPr>
          <a:lstStyle/>
          <a:p>
            <a:pPr eaLnBrk="1" hangingPunct="1">
              <a:buFont typeface="Wingdings" panose="05000000000000000000" pitchFamily="2" charset="2"/>
              <a:buNone/>
            </a:pPr>
            <a:r>
              <a:rPr lang="fr-FR" altLang="fr-FR" smtClean="0">
                <a:sym typeface="Wingdings" panose="05000000000000000000" pitchFamily="2" charset="2"/>
              </a:rPr>
              <a:t> </a:t>
            </a:r>
            <a:r>
              <a:rPr lang="fr-FR" altLang="fr-FR" b="1" smtClean="0">
                <a:sym typeface="Wingdings" panose="05000000000000000000" pitchFamily="2" charset="2"/>
              </a:rPr>
              <a:t>Répercussions sur la psychologie de chaque individu</a:t>
            </a:r>
            <a:endParaRPr lang="fr-FR" altLang="fr-FR" b="1" smtClean="0"/>
          </a:p>
          <a:p>
            <a:pPr eaLnBrk="1" hangingPunct="1">
              <a:spcBef>
                <a:spcPct val="80000"/>
              </a:spcBef>
            </a:pPr>
            <a:r>
              <a:rPr lang="fr-FR" altLang="fr-FR" sz="2800" smtClean="0"/>
              <a:t>Appropriation par chaque individu (ou rejet mais qui intervient alors plus tard)</a:t>
            </a:r>
          </a:p>
          <a:p>
            <a:pPr eaLnBrk="1" hangingPunct="1">
              <a:spcBef>
                <a:spcPct val="80000"/>
              </a:spcBef>
            </a:pPr>
            <a:r>
              <a:rPr lang="fr-FR" altLang="fr-FR" sz="2800" smtClean="0"/>
              <a:t>Construction de son identité sexuée en fonction des stéréotypes de son propre sexe (adhésion ou rejet)</a:t>
            </a:r>
          </a:p>
          <a:p>
            <a:pPr eaLnBrk="1" hangingPunct="1">
              <a:spcBef>
                <a:spcPct val="80000"/>
              </a:spcBef>
            </a:pPr>
            <a:r>
              <a:rPr lang="fr-FR" altLang="fr-FR" sz="2800" smtClean="0"/>
              <a:t>Influence sur les choix de vie personnels et sur les choix d’orientation professionnelle</a:t>
            </a:r>
          </a:p>
          <a:p>
            <a:pPr eaLnBrk="1" hangingPunct="1">
              <a:spcBef>
                <a:spcPct val="80000"/>
              </a:spcBef>
            </a:pPr>
            <a:r>
              <a:rPr lang="fr-FR" altLang="fr-FR" sz="2800" smtClean="0"/>
              <a:t>Agir en fonction de la « Menace du stéréotype »</a:t>
            </a:r>
          </a:p>
        </p:txBody>
      </p:sp>
    </p:spTree>
    <p:extLst>
      <p:ext uri="{BB962C8B-B14F-4D97-AF65-F5344CB8AC3E}">
        <p14:creationId xmlns:p14="http://schemas.microsoft.com/office/powerpoint/2010/main" val="25639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u texte 4"/>
          <p:cNvSpPr>
            <a:spLocks noGrp="1"/>
          </p:cNvSpPr>
          <p:nvPr>
            <p:ph type="body" idx="4294967295"/>
          </p:nvPr>
        </p:nvSpPr>
        <p:spPr>
          <a:xfrm>
            <a:off x="755576" y="3861048"/>
            <a:ext cx="7777162" cy="576262"/>
          </a:xfrm>
        </p:spPr>
        <p:txBody>
          <a:bodyPr anchor="b">
            <a:noAutofit/>
          </a:bodyPr>
          <a:lstStyle/>
          <a:p>
            <a:pPr marL="0" indent="0" eaLnBrk="1" hangingPunct="1">
              <a:buFont typeface="Arial" panose="020B0604020202020204" pitchFamily="34" charset="0"/>
              <a:buNone/>
            </a:pPr>
            <a:r>
              <a:rPr lang="fr-FR" altLang="fr-FR" sz="4000" b="1" dirty="0" smtClean="0">
                <a:solidFill>
                  <a:schemeClr val="bg1"/>
                </a:solidFill>
              </a:rPr>
              <a:t>3 – Identifier les stéréotypes présents dans les manuels scolaires</a:t>
            </a:r>
          </a:p>
        </p:txBody>
      </p:sp>
    </p:spTree>
    <p:extLst>
      <p:ext uri="{BB962C8B-B14F-4D97-AF65-F5344CB8AC3E}">
        <p14:creationId xmlns:p14="http://schemas.microsoft.com/office/powerpoint/2010/main" val="3324773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468313" y="-171450"/>
            <a:ext cx="8229600" cy="1143000"/>
          </a:xfrm>
        </p:spPr>
        <p:txBody>
          <a:bodyPr/>
          <a:lstStyle/>
          <a:p>
            <a:pPr eaLnBrk="1" hangingPunct="1"/>
            <a:r>
              <a:rPr lang="fr-FR" altLang="fr-FR" smtClean="0"/>
              <a:t>Rappel des textes officiels sur le sujet</a:t>
            </a:r>
          </a:p>
        </p:txBody>
      </p:sp>
      <p:sp>
        <p:nvSpPr>
          <p:cNvPr id="12291" name="Espace réservé du contenu 2"/>
          <p:cNvSpPr>
            <a:spLocks noGrp="1"/>
          </p:cNvSpPr>
          <p:nvPr>
            <p:ph idx="1"/>
          </p:nvPr>
        </p:nvSpPr>
        <p:spPr>
          <a:xfrm>
            <a:off x="457200" y="1196975"/>
            <a:ext cx="8229600" cy="5184775"/>
          </a:xfrm>
        </p:spPr>
        <p:txBody>
          <a:bodyPr/>
          <a:lstStyle/>
          <a:p>
            <a:pPr eaLnBrk="1" hangingPunct="1">
              <a:spcBef>
                <a:spcPct val="80000"/>
              </a:spcBef>
            </a:pPr>
            <a:r>
              <a:rPr lang="fr-FR" altLang="fr-FR" sz="2600" smtClean="0"/>
              <a:t>Le </a:t>
            </a:r>
            <a:r>
              <a:rPr lang="fr-FR" altLang="fr-FR" sz="2600" b="1" smtClean="0">
                <a:solidFill>
                  <a:srgbClr val="FF0000"/>
                </a:solidFill>
              </a:rPr>
              <a:t>BO</a:t>
            </a:r>
            <a:r>
              <a:rPr lang="fr-FR" altLang="fr-FR" sz="2600" smtClean="0">
                <a:solidFill>
                  <a:srgbClr val="FF0000"/>
                </a:solidFill>
              </a:rPr>
              <a:t> n° 10, du 2 novembre 2000 </a:t>
            </a:r>
            <a:r>
              <a:rPr lang="fr-FR" altLang="fr-FR" sz="2600" smtClean="0"/>
              <a:t>intitulé : </a:t>
            </a:r>
            <a:r>
              <a:rPr lang="fr-FR" altLang="fr-FR" sz="2600" i="1" smtClean="0"/>
              <a:t>« A l’école, au collège et au lycée : de la mixité à l’égalité »</a:t>
            </a:r>
          </a:p>
          <a:p>
            <a:pPr eaLnBrk="1" hangingPunct="1"/>
            <a:r>
              <a:rPr lang="fr-FR" altLang="fr-FR" sz="2600" smtClean="0"/>
              <a:t>Des </a:t>
            </a:r>
            <a:r>
              <a:rPr lang="fr-FR" altLang="fr-FR" sz="2600" b="1" smtClean="0">
                <a:solidFill>
                  <a:srgbClr val="FF0000"/>
                </a:solidFill>
              </a:rPr>
              <a:t>conventions</a:t>
            </a:r>
            <a:r>
              <a:rPr lang="fr-FR" altLang="fr-FR" sz="2600" smtClean="0">
                <a:solidFill>
                  <a:srgbClr val="FF0000"/>
                </a:solidFill>
              </a:rPr>
              <a:t> : </a:t>
            </a:r>
            <a:r>
              <a:rPr lang="fr-FR" altLang="fr-FR" sz="2600" i="1" smtClean="0">
                <a:solidFill>
                  <a:srgbClr val="FF0000"/>
                </a:solidFill>
              </a:rPr>
              <a:t>« Pour la promotion de l’égalité des chances entre les filles et les garçons, entre les femmes et les hommes dans le système éducatif »</a:t>
            </a:r>
            <a:r>
              <a:rPr lang="fr-FR" altLang="fr-FR" sz="2600" smtClean="0"/>
              <a:t> </a:t>
            </a:r>
          </a:p>
          <a:p>
            <a:pPr lvl="1" eaLnBrk="1" hangingPunct="1"/>
            <a:r>
              <a:rPr lang="fr-FR" altLang="fr-FR" sz="2200" smtClean="0"/>
              <a:t>Actuellement : la </a:t>
            </a:r>
            <a:r>
              <a:rPr lang="fr-FR" altLang="fr-FR" sz="2200" smtClean="0">
                <a:solidFill>
                  <a:srgbClr val="FF0000"/>
                </a:solidFill>
              </a:rPr>
              <a:t>3</a:t>
            </a:r>
            <a:r>
              <a:rPr lang="fr-FR" altLang="fr-FR" sz="2200" baseline="30000" smtClean="0">
                <a:solidFill>
                  <a:srgbClr val="FF0000"/>
                </a:solidFill>
              </a:rPr>
              <a:t>e</a:t>
            </a:r>
            <a:r>
              <a:rPr lang="fr-FR" altLang="fr-FR" sz="2200" smtClean="0">
                <a:solidFill>
                  <a:srgbClr val="FF0000"/>
                </a:solidFill>
              </a:rPr>
              <a:t> convention </a:t>
            </a:r>
            <a:r>
              <a:rPr lang="fr-FR" altLang="fr-FR" sz="2200" smtClean="0"/>
              <a:t>concerne </a:t>
            </a:r>
            <a:r>
              <a:rPr lang="fr-FR" altLang="fr-FR" sz="2200" smtClean="0">
                <a:solidFill>
                  <a:srgbClr val="FF0000"/>
                </a:solidFill>
              </a:rPr>
              <a:t>2013-2018</a:t>
            </a:r>
            <a:r>
              <a:rPr lang="fr-FR" altLang="fr-FR" sz="2200" smtClean="0"/>
              <a:t>.</a:t>
            </a:r>
          </a:p>
          <a:p>
            <a:pPr lvl="1" eaLnBrk="1" hangingPunct="1"/>
            <a:r>
              <a:rPr lang="fr-FR" altLang="fr-FR" sz="2200" smtClean="0"/>
              <a:t>Trois chantiers : </a:t>
            </a:r>
          </a:p>
          <a:p>
            <a:pPr lvl="2" eaLnBrk="1" hangingPunct="1"/>
            <a:r>
              <a:rPr lang="fr-FR" altLang="fr-FR" sz="1800" smtClean="0"/>
              <a:t>l’acquisition et la transmission des </a:t>
            </a:r>
            <a:r>
              <a:rPr lang="fr-FR" altLang="fr-FR" sz="1800" b="1" smtClean="0"/>
              <a:t>valeurs et d’une culture de l’égalité </a:t>
            </a:r>
            <a:r>
              <a:rPr lang="fr-FR" altLang="fr-FR" sz="1800" smtClean="0"/>
              <a:t>entre les filles et les garçons ; </a:t>
            </a:r>
          </a:p>
          <a:p>
            <a:pPr lvl="2" eaLnBrk="1" hangingPunct="1"/>
            <a:r>
              <a:rPr lang="fr-FR" altLang="fr-FR" sz="1800" smtClean="0"/>
              <a:t>le renforcement de </a:t>
            </a:r>
            <a:r>
              <a:rPr lang="fr-FR" altLang="fr-FR" sz="1800" b="1" smtClean="0"/>
              <a:t>l’éducation au respect mutuel et à l’égalité </a:t>
            </a:r>
            <a:r>
              <a:rPr lang="fr-FR" altLang="fr-FR" sz="1800" smtClean="0"/>
              <a:t>entre les filles et les garçons, les femmes et les hommes ; </a:t>
            </a:r>
          </a:p>
          <a:p>
            <a:pPr lvl="2" eaLnBrk="1" hangingPunct="1"/>
            <a:r>
              <a:rPr lang="fr-FR" altLang="fr-FR" sz="1800" smtClean="0">
                <a:hlinkClick r:id="rId2" action="ppaction://hlinkfile"/>
              </a:rPr>
              <a:t>l’engagement  pour une </a:t>
            </a:r>
            <a:r>
              <a:rPr lang="fr-FR" altLang="fr-FR" sz="1800" b="1" smtClean="0">
                <a:hlinkClick r:id="rId2" action="ppaction://hlinkfile"/>
              </a:rPr>
              <a:t>mixité plus forte des filières de formation </a:t>
            </a:r>
            <a:r>
              <a:rPr lang="fr-FR" altLang="fr-FR" sz="1800" smtClean="0">
                <a:hlinkClick r:id="rId2" action="ppaction://hlinkfile"/>
              </a:rPr>
              <a:t>et à tous les niveaux d’étude </a:t>
            </a:r>
            <a:endParaRPr lang="fr-FR" altLang="fr-FR" sz="1800" smtClean="0"/>
          </a:p>
        </p:txBody>
      </p:sp>
    </p:spTree>
    <p:extLst>
      <p:ext uri="{BB962C8B-B14F-4D97-AF65-F5344CB8AC3E}">
        <p14:creationId xmlns:p14="http://schemas.microsoft.com/office/powerpoint/2010/main" val="1868047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p:txBody>
          <a:bodyPr/>
          <a:lstStyle/>
          <a:p>
            <a:pPr eaLnBrk="1" hangingPunct="1"/>
            <a:r>
              <a:rPr lang="fr-FR" altLang="fr-FR" smtClean="0"/>
              <a:t>Les stéréotypes sexués dans les manuels : résultats</a:t>
            </a:r>
          </a:p>
        </p:txBody>
      </p:sp>
      <p:sp>
        <p:nvSpPr>
          <p:cNvPr id="64515" name="Rectangle 3"/>
          <p:cNvSpPr>
            <a:spLocks noGrp="1"/>
          </p:cNvSpPr>
          <p:nvPr>
            <p:ph type="body" idx="4294967295"/>
          </p:nvPr>
        </p:nvSpPr>
        <p:spPr>
          <a:xfrm>
            <a:off x="457200" y="1196975"/>
            <a:ext cx="8229600" cy="5256213"/>
          </a:xfrm>
        </p:spPr>
        <p:txBody>
          <a:bodyPr>
            <a:normAutofit lnSpcReduction="10000"/>
          </a:bodyPr>
          <a:lstStyle/>
          <a:p>
            <a:pPr eaLnBrk="1" hangingPunct="1">
              <a:lnSpc>
                <a:spcPct val="80000"/>
              </a:lnSpc>
              <a:buFont typeface="Arial" panose="020B0604020202020204" pitchFamily="34" charset="0"/>
              <a:buNone/>
            </a:pPr>
            <a:r>
              <a:rPr lang="fr-FR" altLang="fr-FR" sz="2400" smtClean="0"/>
              <a:t>« Ces études sont unanimes à dénoncer le </a:t>
            </a:r>
            <a:r>
              <a:rPr lang="fr-FR" altLang="fr-FR" sz="2400" b="1" smtClean="0"/>
              <a:t>sexisme et la présence de nombreux préjugés</a:t>
            </a:r>
            <a:r>
              <a:rPr lang="fr-FR" altLang="fr-FR" sz="2400" smtClean="0"/>
              <a:t> </a:t>
            </a:r>
            <a:r>
              <a:rPr lang="fr-FR" altLang="fr-FR" sz="2400" b="1" smtClean="0"/>
              <a:t>dévalorisants pour les femmes :</a:t>
            </a:r>
            <a:r>
              <a:rPr lang="fr-FR" altLang="fr-FR" sz="2400" smtClean="0"/>
              <a:t> </a:t>
            </a:r>
          </a:p>
          <a:p>
            <a:pPr eaLnBrk="1" hangingPunct="1">
              <a:lnSpc>
                <a:spcPct val="80000"/>
              </a:lnSpc>
              <a:spcBef>
                <a:spcPct val="50000"/>
              </a:spcBef>
              <a:buFontTx/>
              <a:buChar char="-"/>
            </a:pPr>
            <a:r>
              <a:rPr lang="fr-FR" altLang="fr-FR" sz="2000" b="1" smtClean="0"/>
              <a:t>faiblesse numérique des personnages féminins</a:t>
            </a:r>
            <a:r>
              <a:rPr lang="fr-FR" altLang="fr-FR" sz="2000" smtClean="0"/>
              <a:t> dans les enseignements généraux, ou au contraire surreprésentation dans les formations professionnelles à caractère sanitaire et social ; </a:t>
            </a:r>
          </a:p>
          <a:p>
            <a:pPr eaLnBrk="1" hangingPunct="1">
              <a:lnSpc>
                <a:spcPct val="80000"/>
              </a:lnSpc>
              <a:spcBef>
                <a:spcPct val="50000"/>
              </a:spcBef>
              <a:buFontTx/>
              <a:buChar char="-"/>
            </a:pPr>
            <a:r>
              <a:rPr lang="fr-FR" altLang="fr-FR" sz="2000" b="1" smtClean="0"/>
              <a:t>femmes et hommes restant cantonnés</a:t>
            </a:r>
            <a:r>
              <a:rPr lang="fr-FR" altLang="fr-FR" sz="2000" smtClean="0"/>
              <a:t> </a:t>
            </a:r>
            <a:r>
              <a:rPr lang="fr-FR" altLang="fr-FR" sz="2000" b="1" smtClean="0"/>
              <a:t>dans des caractères</a:t>
            </a:r>
            <a:r>
              <a:rPr lang="fr-FR" altLang="fr-FR" sz="2000" smtClean="0"/>
              <a:t>, des rôles, des activités socioprofessionnelles qui leur sont </a:t>
            </a:r>
            <a:r>
              <a:rPr lang="fr-FR" altLang="fr-FR" sz="2000" b="1" smtClean="0"/>
              <a:t>traditionnellement associés</a:t>
            </a:r>
            <a:r>
              <a:rPr lang="fr-FR" altLang="fr-FR" sz="2000" smtClean="0"/>
              <a:t>. </a:t>
            </a:r>
          </a:p>
          <a:p>
            <a:pPr eaLnBrk="1" hangingPunct="1">
              <a:lnSpc>
                <a:spcPct val="80000"/>
              </a:lnSpc>
              <a:spcBef>
                <a:spcPct val="50000"/>
              </a:spcBef>
              <a:buFontTx/>
              <a:buChar char="-"/>
            </a:pPr>
            <a:r>
              <a:rPr lang="fr-FR" altLang="fr-FR" sz="2000" smtClean="0"/>
              <a:t>Les </a:t>
            </a:r>
            <a:r>
              <a:rPr lang="fr-FR" altLang="fr-FR" sz="2000" b="1" smtClean="0"/>
              <a:t>femmes, souvent anonymes</a:t>
            </a:r>
            <a:r>
              <a:rPr lang="fr-FR" altLang="fr-FR" sz="2000" smtClean="0"/>
              <a:t>, sont ainsi </a:t>
            </a:r>
            <a:r>
              <a:rPr lang="fr-FR" altLang="fr-FR" sz="2000" b="1" smtClean="0"/>
              <a:t>enfermées dans la sphère domestique</a:t>
            </a:r>
            <a:r>
              <a:rPr lang="fr-FR" altLang="fr-FR" sz="2000" smtClean="0"/>
              <a:t> et gardent le </a:t>
            </a:r>
            <a:r>
              <a:rPr lang="fr-FR" altLang="fr-FR" sz="2000" b="1" smtClean="0"/>
              <a:t>monopole de la coquetterie, de la faiblesse, de l’affectivité, de la dépendance</a:t>
            </a:r>
            <a:r>
              <a:rPr lang="fr-FR" altLang="fr-FR" sz="2000" smtClean="0"/>
              <a:t>. </a:t>
            </a:r>
          </a:p>
          <a:p>
            <a:pPr eaLnBrk="1" hangingPunct="1">
              <a:lnSpc>
                <a:spcPct val="80000"/>
              </a:lnSpc>
              <a:spcBef>
                <a:spcPct val="50000"/>
              </a:spcBef>
              <a:buFontTx/>
              <a:buChar char="-"/>
            </a:pPr>
            <a:r>
              <a:rPr lang="fr-FR" altLang="fr-FR" sz="2000" smtClean="0"/>
              <a:t>Les </a:t>
            </a:r>
            <a:r>
              <a:rPr lang="fr-FR" altLang="fr-FR" sz="2000" b="1" smtClean="0"/>
              <a:t>hommes incarnent la force physique et morale, l’autorité, l’autonomie</a:t>
            </a:r>
            <a:r>
              <a:rPr lang="fr-FR" altLang="fr-FR" sz="2000" smtClean="0"/>
              <a:t>. »</a:t>
            </a:r>
            <a:r>
              <a:rPr lang="fr-FR" altLang="fr-FR" sz="2400" smtClean="0"/>
              <a:t> </a:t>
            </a:r>
            <a:r>
              <a:rPr lang="fr-FR" altLang="fr-FR" sz="1600" smtClean="0"/>
              <a:t>(</a:t>
            </a:r>
            <a:r>
              <a:rPr lang="fr-FR" altLang="fr-FR" sz="1600" i="1" smtClean="0"/>
              <a:t>Comment promouvoir l’égalité entre les sexes par les manuels scolaires</a:t>
            </a:r>
            <a:r>
              <a:rPr lang="fr-FR" altLang="fr-FR" sz="1600" smtClean="0"/>
              <a:t>, de Carole Brugeilles et Sylvie Cromer, UNESCO, 2008, p. 28.)</a:t>
            </a:r>
          </a:p>
          <a:p>
            <a:pPr eaLnBrk="1" hangingPunct="1">
              <a:lnSpc>
                <a:spcPct val="80000"/>
              </a:lnSpc>
              <a:spcBef>
                <a:spcPct val="50000"/>
              </a:spcBef>
              <a:buFontTx/>
              <a:buNone/>
            </a:pPr>
            <a:r>
              <a:rPr lang="fr-FR" altLang="fr-FR" sz="2400" b="1" smtClean="0">
                <a:solidFill>
                  <a:srgbClr val="B51621"/>
                </a:solidFill>
                <a:sym typeface="Wingdings" panose="05000000000000000000" pitchFamily="2" charset="2"/>
              </a:rPr>
              <a:t> </a:t>
            </a:r>
            <a:r>
              <a:rPr lang="fr-FR" altLang="fr-FR" sz="2400" b="1" smtClean="0">
                <a:solidFill>
                  <a:srgbClr val="B51621"/>
                </a:solidFill>
              </a:rPr>
              <a:t>Système de genre traditionnel, suranné, en décalage avec la société actuelle</a:t>
            </a:r>
          </a:p>
        </p:txBody>
      </p:sp>
    </p:spTree>
    <p:extLst>
      <p:ext uri="{BB962C8B-B14F-4D97-AF65-F5344CB8AC3E}">
        <p14:creationId xmlns:p14="http://schemas.microsoft.com/office/powerpoint/2010/main" val="45298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a:xfrm>
            <a:off x="457200" y="-171450"/>
            <a:ext cx="5986463" cy="1143000"/>
          </a:xfrm>
        </p:spPr>
        <p:txBody>
          <a:bodyPr/>
          <a:lstStyle/>
          <a:p>
            <a:pPr eaLnBrk="1" hangingPunct="1"/>
            <a:r>
              <a:rPr lang="fr-FR" altLang="fr-FR" smtClean="0"/>
              <a:t>Les stéréotypes sexués dans les manuels de lecture de CP (1)</a:t>
            </a:r>
          </a:p>
        </p:txBody>
      </p:sp>
      <p:sp>
        <p:nvSpPr>
          <p:cNvPr id="65539" name="Rectangle 3"/>
          <p:cNvSpPr>
            <a:spLocks noGrp="1"/>
          </p:cNvSpPr>
          <p:nvPr>
            <p:ph type="body" idx="4294967295"/>
          </p:nvPr>
        </p:nvSpPr>
        <p:spPr>
          <a:xfrm>
            <a:off x="323850" y="2852738"/>
            <a:ext cx="8435975" cy="4679950"/>
          </a:xfrm>
        </p:spPr>
        <p:txBody>
          <a:bodyPr/>
          <a:lstStyle/>
          <a:p>
            <a:pPr eaLnBrk="1" hangingPunct="1">
              <a:lnSpc>
                <a:spcPct val="80000"/>
              </a:lnSpc>
              <a:spcBef>
                <a:spcPts val="1800"/>
              </a:spcBef>
              <a:buFont typeface="Wingdings" panose="05000000000000000000" pitchFamily="2" charset="2"/>
              <a:buChar char="à"/>
            </a:pPr>
            <a:r>
              <a:rPr lang="fr-FR" altLang="fr-FR" sz="2800" smtClean="0"/>
              <a:t>Des manuels mixtes mais non paritaires : 39% de personnages féminins (28% parmi les animaux anthropomorphes</a:t>
            </a:r>
          </a:p>
          <a:p>
            <a:pPr eaLnBrk="1" hangingPunct="1">
              <a:lnSpc>
                <a:spcPct val="80000"/>
              </a:lnSpc>
              <a:spcBef>
                <a:spcPts val="1800"/>
              </a:spcBef>
              <a:buFont typeface="Wingdings" panose="05000000000000000000" pitchFamily="2" charset="2"/>
              <a:buChar char="à"/>
            </a:pPr>
            <a:r>
              <a:rPr lang="fr-FR" altLang="fr-FR" sz="2800" smtClean="0"/>
              <a:t>Le masculin considéré comme universel :</a:t>
            </a:r>
          </a:p>
          <a:p>
            <a:pPr lvl="1" eaLnBrk="1" hangingPunct="1">
              <a:lnSpc>
                <a:spcPct val="80000"/>
              </a:lnSpc>
              <a:spcBef>
                <a:spcPts val="1800"/>
              </a:spcBef>
              <a:buFont typeface="Wingdings" panose="05000000000000000000" pitchFamily="2" charset="2"/>
              <a:buChar char="à"/>
            </a:pPr>
            <a:r>
              <a:rPr lang="fr-FR" altLang="fr-FR" sz="2400" smtClean="0"/>
              <a:t>Utilisation du masculin comme catégorie universelle</a:t>
            </a:r>
          </a:p>
          <a:p>
            <a:pPr lvl="1" eaLnBrk="1" hangingPunct="1">
              <a:lnSpc>
                <a:spcPct val="80000"/>
              </a:lnSpc>
              <a:spcBef>
                <a:spcPts val="1800"/>
              </a:spcBef>
              <a:buFont typeface="Wingdings" panose="05000000000000000000" pitchFamily="2" charset="2"/>
              <a:buChar char="à"/>
            </a:pPr>
            <a:r>
              <a:rPr lang="fr-FR" altLang="fr-FR" sz="2400" smtClean="0"/>
              <a:t>Le féminin se construit à partir du masculin : </a:t>
            </a:r>
          </a:p>
          <a:p>
            <a:pPr lvl="2" eaLnBrk="1" hangingPunct="1">
              <a:lnSpc>
                <a:spcPct val="80000"/>
              </a:lnSpc>
              <a:spcBef>
                <a:spcPts val="1800"/>
              </a:spcBef>
              <a:buFont typeface="Wingdings" panose="05000000000000000000" pitchFamily="2" charset="2"/>
              <a:buChar char="à"/>
            </a:pPr>
            <a:r>
              <a:rPr lang="fr-FR" altLang="fr-FR" sz="2000" smtClean="0"/>
              <a:t>un boulanger </a:t>
            </a:r>
            <a:r>
              <a:rPr lang="fr-FR" altLang="fr-FR" sz="2000" smtClean="0">
                <a:sym typeface="Wingdings" panose="05000000000000000000" pitchFamily="2" charset="2"/>
              </a:rPr>
              <a:t> une boulang-ère</a:t>
            </a:r>
            <a:endParaRPr lang="fr-FR" altLang="fr-FR" sz="2000" smtClean="0"/>
          </a:p>
          <a:p>
            <a:pPr eaLnBrk="1" hangingPunct="1">
              <a:lnSpc>
                <a:spcPct val="80000"/>
              </a:lnSpc>
              <a:spcBef>
                <a:spcPts val="1800"/>
              </a:spcBef>
              <a:buFontTx/>
              <a:buNone/>
            </a:pPr>
            <a:r>
              <a:rPr lang="fr-FR" altLang="fr-FR" sz="2800" b="1" smtClean="0">
                <a:solidFill>
                  <a:srgbClr val="B51621"/>
                </a:solidFill>
                <a:sym typeface="Wingdings" panose="05000000000000000000" pitchFamily="2" charset="2"/>
              </a:rPr>
              <a:t> Système de domination masculine</a:t>
            </a:r>
            <a:r>
              <a:rPr lang="fr-FR" altLang="fr-FR" sz="2800" b="1" smtClean="0">
                <a:solidFill>
                  <a:srgbClr val="B51621"/>
                </a:solidFill>
              </a:rPr>
              <a:t> </a:t>
            </a:r>
          </a:p>
        </p:txBody>
      </p:sp>
      <p:sp>
        <p:nvSpPr>
          <p:cNvPr id="65540" name="ZoneTexte 2"/>
          <p:cNvSpPr txBox="1">
            <a:spLocks noChangeArrowheads="1"/>
          </p:cNvSpPr>
          <p:nvPr/>
        </p:nvSpPr>
        <p:spPr bwMode="auto">
          <a:xfrm>
            <a:off x="457200" y="1281113"/>
            <a:ext cx="66357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fr-FR" altLang="fr-FR" sz="2000"/>
              <a:t>Etude du </a:t>
            </a:r>
            <a:r>
              <a:rPr lang="fr-FR" altLang="fr-FR" sz="2000">
                <a:solidFill>
                  <a:srgbClr val="7030A0"/>
                </a:solidFill>
              </a:rPr>
              <a:t>Centre Hubertine Auclert : </a:t>
            </a:r>
            <a:r>
              <a:rPr lang="fr-FR" altLang="fr-FR" sz="2000" b="1" i="1">
                <a:solidFill>
                  <a:srgbClr val="7030A0"/>
                </a:solidFill>
              </a:rPr>
              <a:t>Manuels de lecture du CP : et si on apprenait l’égalité ?</a:t>
            </a:r>
            <a:r>
              <a:rPr lang="fr-FR" altLang="fr-FR" sz="2000" b="1" i="1"/>
              <a:t> </a:t>
            </a:r>
            <a:r>
              <a:rPr lang="fr-FR" altLang="fr-FR" sz="1600"/>
              <a:t>Etude des représentations sexuées et sexistes dans les manuels de lecture du CP (Centre Hubertine Auclert</a:t>
            </a:r>
            <a:r>
              <a:rPr lang="fr-FR" altLang="fr-FR" sz="2000"/>
              <a:t>, 2015, Collection Etude).</a:t>
            </a:r>
          </a:p>
        </p:txBody>
      </p:sp>
      <p:pic>
        <p:nvPicPr>
          <p:cNvPr id="6554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0"/>
            <a:ext cx="1908175" cy="271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000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a:xfrm>
            <a:off x="457200" y="-171450"/>
            <a:ext cx="6562725" cy="1143000"/>
          </a:xfrm>
        </p:spPr>
        <p:txBody>
          <a:bodyPr/>
          <a:lstStyle/>
          <a:p>
            <a:pPr eaLnBrk="1" hangingPunct="1"/>
            <a:r>
              <a:rPr lang="fr-FR" altLang="fr-FR" smtClean="0"/>
              <a:t>Les stéréotypes sexués dans les manuels de lecture de CP (2)</a:t>
            </a:r>
          </a:p>
        </p:txBody>
      </p:sp>
      <p:sp>
        <p:nvSpPr>
          <p:cNvPr id="66563" name="Rectangle 3"/>
          <p:cNvSpPr>
            <a:spLocks noGrp="1"/>
          </p:cNvSpPr>
          <p:nvPr>
            <p:ph type="body" idx="4294967295"/>
          </p:nvPr>
        </p:nvSpPr>
        <p:spPr>
          <a:xfrm>
            <a:off x="179388" y="1601788"/>
            <a:ext cx="8435975" cy="5256212"/>
          </a:xfrm>
        </p:spPr>
        <p:txBody>
          <a:bodyPr/>
          <a:lstStyle/>
          <a:p>
            <a:pPr eaLnBrk="1" hangingPunct="1">
              <a:lnSpc>
                <a:spcPct val="80000"/>
              </a:lnSpc>
              <a:spcBef>
                <a:spcPts val="1800"/>
              </a:spcBef>
              <a:buFont typeface="Wingdings" panose="05000000000000000000" pitchFamily="2" charset="2"/>
              <a:buChar char="à"/>
            </a:pPr>
            <a:r>
              <a:rPr lang="fr-FR" altLang="fr-FR" sz="2800" smtClean="0"/>
              <a:t>Rôles et statuts des personnages 		féminins et masculins :</a:t>
            </a:r>
          </a:p>
          <a:p>
            <a:pPr lvl="1" eaLnBrk="1" hangingPunct="1">
              <a:lnSpc>
                <a:spcPct val="80000"/>
              </a:lnSpc>
              <a:buFont typeface="Wingdings" panose="05000000000000000000" pitchFamily="2" charset="2"/>
              <a:buChar char="à"/>
            </a:pPr>
            <a:r>
              <a:rPr lang="fr-FR" altLang="fr-FR" sz="2400" smtClean="0"/>
              <a:t>Des filles et des femmes limitées dans 			leurs activités : </a:t>
            </a:r>
          </a:p>
          <a:p>
            <a:pPr lvl="2" eaLnBrk="1" hangingPunct="1">
              <a:lnSpc>
                <a:spcPct val="80000"/>
              </a:lnSpc>
              <a:buFont typeface="Wingdings" panose="05000000000000000000" pitchFamily="2" charset="2"/>
              <a:buChar char="à"/>
            </a:pPr>
            <a:r>
              <a:rPr lang="fr-FR" altLang="fr-FR" sz="1800" smtClean="0"/>
              <a:t>les filles peu sportives, cantonnées à l’intérieur, elles pouponnent ; </a:t>
            </a:r>
          </a:p>
          <a:p>
            <a:pPr lvl="2" eaLnBrk="1" hangingPunct="1">
              <a:lnSpc>
                <a:spcPct val="80000"/>
              </a:lnSpc>
              <a:buFont typeface="Wingdings" panose="05000000000000000000" pitchFamily="2" charset="2"/>
              <a:buChar char="à"/>
            </a:pPr>
            <a:r>
              <a:rPr lang="fr-FR" altLang="fr-FR" sz="1800" smtClean="0"/>
              <a:t>les femmes sont le plus souvent mères, elles s’occupent des activités ménagères, elles sont peu à travailler</a:t>
            </a:r>
          </a:p>
          <a:p>
            <a:pPr lvl="1" eaLnBrk="1" hangingPunct="1">
              <a:lnSpc>
                <a:spcPct val="80000"/>
              </a:lnSpc>
              <a:buFont typeface="Wingdings" panose="05000000000000000000" pitchFamily="2" charset="2"/>
              <a:buChar char="à"/>
            </a:pPr>
            <a:r>
              <a:rPr lang="fr-FR" altLang="fr-FR" sz="2400" smtClean="0"/>
              <a:t>Des garçons et des hommes aux activités plus variées, mais traditionnelles : </a:t>
            </a:r>
          </a:p>
          <a:p>
            <a:pPr lvl="2" eaLnBrk="1" hangingPunct="1">
              <a:lnSpc>
                <a:spcPct val="80000"/>
              </a:lnSpc>
              <a:buFont typeface="Wingdings" panose="05000000000000000000" pitchFamily="2" charset="2"/>
              <a:buChar char="à"/>
            </a:pPr>
            <a:r>
              <a:rPr lang="fr-FR" altLang="fr-FR" sz="1800" smtClean="0"/>
              <a:t>les garçons font des sports ;</a:t>
            </a:r>
          </a:p>
          <a:p>
            <a:pPr lvl="2" eaLnBrk="1" hangingPunct="1">
              <a:lnSpc>
                <a:spcPct val="80000"/>
              </a:lnSpc>
              <a:buFont typeface="Wingdings" panose="05000000000000000000" pitchFamily="2" charset="2"/>
              <a:buChar char="à"/>
            </a:pPr>
            <a:r>
              <a:rPr lang="fr-FR" altLang="fr-FR" sz="1800" smtClean="0"/>
              <a:t>les hommes travaillent majoritairement (« il gagne des sous, papa, toute la journée, et quand il revient papa, il est fatigué ») dans des domaines variés mais traditionnels (bâtiment, artisanat, sciences, etc.)</a:t>
            </a:r>
          </a:p>
          <a:p>
            <a:pPr eaLnBrk="1" hangingPunct="1">
              <a:lnSpc>
                <a:spcPct val="80000"/>
              </a:lnSpc>
              <a:spcBef>
                <a:spcPts val="1800"/>
              </a:spcBef>
              <a:buFontTx/>
              <a:buNone/>
            </a:pPr>
            <a:r>
              <a:rPr lang="fr-FR" altLang="fr-FR" sz="2800" b="1" smtClean="0">
                <a:solidFill>
                  <a:srgbClr val="B51621"/>
                </a:solidFill>
                <a:sym typeface="Wingdings" panose="05000000000000000000" pitchFamily="2" charset="2"/>
              </a:rPr>
              <a:t> </a:t>
            </a:r>
            <a:r>
              <a:rPr lang="fr-FR" altLang="fr-FR" sz="2800" b="1" smtClean="0">
                <a:solidFill>
                  <a:srgbClr val="B51621"/>
                </a:solidFill>
              </a:rPr>
              <a:t>Système de genre traditionnel</a:t>
            </a:r>
          </a:p>
        </p:txBody>
      </p:sp>
      <p:pic>
        <p:nvPicPr>
          <p:cNvPr id="6656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0"/>
            <a:ext cx="1908175" cy="271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255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650" y="2420938"/>
            <a:ext cx="7772400" cy="592137"/>
          </a:xfrm>
        </p:spPr>
        <p:txBody>
          <a:bodyPr/>
          <a:lstStyle/>
          <a:p>
            <a:pPr>
              <a:defRPr/>
            </a:pPr>
            <a:r>
              <a:rPr lang="fr-FR" dirty="0" smtClean="0"/>
              <a:t>4 – Le genre dans la langue française, les femmes dans les disciplines scolaires</a:t>
            </a:r>
            <a:endParaRPr lang="fr-FR" dirty="0"/>
          </a:p>
        </p:txBody>
      </p:sp>
    </p:spTree>
    <p:extLst>
      <p:ext uri="{BB962C8B-B14F-4D97-AF65-F5344CB8AC3E}">
        <p14:creationId xmlns:p14="http://schemas.microsoft.com/office/powerpoint/2010/main" val="507204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1"/>
          <p:cNvSpPr>
            <a:spLocks noGrp="1"/>
          </p:cNvSpPr>
          <p:nvPr>
            <p:ph type="title"/>
          </p:nvPr>
        </p:nvSpPr>
        <p:spPr>
          <a:xfrm>
            <a:off x="468313" y="-171450"/>
            <a:ext cx="8229600" cy="1143000"/>
          </a:xfrm>
        </p:spPr>
        <p:txBody>
          <a:bodyPr/>
          <a:lstStyle/>
          <a:p>
            <a:r>
              <a:rPr lang="fr-FR" altLang="fr-FR" smtClean="0"/>
              <a:t>Du masculin neutre à la domination du masculin</a:t>
            </a:r>
          </a:p>
        </p:txBody>
      </p:sp>
      <p:sp>
        <p:nvSpPr>
          <p:cNvPr id="74755" name="Espace réservé du contenu 2"/>
          <p:cNvSpPr>
            <a:spLocks noGrp="1"/>
          </p:cNvSpPr>
          <p:nvPr>
            <p:ph idx="1"/>
          </p:nvPr>
        </p:nvSpPr>
        <p:spPr>
          <a:xfrm>
            <a:off x="323850" y="1196975"/>
            <a:ext cx="8569325" cy="4929188"/>
          </a:xfrm>
        </p:spPr>
        <p:txBody>
          <a:bodyPr>
            <a:normAutofit lnSpcReduction="10000"/>
          </a:bodyPr>
          <a:lstStyle/>
          <a:p>
            <a:pPr marL="514350" indent="-514350">
              <a:spcBef>
                <a:spcPts val="1800"/>
              </a:spcBef>
              <a:buFont typeface="Arial" panose="020B0604020202020204" pitchFamily="34" charset="0"/>
              <a:buAutoNum type="arabicPeriod"/>
            </a:pPr>
            <a:r>
              <a:rPr lang="fr-FR" altLang="fr-FR" b="1" smtClean="0">
                <a:sym typeface="Wingdings" panose="05000000000000000000" pitchFamily="2" charset="2"/>
              </a:rPr>
              <a:t>« Masculin neutre » </a:t>
            </a:r>
            <a:r>
              <a:rPr lang="fr-FR" altLang="fr-FR" smtClean="0">
                <a:sym typeface="Wingdings" panose="05000000000000000000" pitchFamily="2" charset="2"/>
              </a:rPr>
              <a:t>: le masculin est générique, il représente les femmes et les hommes  pourtant, le neutre n’existe pas dans la langue française.</a:t>
            </a:r>
          </a:p>
          <a:p>
            <a:pPr marL="514350" indent="-514350">
              <a:spcBef>
                <a:spcPts val="1800"/>
              </a:spcBef>
              <a:buFont typeface="Arial" panose="020B0604020202020204" pitchFamily="34" charset="0"/>
              <a:buAutoNum type="arabicPeriod"/>
            </a:pPr>
            <a:r>
              <a:rPr lang="fr-FR" altLang="fr-FR" b="1" smtClean="0">
                <a:sym typeface="Wingdings" panose="05000000000000000000" pitchFamily="2" charset="2"/>
              </a:rPr>
              <a:t>Dire les choses au masculin </a:t>
            </a:r>
            <a:r>
              <a:rPr lang="fr-FR" altLang="fr-FR" smtClean="0">
                <a:sym typeface="Wingdings" panose="05000000000000000000" pitchFamily="2" charset="2"/>
              </a:rPr>
              <a:t>= montrer le masculin et </a:t>
            </a:r>
            <a:r>
              <a:rPr lang="fr-FR" altLang="fr-FR" b="1" smtClean="0">
                <a:sym typeface="Wingdings" panose="05000000000000000000" pitchFamily="2" charset="2"/>
              </a:rPr>
              <a:t>faire disparaître les femmes</a:t>
            </a:r>
            <a:r>
              <a:rPr lang="fr-FR" altLang="fr-FR" smtClean="0">
                <a:sym typeface="Wingdings" panose="05000000000000000000" pitchFamily="2" charset="2"/>
              </a:rPr>
              <a:t>.</a:t>
            </a:r>
          </a:p>
          <a:p>
            <a:pPr marL="514350" indent="-514350">
              <a:spcBef>
                <a:spcPts val="1800"/>
              </a:spcBef>
              <a:buFont typeface="Arial" panose="020B0604020202020204" pitchFamily="34" charset="0"/>
              <a:buAutoNum type="arabicPeriod"/>
            </a:pPr>
            <a:r>
              <a:rPr lang="fr-FR" altLang="fr-FR" b="1" smtClean="0">
                <a:sym typeface="Wingdings" panose="05000000000000000000" pitchFamily="2" charset="2"/>
              </a:rPr>
              <a:t>Le masculin s’impose </a:t>
            </a:r>
            <a:r>
              <a:rPr lang="fr-FR" altLang="fr-FR" smtClean="0">
                <a:sym typeface="Wingdings" panose="05000000000000000000" pitchFamily="2" charset="2"/>
              </a:rPr>
              <a:t>alors = expression de la domination du masculin et donc de la </a:t>
            </a:r>
            <a:r>
              <a:rPr lang="fr-FR" altLang="fr-FR" b="1" smtClean="0">
                <a:sym typeface="Wingdings" panose="05000000000000000000" pitchFamily="2" charset="2"/>
              </a:rPr>
              <a:t>domination masculine</a:t>
            </a:r>
            <a:r>
              <a:rPr lang="fr-FR" altLang="fr-FR" smtClean="0">
                <a:sym typeface="Wingdings" panose="05000000000000000000" pitchFamily="2" charset="2"/>
              </a:rPr>
              <a:t>.</a:t>
            </a:r>
          </a:p>
        </p:txBody>
      </p:sp>
    </p:spTree>
    <p:extLst>
      <p:ext uri="{BB962C8B-B14F-4D97-AF65-F5344CB8AC3E}">
        <p14:creationId xmlns:p14="http://schemas.microsoft.com/office/powerpoint/2010/main" val="3261277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p:cNvSpPr>
            <a:spLocks noGrp="1"/>
          </p:cNvSpPr>
          <p:nvPr>
            <p:ph type="title"/>
          </p:nvPr>
        </p:nvSpPr>
        <p:spPr>
          <a:xfrm>
            <a:off x="468313" y="-171450"/>
            <a:ext cx="8229600" cy="1143000"/>
          </a:xfrm>
        </p:spPr>
        <p:txBody>
          <a:bodyPr/>
          <a:lstStyle/>
          <a:p>
            <a:r>
              <a:rPr lang="fr-FR" altLang="fr-FR" smtClean="0"/>
              <a:t>Domination masculine</a:t>
            </a:r>
          </a:p>
        </p:txBody>
      </p:sp>
      <p:sp>
        <p:nvSpPr>
          <p:cNvPr id="3" name="Espace réservé du contenu 2"/>
          <p:cNvSpPr>
            <a:spLocks noGrp="1"/>
          </p:cNvSpPr>
          <p:nvPr>
            <p:ph idx="1"/>
          </p:nvPr>
        </p:nvSpPr>
        <p:spPr>
          <a:xfrm>
            <a:off x="468313" y="971550"/>
            <a:ext cx="8229600" cy="4929188"/>
          </a:xfrm>
        </p:spPr>
        <p:txBody>
          <a:bodyPr>
            <a:normAutofit fontScale="92500" lnSpcReduction="10000"/>
          </a:bodyPr>
          <a:lstStyle/>
          <a:p>
            <a:pPr marL="0" indent="0" algn="ctr">
              <a:buFont typeface="Arial" panose="020B0604020202020204" pitchFamily="34" charset="0"/>
              <a:buNone/>
              <a:defRPr/>
            </a:pPr>
            <a:r>
              <a:rPr lang="fr-FR" b="1" dirty="0" smtClean="0"/>
              <a:t>Masculin &gt; Féminin</a:t>
            </a:r>
          </a:p>
          <a:p>
            <a:pPr marL="0" indent="0">
              <a:spcBef>
                <a:spcPts val="1800"/>
              </a:spcBef>
              <a:buFont typeface="Arial" panose="020B0604020202020204" pitchFamily="34" charset="0"/>
              <a:buNone/>
              <a:defRPr/>
            </a:pPr>
            <a:r>
              <a:rPr lang="fr-FR" sz="2400" dirty="0" smtClean="0"/>
              <a:t>En conséquence :</a:t>
            </a:r>
          </a:p>
          <a:p>
            <a:pPr>
              <a:buFont typeface="Wingdings" panose="05000000000000000000" pitchFamily="2" charset="2"/>
              <a:buChar char="ü"/>
              <a:defRPr/>
            </a:pPr>
            <a:r>
              <a:rPr lang="fr-FR" dirty="0" smtClean="0"/>
              <a:t>Les </a:t>
            </a:r>
            <a:r>
              <a:rPr lang="fr-FR" b="1" dirty="0" smtClean="0"/>
              <a:t>hommes</a:t>
            </a:r>
            <a:r>
              <a:rPr lang="fr-FR" dirty="0" smtClean="0"/>
              <a:t> se dévirilisent en adoptant des comportements connotés féminins ;</a:t>
            </a:r>
          </a:p>
          <a:p>
            <a:pPr>
              <a:buFont typeface="Wingdings" panose="05000000000000000000" pitchFamily="2" charset="2"/>
              <a:buChar char="ü"/>
              <a:defRPr/>
            </a:pPr>
            <a:r>
              <a:rPr lang="fr-FR" dirty="0" smtClean="0"/>
              <a:t>Les </a:t>
            </a:r>
            <a:r>
              <a:rPr lang="fr-FR" b="1" dirty="0" smtClean="0"/>
              <a:t>femmes</a:t>
            </a:r>
            <a:r>
              <a:rPr lang="fr-FR" dirty="0" smtClean="0"/>
              <a:t> s’émancipent en adoptant des modèles « masculins ».</a:t>
            </a:r>
          </a:p>
          <a:p>
            <a:pPr marL="0" indent="0">
              <a:spcBef>
                <a:spcPts val="2400"/>
              </a:spcBef>
              <a:buFont typeface="Arial" panose="020B0604020202020204" pitchFamily="34" charset="0"/>
              <a:buNone/>
              <a:defRPr/>
            </a:pPr>
            <a:r>
              <a:rPr lang="fr-FR" dirty="0" smtClean="0"/>
              <a:t>Exemple typique : </a:t>
            </a:r>
          </a:p>
          <a:p>
            <a:pPr marL="400050" lvl="1" indent="0">
              <a:spcBef>
                <a:spcPts val="600"/>
              </a:spcBef>
              <a:buFont typeface="Arial" panose="020B0604020202020204" pitchFamily="34" charset="0"/>
              <a:buNone/>
              <a:defRPr/>
            </a:pPr>
            <a:r>
              <a:rPr lang="fr-FR" altLang="fr-FR" b="1" dirty="0" smtClean="0">
                <a:sym typeface="Wingdings" panose="05000000000000000000" pitchFamily="2" charset="2"/>
              </a:rPr>
              <a:t>Injurier un homme </a:t>
            </a:r>
            <a:r>
              <a:rPr lang="fr-FR" altLang="fr-FR" dirty="0" smtClean="0">
                <a:sym typeface="Wingdings" panose="05000000000000000000" pitchFamily="2" charset="2"/>
              </a:rPr>
              <a:t>consiste à le réduire à une femme : « femmelette », « gonzesse », « pédé », etc.</a:t>
            </a:r>
          </a:p>
          <a:p>
            <a:pPr marL="0" indent="0">
              <a:spcBef>
                <a:spcPts val="2400"/>
              </a:spcBef>
              <a:buFont typeface="Arial" panose="020B0604020202020204" pitchFamily="34" charset="0"/>
              <a:buNone/>
              <a:defRPr/>
            </a:pPr>
            <a:endParaRPr lang="fr-FR" dirty="0"/>
          </a:p>
        </p:txBody>
      </p:sp>
    </p:spTree>
    <p:extLst>
      <p:ext uri="{BB962C8B-B14F-4D97-AF65-F5344CB8AC3E}">
        <p14:creationId xmlns:p14="http://schemas.microsoft.com/office/powerpoint/2010/main" val="8168811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re 1"/>
          <p:cNvSpPr>
            <a:spLocks noGrp="1"/>
          </p:cNvSpPr>
          <p:nvPr>
            <p:ph type="title"/>
          </p:nvPr>
        </p:nvSpPr>
        <p:spPr>
          <a:xfrm>
            <a:off x="468313" y="-171450"/>
            <a:ext cx="8229600" cy="1143000"/>
          </a:xfrm>
        </p:spPr>
        <p:txBody>
          <a:bodyPr/>
          <a:lstStyle/>
          <a:p>
            <a:r>
              <a:rPr lang="fr-FR" altLang="fr-FR" smtClean="0"/>
              <a:t>Egalité du masculin et du féminin ?</a:t>
            </a:r>
          </a:p>
        </p:txBody>
      </p:sp>
      <p:pic>
        <p:nvPicPr>
          <p:cNvPr id="76803"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98688" y="1663700"/>
            <a:ext cx="4767262" cy="4008438"/>
          </a:xfrm>
        </p:spPr>
      </p:pic>
    </p:spTree>
    <p:extLst>
      <p:ext uri="{BB962C8B-B14F-4D97-AF65-F5344CB8AC3E}">
        <p14:creationId xmlns:p14="http://schemas.microsoft.com/office/powerpoint/2010/main" val="3388713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re 1"/>
          <p:cNvSpPr>
            <a:spLocks noGrp="1"/>
          </p:cNvSpPr>
          <p:nvPr>
            <p:ph type="title"/>
          </p:nvPr>
        </p:nvSpPr>
        <p:spPr>
          <a:xfrm>
            <a:off x="468313" y="-171450"/>
            <a:ext cx="8229600" cy="1143000"/>
          </a:xfrm>
        </p:spPr>
        <p:txBody>
          <a:bodyPr/>
          <a:lstStyle/>
          <a:p>
            <a:r>
              <a:rPr lang="fr-FR" altLang="fr-FR" smtClean="0"/>
              <a:t>Genre grammatical en français</a:t>
            </a:r>
          </a:p>
        </p:txBody>
      </p:sp>
      <p:sp>
        <p:nvSpPr>
          <p:cNvPr id="3" name="Espace réservé du contenu 2"/>
          <p:cNvSpPr>
            <a:spLocks noGrp="1"/>
          </p:cNvSpPr>
          <p:nvPr>
            <p:ph idx="1"/>
          </p:nvPr>
        </p:nvSpPr>
        <p:spPr>
          <a:xfrm>
            <a:off x="323850" y="1196975"/>
            <a:ext cx="8496300" cy="4929188"/>
          </a:xfrm>
        </p:spPr>
        <p:txBody>
          <a:bodyPr>
            <a:normAutofit lnSpcReduction="10000"/>
          </a:bodyPr>
          <a:lstStyle/>
          <a:p>
            <a:pPr>
              <a:defRPr/>
            </a:pPr>
            <a:r>
              <a:rPr lang="fr-FR" dirty="0" smtClean="0"/>
              <a:t>Le genre grammatical exprime le « </a:t>
            </a:r>
            <a:r>
              <a:rPr lang="fr-FR" b="1" dirty="0" smtClean="0"/>
              <a:t>dimorphisme sexuel</a:t>
            </a:r>
            <a:r>
              <a:rPr lang="fr-FR" dirty="0" smtClean="0"/>
              <a:t> » </a:t>
            </a:r>
          </a:p>
          <a:p>
            <a:pPr marL="514350" indent="-457200">
              <a:buFont typeface="Wingdings" panose="05000000000000000000" pitchFamily="2" charset="2"/>
              <a:buChar char="à"/>
              <a:defRPr/>
            </a:pPr>
            <a:r>
              <a:rPr lang="fr-FR" dirty="0" smtClean="0">
                <a:sym typeface="Wingdings" panose="05000000000000000000" pitchFamily="2" charset="2"/>
              </a:rPr>
              <a:t>on y greffe des rapports sociaux de sexe ?</a:t>
            </a:r>
          </a:p>
          <a:p>
            <a:pPr marL="514350" indent="-457200">
              <a:spcBef>
                <a:spcPts val="3000"/>
              </a:spcBef>
              <a:defRPr/>
            </a:pPr>
            <a:r>
              <a:rPr lang="fr-FR" dirty="0" smtClean="0">
                <a:sym typeface="Wingdings" panose="05000000000000000000" pitchFamily="2" charset="2"/>
              </a:rPr>
              <a:t>Le genre grammatical est </a:t>
            </a:r>
            <a:r>
              <a:rPr lang="fr-FR" b="1" dirty="0" smtClean="0">
                <a:sym typeface="Wingdings" panose="05000000000000000000" pitchFamily="2" charset="2"/>
              </a:rPr>
              <a:t>évolutif</a:t>
            </a:r>
            <a:r>
              <a:rPr lang="fr-FR" dirty="0" smtClean="0">
                <a:sym typeface="Wingdings" panose="05000000000000000000" pitchFamily="2" charset="2"/>
              </a:rPr>
              <a:t> : </a:t>
            </a:r>
          </a:p>
          <a:p>
            <a:pPr lvl="1">
              <a:spcBef>
                <a:spcPts val="1800"/>
              </a:spcBef>
              <a:buFont typeface="Wingdings" panose="05000000000000000000" pitchFamily="2" charset="2"/>
              <a:buChar char="è"/>
              <a:defRPr/>
            </a:pPr>
            <a:r>
              <a:rPr lang="fr-FR" altLang="fr-FR" dirty="0" smtClean="0">
                <a:sym typeface="Wingdings" panose="05000000000000000000" pitchFamily="2" charset="2"/>
              </a:rPr>
              <a:t>Au Moyen Age : </a:t>
            </a:r>
          </a:p>
          <a:p>
            <a:pPr lvl="2">
              <a:spcBef>
                <a:spcPts val="600"/>
              </a:spcBef>
              <a:buFont typeface="Wingdings" panose="05000000000000000000" pitchFamily="2" charset="2"/>
              <a:buChar char="Ø"/>
              <a:defRPr/>
            </a:pPr>
            <a:r>
              <a:rPr lang="fr-FR" altLang="fr-FR" dirty="0" smtClean="0">
                <a:sym typeface="Wingdings" panose="05000000000000000000" pitchFamily="2" charset="2"/>
              </a:rPr>
              <a:t>L’utilisation du féminin et du masculin</a:t>
            </a:r>
          </a:p>
          <a:p>
            <a:pPr lvl="2">
              <a:spcBef>
                <a:spcPts val="600"/>
              </a:spcBef>
              <a:buFont typeface="Wingdings" panose="05000000000000000000" pitchFamily="2" charset="2"/>
              <a:buChar char="Ø"/>
              <a:defRPr/>
            </a:pPr>
            <a:r>
              <a:rPr lang="fr-FR" altLang="fr-FR" dirty="0" smtClean="0">
                <a:sym typeface="Wingdings" panose="05000000000000000000" pitchFamily="2" charset="2"/>
              </a:rPr>
              <a:t>La règle de proximité</a:t>
            </a:r>
          </a:p>
          <a:p>
            <a:pPr lvl="1">
              <a:spcBef>
                <a:spcPts val="1800"/>
              </a:spcBef>
              <a:buFont typeface="Wingdings" panose="05000000000000000000" pitchFamily="2" charset="2"/>
              <a:buChar char="è"/>
              <a:defRPr/>
            </a:pPr>
            <a:r>
              <a:rPr lang="fr-FR" altLang="fr-FR" dirty="0" smtClean="0">
                <a:sym typeface="Wingdings" panose="05000000000000000000" pitchFamily="2" charset="2"/>
              </a:rPr>
              <a:t>Depuis la Renaissance : « Le masculin l’emporte sur le féminin » (1647)</a:t>
            </a:r>
          </a:p>
          <a:p>
            <a:pPr>
              <a:defRPr/>
            </a:pPr>
            <a:endParaRPr lang="fr-FR" dirty="0"/>
          </a:p>
        </p:txBody>
      </p:sp>
    </p:spTree>
    <p:extLst>
      <p:ext uri="{BB962C8B-B14F-4D97-AF65-F5344CB8AC3E}">
        <p14:creationId xmlns:p14="http://schemas.microsoft.com/office/powerpoint/2010/main" val="1467668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1"/>
          <p:cNvSpPr>
            <a:spLocks noGrp="1"/>
          </p:cNvSpPr>
          <p:nvPr>
            <p:ph type="title"/>
          </p:nvPr>
        </p:nvSpPr>
        <p:spPr>
          <a:xfrm>
            <a:off x="468313" y="-171450"/>
            <a:ext cx="8229600" cy="1143000"/>
          </a:xfrm>
        </p:spPr>
        <p:txBody>
          <a:bodyPr/>
          <a:lstStyle/>
          <a:p>
            <a:r>
              <a:rPr lang="fr-FR" altLang="fr-FR" smtClean="0"/>
              <a:t>Les grammaires du genre</a:t>
            </a:r>
          </a:p>
        </p:txBody>
      </p:sp>
      <p:sp>
        <p:nvSpPr>
          <p:cNvPr id="69635" name="Espace réservé du contenu 2"/>
          <p:cNvSpPr>
            <a:spLocks noGrp="1"/>
          </p:cNvSpPr>
          <p:nvPr>
            <p:ph idx="1"/>
          </p:nvPr>
        </p:nvSpPr>
        <p:spPr>
          <a:xfrm>
            <a:off x="250825" y="949325"/>
            <a:ext cx="8569325" cy="4929188"/>
          </a:xfrm>
        </p:spPr>
        <p:txBody>
          <a:bodyPr/>
          <a:lstStyle/>
          <a:p>
            <a:pPr marL="0" indent="0">
              <a:buFont typeface="Arial" panose="020B0604020202020204" pitchFamily="34" charset="0"/>
              <a:buNone/>
              <a:defRPr/>
            </a:pPr>
            <a:r>
              <a:rPr lang="fr-FR" altLang="fr-FR" sz="2800" b="1" dirty="0" smtClean="0">
                <a:sym typeface="Wingdings" panose="05000000000000000000" pitchFamily="2" charset="2"/>
              </a:rPr>
              <a:t>Grammaire du genre et idéologie </a:t>
            </a:r>
          </a:p>
          <a:p>
            <a:pPr marL="0" indent="0">
              <a:buFont typeface="Arial" panose="020B0604020202020204" pitchFamily="34" charset="0"/>
              <a:buNone/>
              <a:defRPr/>
            </a:pPr>
            <a:r>
              <a:rPr lang="fr-FR" altLang="fr-FR" b="1" dirty="0" smtClean="0">
                <a:sym typeface="Wingdings" panose="05000000000000000000" pitchFamily="2" charset="2"/>
              </a:rPr>
              <a:t> deux conceptions :</a:t>
            </a:r>
          </a:p>
          <a:p>
            <a:pPr marL="514350" indent="-514350">
              <a:spcBef>
                <a:spcPts val="1800"/>
              </a:spcBef>
              <a:buFont typeface="Arial" panose="020B0604020202020204" pitchFamily="34" charset="0"/>
              <a:buAutoNum type="arabicPeriod"/>
              <a:defRPr/>
            </a:pPr>
            <a:r>
              <a:rPr lang="fr-FR" altLang="fr-FR" sz="2800" b="1" dirty="0" smtClean="0">
                <a:sym typeface="Wingdings" panose="05000000000000000000" pitchFamily="2" charset="2"/>
              </a:rPr>
              <a:t>Fable « adamique » </a:t>
            </a:r>
            <a:r>
              <a:rPr lang="fr-FR" altLang="fr-FR" sz="2800" dirty="0" smtClean="0">
                <a:sym typeface="Wingdings" panose="05000000000000000000" pitchFamily="2" charset="2"/>
              </a:rPr>
              <a:t>: en grammaire comme dans la Genèse, le féminin découle du masculin :</a:t>
            </a:r>
          </a:p>
          <a:p>
            <a:pPr lvl="1">
              <a:spcBef>
                <a:spcPts val="600"/>
              </a:spcBef>
              <a:defRPr/>
            </a:pPr>
            <a:r>
              <a:rPr lang="fr-FR" altLang="fr-FR" sz="2400" dirty="0" smtClean="0">
                <a:sym typeface="Wingdings" panose="05000000000000000000" pitchFamily="2" charset="2"/>
              </a:rPr>
              <a:t>le masculin ne possède pas de marque, le masculin est générique</a:t>
            </a:r>
          </a:p>
          <a:p>
            <a:pPr lvl="1">
              <a:spcBef>
                <a:spcPts val="600"/>
              </a:spcBef>
              <a:defRPr/>
            </a:pPr>
            <a:r>
              <a:rPr lang="fr-FR" altLang="fr-FR" sz="2400" dirty="0" smtClean="0">
                <a:sym typeface="Wingdings" panose="05000000000000000000" pitchFamily="2" charset="2"/>
              </a:rPr>
              <a:t>il faut partir du masculin pour faire du féminin, il faut lui ajouter quelque chose (un e…) </a:t>
            </a:r>
          </a:p>
        </p:txBody>
      </p:sp>
      <p:sp>
        <p:nvSpPr>
          <p:cNvPr id="80900" name="ZoneTexte 1"/>
          <p:cNvSpPr txBox="1">
            <a:spLocks noChangeArrowheads="1"/>
          </p:cNvSpPr>
          <p:nvPr/>
        </p:nvSpPr>
        <p:spPr bwMode="auto">
          <a:xfrm>
            <a:off x="107950" y="5883275"/>
            <a:ext cx="72009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fr-FR" altLang="fr-FR" sz="1800"/>
              <a:t>Lire : Yannick Chevalier : Enseigner la grammaire du genre : à propos du traitement idéologique de la langue dans les manuels scolaires de CE1, </a:t>
            </a:r>
            <a:r>
              <a:rPr lang="fr-FR" altLang="fr-FR" sz="1800" i="1"/>
              <a:t>Le français aujourd’hui</a:t>
            </a:r>
            <a:r>
              <a:rPr lang="fr-FR" altLang="fr-FR" sz="1800"/>
              <a:t>, 2016, n° 193, p. 33-44.</a:t>
            </a:r>
          </a:p>
        </p:txBody>
      </p:sp>
    </p:spTree>
    <p:extLst>
      <p:ext uri="{BB962C8B-B14F-4D97-AF65-F5344CB8AC3E}">
        <p14:creationId xmlns:p14="http://schemas.microsoft.com/office/powerpoint/2010/main" val="16043614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re 1"/>
          <p:cNvSpPr>
            <a:spLocks noGrp="1"/>
          </p:cNvSpPr>
          <p:nvPr>
            <p:ph type="title"/>
          </p:nvPr>
        </p:nvSpPr>
        <p:spPr>
          <a:xfrm>
            <a:off x="468313" y="-171450"/>
            <a:ext cx="8229600" cy="1143000"/>
          </a:xfrm>
        </p:spPr>
        <p:txBody>
          <a:bodyPr/>
          <a:lstStyle/>
          <a:p>
            <a:r>
              <a:rPr lang="fr-FR" altLang="fr-FR" smtClean="0"/>
              <a:t>La grammaire du genre</a:t>
            </a:r>
          </a:p>
        </p:txBody>
      </p:sp>
      <p:sp>
        <p:nvSpPr>
          <p:cNvPr id="81923" name="Espace réservé du contenu 2"/>
          <p:cNvSpPr>
            <a:spLocks noGrp="1"/>
          </p:cNvSpPr>
          <p:nvPr>
            <p:ph idx="1"/>
          </p:nvPr>
        </p:nvSpPr>
        <p:spPr>
          <a:xfrm>
            <a:off x="468313" y="1514475"/>
            <a:ext cx="8229600" cy="576263"/>
          </a:xfrm>
        </p:spPr>
        <p:txBody>
          <a:bodyPr>
            <a:normAutofit lnSpcReduction="10000"/>
          </a:bodyPr>
          <a:lstStyle/>
          <a:p>
            <a:pPr marL="0" indent="0">
              <a:buFont typeface="Arial" panose="020B0604020202020204" pitchFamily="34" charset="0"/>
              <a:buNone/>
            </a:pPr>
            <a:r>
              <a:rPr lang="fr-FR" altLang="fr-FR" smtClean="0">
                <a:sym typeface="Wingdings" panose="05000000000000000000" pitchFamily="2" charset="2"/>
              </a:rPr>
              <a:t> La « fable adamique »</a:t>
            </a:r>
            <a:endParaRPr lang="fr-FR" altLang="fr-FR" smtClean="0"/>
          </a:p>
        </p:txBody>
      </p:sp>
      <p:pic>
        <p:nvPicPr>
          <p:cNvPr id="8192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2803525"/>
            <a:ext cx="91440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6575" y="0"/>
            <a:ext cx="2257425"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753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idx="4294967295"/>
          </p:nvPr>
        </p:nvSpPr>
        <p:spPr>
          <a:xfrm>
            <a:off x="468313" y="-171450"/>
            <a:ext cx="8229600" cy="1143000"/>
          </a:xfrm>
        </p:spPr>
        <p:txBody>
          <a:bodyPr/>
          <a:lstStyle/>
          <a:p>
            <a:pPr eaLnBrk="1" hangingPunct="1"/>
            <a:r>
              <a:rPr lang="fr-FR" altLang="fr-FR" smtClean="0"/>
              <a:t>Rappel des textes officiels sur le sujet</a:t>
            </a:r>
          </a:p>
        </p:txBody>
      </p:sp>
      <p:sp>
        <p:nvSpPr>
          <p:cNvPr id="13315" name="Espace réservé du contenu 2"/>
          <p:cNvSpPr>
            <a:spLocks noGrp="1"/>
          </p:cNvSpPr>
          <p:nvPr>
            <p:ph idx="4294967295"/>
          </p:nvPr>
        </p:nvSpPr>
        <p:spPr/>
        <p:txBody>
          <a:bodyPr>
            <a:normAutofit lnSpcReduction="10000"/>
          </a:bodyPr>
          <a:lstStyle/>
          <a:p>
            <a:pPr eaLnBrk="1" hangingPunct="1"/>
            <a:r>
              <a:rPr lang="fr-FR" altLang="fr-FR" sz="2800" smtClean="0"/>
              <a:t>Dernière loi d’orientation du système éducatif : </a:t>
            </a:r>
            <a:r>
              <a:rPr lang="fr-FR" altLang="fr-FR" sz="2800" b="1" smtClean="0">
                <a:solidFill>
                  <a:srgbClr val="FF0000"/>
                </a:solidFill>
              </a:rPr>
              <a:t>loi du 8 juillet 2013 d’orientation et de programmation pour la refondation de l’école de la République</a:t>
            </a:r>
            <a:r>
              <a:rPr lang="fr-FR" altLang="fr-FR" sz="2800" smtClean="0"/>
              <a:t>. </a:t>
            </a:r>
          </a:p>
          <a:p>
            <a:pPr lvl="1" eaLnBrk="1" hangingPunct="1"/>
            <a:r>
              <a:rPr lang="fr-FR" altLang="fr-FR" sz="2400" smtClean="0"/>
              <a:t>Elle rappelle que </a:t>
            </a:r>
            <a:r>
              <a:rPr lang="fr-FR" altLang="fr-FR" sz="2400" smtClean="0">
                <a:solidFill>
                  <a:srgbClr val="FF0000"/>
                </a:solidFill>
              </a:rPr>
              <a:t>la transmission de la valeur d’égalité entre les femmes et les hommes se fait dès l’école </a:t>
            </a:r>
            <a:r>
              <a:rPr lang="fr-FR" altLang="fr-FR" sz="2400" smtClean="0"/>
              <a:t>primaire, et prescrit que </a:t>
            </a:r>
            <a:r>
              <a:rPr lang="fr-FR" altLang="fr-FR" sz="2400" smtClean="0">
                <a:solidFill>
                  <a:srgbClr val="FF0000"/>
                </a:solidFill>
              </a:rPr>
              <a:t>les ESPE doivent sensibiliser et former à l’égalité entre les femmes et les hommes</a:t>
            </a:r>
            <a:r>
              <a:rPr lang="fr-FR" altLang="fr-FR" sz="2400" smtClean="0"/>
              <a:t>, et à la lutte contre les discriminations. </a:t>
            </a:r>
          </a:p>
          <a:p>
            <a:pPr eaLnBrk="1" hangingPunct="1">
              <a:spcBef>
                <a:spcPts val="1800"/>
              </a:spcBef>
            </a:pPr>
            <a:r>
              <a:rPr lang="fr-FR" altLang="fr-FR" sz="2800" smtClean="0"/>
              <a:t>Egalité entre les femmes et les hommes, déclarée « </a:t>
            </a:r>
            <a:r>
              <a:rPr lang="fr-FR" altLang="fr-FR" sz="2800" smtClean="0">
                <a:solidFill>
                  <a:srgbClr val="FF0000"/>
                </a:solidFill>
              </a:rPr>
              <a:t>Grande cause du quinquennat</a:t>
            </a:r>
            <a:r>
              <a:rPr lang="fr-FR" altLang="fr-FR" sz="2800" smtClean="0"/>
              <a:t> » par le Président Macron le 25 novembre 2017.</a:t>
            </a:r>
          </a:p>
          <a:p>
            <a:pPr lvl="1" eaLnBrk="1" hangingPunct="1"/>
            <a:endParaRPr lang="fr-FR" altLang="fr-FR" sz="2000" smtClean="0"/>
          </a:p>
        </p:txBody>
      </p:sp>
    </p:spTree>
    <p:extLst>
      <p:ext uri="{BB962C8B-B14F-4D97-AF65-F5344CB8AC3E}">
        <p14:creationId xmlns:p14="http://schemas.microsoft.com/office/powerpoint/2010/main" val="994865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1"/>
          <p:cNvSpPr>
            <a:spLocks noGrp="1"/>
          </p:cNvSpPr>
          <p:nvPr>
            <p:ph type="title"/>
          </p:nvPr>
        </p:nvSpPr>
        <p:spPr>
          <a:xfrm>
            <a:off x="468313" y="-171450"/>
            <a:ext cx="8229600" cy="1143000"/>
          </a:xfrm>
        </p:spPr>
        <p:txBody>
          <a:bodyPr/>
          <a:lstStyle/>
          <a:p>
            <a:r>
              <a:rPr lang="fr-FR" altLang="fr-FR" smtClean="0"/>
              <a:t>Les grammaires du genre</a:t>
            </a:r>
          </a:p>
        </p:txBody>
      </p:sp>
      <p:sp>
        <p:nvSpPr>
          <p:cNvPr id="82947" name="Espace réservé du contenu 2"/>
          <p:cNvSpPr>
            <a:spLocks noGrp="1"/>
          </p:cNvSpPr>
          <p:nvPr>
            <p:ph idx="1"/>
          </p:nvPr>
        </p:nvSpPr>
        <p:spPr>
          <a:xfrm>
            <a:off x="250825" y="949325"/>
            <a:ext cx="8569325" cy="4929188"/>
          </a:xfrm>
        </p:spPr>
        <p:txBody>
          <a:bodyPr>
            <a:normAutofit fontScale="92500"/>
          </a:bodyPr>
          <a:lstStyle/>
          <a:p>
            <a:pPr marL="0" indent="0">
              <a:buFont typeface="Arial" panose="020B0604020202020204" pitchFamily="34" charset="0"/>
              <a:buNone/>
            </a:pPr>
            <a:r>
              <a:rPr lang="fr-FR" altLang="fr-FR" sz="2800" b="1" smtClean="0">
                <a:sym typeface="Wingdings" panose="05000000000000000000" pitchFamily="2" charset="2"/>
              </a:rPr>
              <a:t>Grammaire du genre et idéologie </a:t>
            </a:r>
          </a:p>
          <a:p>
            <a:pPr marL="0" indent="0">
              <a:buFont typeface="Arial" panose="020B0604020202020204" pitchFamily="34" charset="0"/>
              <a:buNone/>
            </a:pPr>
            <a:r>
              <a:rPr lang="fr-FR" altLang="fr-FR" b="1" smtClean="0">
                <a:sym typeface="Wingdings" panose="05000000000000000000" pitchFamily="2" charset="2"/>
              </a:rPr>
              <a:t> deux conceptions :</a:t>
            </a:r>
          </a:p>
          <a:p>
            <a:pPr marL="0" indent="0">
              <a:spcBef>
                <a:spcPts val="1800"/>
              </a:spcBef>
              <a:buFont typeface="Arial" panose="020B0604020202020204" pitchFamily="34" charset="0"/>
              <a:buNone/>
            </a:pPr>
            <a:r>
              <a:rPr lang="fr-FR" altLang="fr-FR" sz="2800" b="1" smtClean="0">
                <a:sym typeface="Wingdings" panose="05000000000000000000" pitchFamily="2" charset="2"/>
              </a:rPr>
              <a:t>2.</a:t>
            </a:r>
            <a:r>
              <a:rPr lang="fr-FR" altLang="fr-FR" sz="2800" smtClean="0">
                <a:sym typeface="Wingdings" panose="05000000000000000000" pitchFamily="2" charset="2"/>
              </a:rPr>
              <a:t> </a:t>
            </a:r>
            <a:r>
              <a:rPr lang="fr-FR" altLang="fr-FR" sz="2800" b="1" smtClean="0">
                <a:sym typeface="Wingdings" panose="05000000000000000000" pitchFamily="2" charset="2"/>
              </a:rPr>
              <a:t>Conception grammaticale, systématique </a:t>
            </a:r>
            <a:r>
              <a:rPr lang="fr-FR" altLang="fr-FR" sz="2800" smtClean="0">
                <a:sym typeface="Wingdings" panose="05000000000000000000" pitchFamily="2" charset="2"/>
              </a:rPr>
              <a:t>: le féminin et le masculin composent « un double lexical », « deux suffixes s’adjoignent à la même base » :</a:t>
            </a:r>
          </a:p>
          <a:p>
            <a:pPr lvl="1">
              <a:spcBef>
                <a:spcPts val="600"/>
              </a:spcBef>
              <a:buFont typeface="Wingdings" panose="05000000000000000000" pitchFamily="2" charset="2"/>
              <a:buChar char="ü"/>
            </a:pPr>
            <a:r>
              <a:rPr lang="fr-FR" altLang="fr-FR" sz="2400" smtClean="0">
                <a:sym typeface="Wingdings" panose="05000000000000000000" pitchFamily="2" charset="2"/>
              </a:rPr>
              <a:t>-ier ou –ière s’adjoignent à sorc- ou pomp-,</a:t>
            </a:r>
          </a:p>
          <a:p>
            <a:pPr lvl="1">
              <a:spcBef>
                <a:spcPts val="600"/>
              </a:spcBef>
              <a:buFont typeface="Wingdings" panose="05000000000000000000" pitchFamily="2" charset="2"/>
              <a:buChar char="ü"/>
            </a:pPr>
            <a:r>
              <a:rPr lang="fr-FR" altLang="fr-FR" sz="2400" smtClean="0">
                <a:sym typeface="Wingdings" panose="05000000000000000000" pitchFamily="2" charset="2"/>
              </a:rPr>
              <a:t>-eur ou –euse s’adjoignent à vend-,</a:t>
            </a:r>
          </a:p>
          <a:p>
            <a:pPr lvl="1">
              <a:spcBef>
                <a:spcPts val="600"/>
              </a:spcBef>
              <a:buFont typeface="Wingdings" panose="05000000000000000000" pitchFamily="2" charset="2"/>
              <a:buChar char="ü"/>
            </a:pPr>
            <a:r>
              <a:rPr lang="fr-FR" altLang="fr-FR" sz="2400" smtClean="0">
                <a:sym typeface="Wingdings" panose="05000000000000000000" pitchFamily="2" charset="2"/>
              </a:rPr>
              <a:t>etc. </a:t>
            </a:r>
          </a:p>
          <a:p>
            <a:pPr lvl="1">
              <a:spcBef>
                <a:spcPts val="600"/>
              </a:spcBef>
              <a:buFont typeface="Wingdings" panose="05000000000000000000" pitchFamily="2" charset="2"/>
              <a:buChar char="ü"/>
            </a:pPr>
            <a:r>
              <a:rPr lang="fr-FR" altLang="fr-FR" sz="2400" smtClean="0">
                <a:sym typeface="Wingdings" panose="05000000000000000000" pitchFamily="2" charset="2"/>
              </a:rPr>
              <a:t>pas d’exception, sauf mots invariables                                 (épicènes) : militaire/secrétaire ;                médecin/marin ; fleuriste/cariste, etc.</a:t>
            </a:r>
          </a:p>
        </p:txBody>
      </p:sp>
      <p:pic>
        <p:nvPicPr>
          <p:cNvPr id="82948"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9525" y="4724400"/>
            <a:ext cx="27844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976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1"/>
          <p:cNvSpPr>
            <a:spLocks noGrp="1"/>
          </p:cNvSpPr>
          <p:nvPr>
            <p:ph type="title"/>
          </p:nvPr>
        </p:nvSpPr>
        <p:spPr>
          <a:xfrm>
            <a:off x="468313" y="-171450"/>
            <a:ext cx="8229600" cy="1143000"/>
          </a:xfrm>
        </p:spPr>
        <p:txBody>
          <a:bodyPr/>
          <a:lstStyle/>
          <a:p>
            <a:r>
              <a:rPr lang="fr-FR" altLang="fr-FR" smtClean="0"/>
              <a:t>Les grammaires du genre</a:t>
            </a:r>
          </a:p>
        </p:txBody>
      </p:sp>
      <p:sp>
        <p:nvSpPr>
          <p:cNvPr id="83971" name="Espace réservé du contenu 2"/>
          <p:cNvSpPr>
            <a:spLocks noGrp="1"/>
          </p:cNvSpPr>
          <p:nvPr>
            <p:ph idx="1"/>
          </p:nvPr>
        </p:nvSpPr>
        <p:spPr>
          <a:xfrm>
            <a:off x="250825" y="949325"/>
            <a:ext cx="8569325" cy="4929188"/>
          </a:xfrm>
        </p:spPr>
        <p:txBody>
          <a:bodyPr/>
          <a:lstStyle/>
          <a:p>
            <a:pPr marL="0" indent="0">
              <a:buFont typeface="Arial" panose="020B0604020202020204" pitchFamily="34" charset="0"/>
              <a:buNone/>
            </a:pPr>
            <a:r>
              <a:rPr lang="fr-FR" altLang="fr-FR" sz="2400" b="1" smtClean="0">
                <a:sym typeface="Wingdings" panose="05000000000000000000" pitchFamily="2" charset="2"/>
              </a:rPr>
              <a:t>Grammaire du genre et idéologie </a:t>
            </a:r>
          </a:p>
          <a:p>
            <a:pPr marL="0" indent="0">
              <a:buFont typeface="Arial" panose="020B0604020202020204" pitchFamily="34" charset="0"/>
              <a:buNone/>
            </a:pPr>
            <a:endParaRPr lang="fr-FR" altLang="fr-FR" sz="2800" b="1" smtClean="0">
              <a:sym typeface="Wingdings" panose="05000000000000000000" pitchFamily="2" charset="2"/>
            </a:endParaRPr>
          </a:p>
          <a:p>
            <a:pPr marL="0" indent="0">
              <a:buFont typeface="Arial" panose="020B0604020202020204" pitchFamily="34" charset="0"/>
              <a:buNone/>
            </a:pPr>
            <a:r>
              <a:rPr lang="fr-FR" altLang="fr-FR" sz="2800" b="1" smtClean="0">
                <a:sym typeface="Wingdings" panose="05000000000000000000" pitchFamily="2" charset="2"/>
              </a:rPr>
              <a:t>Alternatives pédagogiques : </a:t>
            </a:r>
          </a:p>
          <a:p>
            <a:pPr lvl="1">
              <a:buFont typeface="Wingdings" panose="05000000000000000000" pitchFamily="2" charset="2"/>
              <a:buChar char="Ø"/>
            </a:pPr>
            <a:r>
              <a:rPr lang="fr-FR" altLang="fr-FR" sz="2400" smtClean="0">
                <a:sym typeface="Wingdings" panose="05000000000000000000" pitchFamily="2" charset="2"/>
              </a:rPr>
              <a:t> renoncer définitivement à la leçon sur le « féminin des noms » pour privilégier une leçon comme « nommer les filles et les garçons »</a:t>
            </a:r>
          </a:p>
          <a:p>
            <a:pPr lvl="1">
              <a:buFont typeface="Wingdings" panose="05000000000000000000" pitchFamily="2" charset="2"/>
              <a:buChar char="Ø"/>
            </a:pPr>
            <a:r>
              <a:rPr lang="fr-FR" altLang="fr-FR" sz="2400" smtClean="0">
                <a:sym typeface="Wingdings" panose="05000000000000000000" pitchFamily="2" charset="2"/>
              </a:rPr>
              <a:t> « privilégier les transcriptions des formes de féminin pour en déduire, dans un second temps, la transcription des formes de masculin »</a:t>
            </a:r>
          </a:p>
          <a:p>
            <a:pPr lvl="1">
              <a:buFont typeface="Wingdings" panose="05000000000000000000" pitchFamily="2" charset="2"/>
              <a:buChar char="Ø"/>
            </a:pPr>
            <a:r>
              <a:rPr lang="fr-FR" altLang="fr-FR" sz="2400" smtClean="0">
                <a:sym typeface="Wingdings" panose="05000000000000000000" pitchFamily="2" charset="2"/>
              </a:rPr>
              <a:t>Etc.</a:t>
            </a:r>
          </a:p>
        </p:txBody>
      </p:sp>
      <p:sp>
        <p:nvSpPr>
          <p:cNvPr id="83972" name="ZoneTexte 5"/>
          <p:cNvSpPr txBox="1">
            <a:spLocks noChangeArrowheads="1"/>
          </p:cNvSpPr>
          <p:nvPr/>
        </p:nvSpPr>
        <p:spPr bwMode="auto">
          <a:xfrm>
            <a:off x="107950" y="5883275"/>
            <a:ext cx="72009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fr-FR" altLang="fr-FR" sz="1800"/>
              <a:t>Lire : Yannick Chevalier : Enseigner la grammaire du genre : à propos du traitement idéologique de la langue dans les manuels scolaires de CE1, </a:t>
            </a:r>
            <a:r>
              <a:rPr lang="fr-FR" altLang="fr-FR" sz="1800" i="1"/>
              <a:t>Le français aujourd’hui</a:t>
            </a:r>
            <a:r>
              <a:rPr lang="fr-FR" altLang="fr-FR" sz="1800"/>
              <a:t>, 2016, n° 193, p. 33-44.</a:t>
            </a:r>
          </a:p>
        </p:txBody>
      </p:sp>
    </p:spTree>
    <p:extLst>
      <p:ext uri="{BB962C8B-B14F-4D97-AF65-F5344CB8AC3E}">
        <p14:creationId xmlns:p14="http://schemas.microsoft.com/office/powerpoint/2010/main" val="21538625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p:cNvSpPr>
            <a:spLocks noGrp="1"/>
          </p:cNvSpPr>
          <p:nvPr>
            <p:ph type="title"/>
          </p:nvPr>
        </p:nvSpPr>
        <p:spPr>
          <a:xfrm>
            <a:off x="468313" y="-171450"/>
            <a:ext cx="8229600" cy="1143000"/>
          </a:xfrm>
        </p:spPr>
        <p:txBody>
          <a:bodyPr/>
          <a:lstStyle/>
          <a:p>
            <a:r>
              <a:rPr lang="fr-FR" altLang="fr-FR" smtClean="0"/>
              <a:t>Langage sexué et construction de soi</a:t>
            </a:r>
          </a:p>
        </p:txBody>
      </p:sp>
      <p:sp>
        <p:nvSpPr>
          <p:cNvPr id="86019" name="Espace réservé du contenu 2"/>
          <p:cNvSpPr>
            <a:spLocks noGrp="1"/>
          </p:cNvSpPr>
          <p:nvPr>
            <p:ph idx="1"/>
          </p:nvPr>
        </p:nvSpPr>
        <p:spPr>
          <a:xfrm>
            <a:off x="250825" y="971550"/>
            <a:ext cx="8642350" cy="4929188"/>
          </a:xfrm>
        </p:spPr>
        <p:txBody>
          <a:bodyPr>
            <a:normAutofit fontScale="92500" lnSpcReduction="10000"/>
          </a:bodyPr>
          <a:lstStyle/>
          <a:p>
            <a:pPr>
              <a:buFont typeface="Wingdings" panose="05000000000000000000" pitchFamily="2" charset="2"/>
              <a:buChar char="è"/>
            </a:pPr>
            <a:r>
              <a:rPr lang="fr-FR" altLang="fr-FR" smtClean="0">
                <a:sym typeface="Wingdings" panose="05000000000000000000" pitchFamily="2" charset="2"/>
              </a:rPr>
              <a:t>Influence dans la construction de la personnalité des individus, des filles et des garçons </a:t>
            </a:r>
          </a:p>
          <a:p>
            <a:pPr lvl="1">
              <a:buFont typeface="Arial" panose="020B0604020202020204" pitchFamily="34" charset="0"/>
              <a:buChar char="•"/>
            </a:pPr>
            <a:r>
              <a:rPr lang="fr-FR" altLang="fr-FR" smtClean="0">
                <a:sym typeface="Wingdings" panose="05000000000000000000" pitchFamily="2" charset="2"/>
              </a:rPr>
              <a:t>Les noms de métiers au masculin et au féminin : </a:t>
            </a:r>
          </a:p>
          <a:p>
            <a:pPr lvl="2"/>
            <a:r>
              <a:rPr lang="fr-FR" altLang="fr-FR" smtClean="0">
                <a:sym typeface="Wingdings" panose="05000000000000000000" pitchFamily="2" charset="2"/>
              </a:rPr>
              <a:t>Comment une fille peut-elle se penser charcutier, pompier ou président ?</a:t>
            </a:r>
          </a:p>
          <a:p>
            <a:pPr lvl="2"/>
            <a:r>
              <a:rPr lang="fr-FR" altLang="fr-FR" smtClean="0">
                <a:sym typeface="Wingdings" panose="05000000000000000000" pitchFamily="2" charset="2"/>
              </a:rPr>
              <a:t>Comment un garçon peut-il se penser assistante sociale ou puéricultrice ?</a:t>
            </a:r>
          </a:p>
          <a:p>
            <a:pPr lvl="1">
              <a:buFont typeface="Arial" panose="020B0604020202020204" pitchFamily="34" charset="0"/>
              <a:buChar char="•"/>
            </a:pPr>
            <a:r>
              <a:rPr lang="fr-FR" altLang="fr-FR" smtClean="0">
                <a:sym typeface="Wingdings" panose="05000000000000000000" pitchFamily="2" charset="2"/>
              </a:rPr>
              <a:t>Les adjectifs utilisés pour désigner les filles </a:t>
            </a:r>
            <a:r>
              <a:rPr lang="fr-FR" altLang="fr-FR" sz="2400" smtClean="0">
                <a:sym typeface="Wingdings" panose="05000000000000000000" pitchFamily="2" charset="2"/>
              </a:rPr>
              <a:t>(douce, gentille, jolie, etc.)</a:t>
            </a:r>
            <a:r>
              <a:rPr lang="fr-FR" altLang="fr-FR" smtClean="0">
                <a:sym typeface="Wingdings" panose="05000000000000000000" pitchFamily="2" charset="2"/>
              </a:rPr>
              <a:t> et les garçons </a:t>
            </a:r>
            <a:r>
              <a:rPr lang="fr-FR" altLang="fr-FR" sz="2400" smtClean="0">
                <a:sym typeface="Wingdings" panose="05000000000000000000" pitchFamily="2" charset="2"/>
              </a:rPr>
              <a:t>(fort, déterminé, intelligent, etc.)</a:t>
            </a:r>
            <a:endParaRPr lang="fr-FR" altLang="fr-FR" smtClean="0">
              <a:sym typeface="Wingdings" panose="05000000000000000000" pitchFamily="2" charset="2"/>
            </a:endParaRPr>
          </a:p>
          <a:p>
            <a:pPr lvl="1">
              <a:buFont typeface="Arial" panose="020B0604020202020204" pitchFamily="34" charset="0"/>
              <a:buChar char="•"/>
            </a:pPr>
            <a:r>
              <a:rPr lang="fr-FR" altLang="fr-FR" smtClean="0">
                <a:sym typeface="Wingdings" panose="05000000000000000000" pitchFamily="2" charset="2"/>
              </a:rPr>
              <a:t>Etc.</a:t>
            </a:r>
            <a:endParaRPr lang="fr-FR" altLang="fr-FR" sz="3200" smtClean="0">
              <a:sym typeface="Wingdings" panose="05000000000000000000" pitchFamily="2" charset="2"/>
            </a:endParaRPr>
          </a:p>
        </p:txBody>
      </p:sp>
    </p:spTree>
    <p:extLst>
      <p:ext uri="{BB962C8B-B14F-4D97-AF65-F5344CB8AC3E}">
        <p14:creationId xmlns:p14="http://schemas.microsoft.com/office/powerpoint/2010/main" val="2395431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re 1"/>
          <p:cNvSpPr>
            <a:spLocks noGrp="1"/>
          </p:cNvSpPr>
          <p:nvPr>
            <p:ph type="title"/>
          </p:nvPr>
        </p:nvSpPr>
        <p:spPr>
          <a:xfrm>
            <a:off x="468313" y="-171450"/>
            <a:ext cx="8229600" cy="1143000"/>
          </a:xfrm>
        </p:spPr>
        <p:txBody>
          <a:bodyPr/>
          <a:lstStyle/>
          <a:p>
            <a:r>
              <a:rPr lang="fr-FR" altLang="fr-FR" dirty="0" smtClean="0"/>
              <a:t>Les femmes dans les savoirs scolaires</a:t>
            </a:r>
            <a:endParaRPr lang="fr-FR" altLang="fr-FR" dirty="0" smtClean="0"/>
          </a:p>
        </p:txBody>
      </p:sp>
      <p:sp>
        <p:nvSpPr>
          <p:cNvPr id="69635" name="Espace réservé du contenu 2"/>
          <p:cNvSpPr>
            <a:spLocks noGrp="1"/>
          </p:cNvSpPr>
          <p:nvPr>
            <p:ph idx="1"/>
          </p:nvPr>
        </p:nvSpPr>
        <p:spPr>
          <a:xfrm>
            <a:off x="441325" y="971550"/>
            <a:ext cx="8229600" cy="4929188"/>
          </a:xfrm>
        </p:spPr>
        <p:txBody>
          <a:bodyPr/>
          <a:lstStyle/>
          <a:p>
            <a:pPr marL="0" indent="0">
              <a:buFont typeface="Arial" panose="020B0604020202020204" pitchFamily="34" charset="0"/>
              <a:buNone/>
              <a:defRPr/>
            </a:pPr>
            <a:r>
              <a:rPr lang="fr-FR" altLang="fr-FR" dirty="0" smtClean="0">
                <a:sym typeface="Wingdings" panose="05000000000000000000" pitchFamily="2" charset="2"/>
              </a:rPr>
              <a:t>Quelle place des filles et des femmes dans les savoirs scolaires ?</a:t>
            </a:r>
          </a:p>
          <a:p>
            <a:pPr marL="0" indent="0">
              <a:spcBef>
                <a:spcPts val="4800"/>
              </a:spcBef>
              <a:buFont typeface="Arial" panose="020B0604020202020204" pitchFamily="34" charset="0"/>
              <a:buNone/>
              <a:defRPr/>
            </a:pPr>
            <a:r>
              <a:rPr lang="fr-FR" altLang="fr-FR" dirty="0" smtClean="0">
                <a:sym typeface="Wingdings" panose="05000000000000000000" pitchFamily="2" charset="2"/>
              </a:rPr>
              <a:t>Exemples :</a:t>
            </a:r>
          </a:p>
          <a:p>
            <a:pPr>
              <a:buFont typeface="Wingdings" panose="05000000000000000000" pitchFamily="2" charset="2"/>
              <a:buChar char="è"/>
              <a:defRPr/>
            </a:pPr>
            <a:r>
              <a:rPr lang="fr-FR" altLang="fr-FR" dirty="0" smtClean="0">
                <a:sym typeface="Wingdings" panose="05000000000000000000" pitchFamily="2" charset="2"/>
              </a:rPr>
              <a:t>Où sont les femmes dans l’évolution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4000500"/>
            <a:ext cx="91535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341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1"/>
          <p:cNvSpPr>
            <a:spLocks noGrp="1"/>
          </p:cNvSpPr>
          <p:nvPr>
            <p:ph type="title"/>
          </p:nvPr>
        </p:nvSpPr>
        <p:spPr>
          <a:xfrm>
            <a:off x="468313" y="-171450"/>
            <a:ext cx="8229600" cy="1143000"/>
          </a:xfrm>
        </p:spPr>
        <p:txBody>
          <a:bodyPr/>
          <a:lstStyle/>
          <a:p>
            <a:r>
              <a:rPr lang="fr-FR" altLang="fr-FR" dirty="0"/>
              <a:t>Les femmes dans les savoirs scolaires</a:t>
            </a:r>
            <a:endParaRPr lang="fr-FR" altLang="fr-FR" dirty="0" smtClean="0"/>
          </a:p>
        </p:txBody>
      </p:sp>
      <p:sp>
        <p:nvSpPr>
          <p:cNvPr id="69635" name="Espace réservé du contenu 2"/>
          <p:cNvSpPr>
            <a:spLocks noGrp="1"/>
          </p:cNvSpPr>
          <p:nvPr>
            <p:ph idx="1"/>
          </p:nvPr>
        </p:nvSpPr>
        <p:spPr>
          <a:xfrm>
            <a:off x="468313" y="1268413"/>
            <a:ext cx="8229600" cy="4929187"/>
          </a:xfrm>
        </p:spPr>
        <p:txBody>
          <a:bodyPr>
            <a:normAutofit lnSpcReduction="10000"/>
          </a:bodyPr>
          <a:lstStyle/>
          <a:p>
            <a:pPr marL="0" indent="0">
              <a:spcBef>
                <a:spcPts val="2400"/>
              </a:spcBef>
              <a:buFont typeface="Arial" panose="020B0604020202020204" pitchFamily="34" charset="0"/>
              <a:buNone/>
              <a:defRPr/>
            </a:pPr>
            <a:r>
              <a:rPr lang="fr-FR" altLang="fr-FR" dirty="0" smtClean="0">
                <a:sym typeface="Wingdings" panose="05000000000000000000" pitchFamily="2" charset="2"/>
              </a:rPr>
              <a:t>Exemples :</a:t>
            </a:r>
          </a:p>
          <a:p>
            <a:pPr>
              <a:spcBef>
                <a:spcPts val="2400"/>
              </a:spcBef>
              <a:buFont typeface="Wingdings" panose="05000000000000000000" pitchFamily="2" charset="2"/>
              <a:buChar char="è"/>
              <a:defRPr/>
            </a:pPr>
            <a:r>
              <a:rPr lang="fr-FR" altLang="fr-FR" dirty="0" smtClean="0">
                <a:sym typeface="Wingdings" panose="05000000000000000000" pitchFamily="2" charset="2"/>
              </a:rPr>
              <a:t> Où sont les femmes en histoire (cheffes d’état, reines, etc.) ?</a:t>
            </a:r>
          </a:p>
          <a:p>
            <a:pPr>
              <a:spcBef>
                <a:spcPts val="2400"/>
              </a:spcBef>
              <a:buFont typeface="Wingdings" panose="05000000000000000000" pitchFamily="2" charset="2"/>
              <a:buChar char="è"/>
              <a:defRPr/>
            </a:pPr>
            <a:r>
              <a:rPr lang="fr-FR" altLang="fr-FR" dirty="0" smtClean="0">
                <a:sym typeface="Wingdings" panose="05000000000000000000" pitchFamily="2" charset="2"/>
              </a:rPr>
              <a:t> Où </a:t>
            </a:r>
            <a:r>
              <a:rPr lang="fr-FR" altLang="fr-FR" dirty="0">
                <a:sym typeface="Wingdings" panose="05000000000000000000" pitchFamily="2" charset="2"/>
              </a:rPr>
              <a:t>sont les femmes en </a:t>
            </a:r>
            <a:r>
              <a:rPr lang="fr-FR" altLang="fr-FR" dirty="0" smtClean="0">
                <a:sym typeface="Wingdings" panose="05000000000000000000" pitchFamily="2" charset="2"/>
              </a:rPr>
              <a:t>sciences (Marie Curie) ?</a:t>
            </a:r>
            <a:endParaRPr lang="fr-FR" altLang="fr-FR" dirty="0">
              <a:sym typeface="Wingdings" panose="05000000000000000000" pitchFamily="2" charset="2"/>
            </a:endParaRPr>
          </a:p>
          <a:p>
            <a:pPr>
              <a:spcBef>
                <a:spcPts val="2400"/>
              </a:spcBef>
              <a:buFont typeface="Wingdings" panose="05000000000000000000" pitchFamily="2" charset="2"/>
              <a:buChar char="è"/>
              <a:defRPr/>
            </a:pPr>
            <a:r>
              <a:rPr lang="fr-FR" altLang="fr-FR" dirty="0" smtClean="0">
                <a:sym typeface="Wingdings" panose="05000000000000000000" pitchFamily="2" charset="2"/>
              </a:rPr>
              <a:t> Où </a:t>
            </a:r>
            <a:r>
              <a:rPr lang="fr-FR" altLang="fr-FR" dirty="0">
                <a:sym typeface="Wingdings" panose="05000000000000000000" pitchFamily="2" charset="2"/>
              </a:rPr>
              <a:t>sont les femmes </a:t>
            </a:r>
            <a:r>
              <a:rPr lang="fr-FR" altLang="fr-FR" dirty="0" smtClean="0">
                <a:sym typeface="Wingdings" panose="05000000000000000000" pitchFamily="2" charset="2"/>
              </a:rPr>
              <a:t>dans les arts (peintres, sculptrices, etc.) </a:t>
            </a:r>
            <a:r>
              <a:rPr lang="fr-FR" altLang="fr-FR" dirty="0">
                <a:sym typeface="Wingdings" panose="05000000000000000000" pitchFamily="2" charset="2"/>
              </a:rPr>
              <a:t>?</a:t>
            </a:r>
          </a:p>
          <a:p>
            <a:pPr marL="0" indent="0">
              <a:spcBef>
                <a:spcPts val="2400"/>
              </a:spcBef>
              <a:buFont typeface="Arial" panose="020B0604020202020204" pitchFamily="34" charset="0"/>
              <a:buNone/>
              <a:defRPr/>
            </a:pPr>
            <a:r>
              <a:rPr lang="fr-FR" altLang="fr-FR" dirty="0" smtClean="0">
                <a:sym typeface="Wingdings" panose="05000000000000000000" pitchFamily="2" charset="2"/>
              </a:rPr>
              <a:t>Etc.</a:t>
            </a:r>
          </a:p>
        </p:txBody>
      </p:sp>
    </p:spTree>
    <p:extLst>
      <p:ext uri="{BB962C8B-B14F-4D97-AF65-F5344CB8AC3E}">
        <p14:creationId xmlns:p14="http://schemas.microsoft.com/office/powerpoint/2010/main" val="68784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u texte 4"/>
          <p:cNvSpPr>
            <a:spLocks noGrp="1"/>
          </p:cNvSpPr>
          <p:nvPr>
            <p:ph type="body" idx="4294967295"/>
          </p:nvPr>
        </p:nvSpPr>
        <p:spPr>
          <a:xfrm>
            <a:off x="684213" y="2781300"/>
            <a:ext cx="7991475" cy="576263"/>
          </a:xfrm>
        </p:spPr>
        <p:txBody>
          <a:bodyPr anchor="b">
            <a:normAutofit fontScale="92500" lnSpcReduction="20000"/>
          </a:bodyPr>
          <a:lstStyle/>
          <a:p>
            <a:pPr marL="0" indent="0" algn="just" eaLnBrk="1" hangingPunct="1">
              <a:buFont typeface="Arial" panose="020B0604020202020204" pitchFamily="34" charset="0"/>
              <a:buNone/>
            </a:pPr>
            <a:r>
              <a:rPr lang="fr-FR" altLang="fr-FR" sz="4000" b="1" smtClean="0">
                <a:solidFill>
                  <a:schemeClr val="bg1"/>
                </a:solidFill>
              </a:rPr>
              <a:t>Conclusion : que peut-on faire ?</a:t>
            </a:r>
            <a:endParaRPr lang="fr-FR" altLang="fr-FR" sz="3600" b="1" smtClean="0">
              <a:solidFill>
                <a:schemeClr val="bg1"/>
              </a:solidFill>
            </a:endParaRPr>
          </a:p>
        </p:txBody>
      </p:sp>
    </p:spTree>
    <p:extLst>
      <p:ext uri="{BB962C8B-B14F-4D97-AF65-F5344CB8AC3E}">
        <p14:creationId xmlns:p14="http://schemas.microsoft.com/office/powerpoint/2010/main" val="26668512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pPr eaLnBrk="1" hangingPunct="1"/>
            <a:r>
              <a:rPr lang="fr-FR" altLang="fr-FR" smtClean="0"/>
              <a:t>Que peut-on faire ?</a:t>
            </a:r>
          </a:p>
        </p:txBody>
      </p:sp>
      <p:sp>
        <p:nvSpPr>
          <p:cNvPr id="73731" name="Rectangle 3"/>
          <p:cNvSpPr>
            <a:spLocks noGrp="1"/>
          </p:cNvSpPr>
          <p:nvPr>
            <p:ph type="body" idx="4294967295"/>
          </p:nvPr>
        </p:nvSpPr>
        <p:spPr/>
        <p:txBody>
          <a:bodyPr>
            <a:normAutofit lnSpcReduction="10000"/>
          </a:bodyPr>
          <a:lstStyle/>
          <a:p>
            <a:pPr marL="0" indent="0" eaLnBrk="1" hangingPunct="1">
              <a:lnSpc>
                <a:spcPct val="90000"/>
              </a:lnSpc>
              <a:spcBef>
                <a:spcPct val="80000"/>
              </a:spcBef>
              <a:buFont typeface="Arial" panose="020B0604020202020204" pitchFamily="34" charset="0"/>
              <a:buNone/>
              <a:defRPr/>
            </a:pPr>
            <a:r>
              <a:rPr lang="fr-FR" altLang="fr-FR" dirty="0" smtClean="0"/>
              <a:t>Quelques pistes :</a:t>
            </a:r>
          </a:p>
          <a:p>
            <a:pPr eaLnBrk="1" hangingPunct="1">
              <a:lnSpc>
                <a:spcPct val="90000"/>
              </a:lnSpc>
              <a:spcBef>
                <a:spcPct val="80000"/>
              </a:spcBef>
              <a:buFont typeface="Wingdings" panose="05000000000000000000" pitchFamily="2" charset="2"/>
              <a:buChar char="Ø"/>
              <a:defRPr/>
            </a:pPr>
            <a:r>
              <a:rPr lang="fr-FR" altLang="fr-FR" sz="2800" dirty="0" smtClean="0"/>
              <a:t>Lutter contre l’absence des femmes ou leur sous-représentation = Lutter contre l’invisibilité des femmes dans l’histoire, les sciences et les arts </a:t>
            </a:r>
          </a:p>
          <a:p>
            <a:pPr eaLnBrk="1" hangingPunct="1">
              <a:lnSpc>
                <a:spcPct val="90000"/>
              </a:lnSpc>
              <a:spcBef>
                <a:spcPts val="1800"/>
              </a:spcBef>
              <a:buFont typeface="Wingdings" panose="05000000000000000000" pitchFamily="2" charset="2"/>
              <a:buChar char="Ø"/>
              <a:defRPr/>
            </a:pPr>
            <a:r>
              <a:rPr lang="fr-FR" altLang="fr-FR" sz="2800" dirty="0" smtClean="0"/>
              <a:t>Éliminer les stéréotypes et proposer des représentations diversifiées des femmes et des hommes</a:t>
            </a:r>
          </a:p>
          <a:p>
            <a:pPr eaLnBrk="1" hangingPunct="1">
              <a:lnSpc>
                <a:spcPct val="90000"/>
              </a:lnSpc>
              <a:spcBef>
                <a:spcPts val="1800"/>
              </a:spcBef>
              <a:buFont typeface="Wingdings" panose="05000000000000000000" pitchFamily="2" charset="2"/>
              <a:buChar char="Ø"/>
              <a:defRPr/>
            </a:pPr>
            <a:r>
              <a:rPr lang="fr-FR" altLang="fr-FR" sz="2800" dirty="0" smtClean="0"/>
              <a:t>Lutter contre le sexisme de la langue, utiliser le féminin en plus du masculin </a:t>
            </a:r>
          </a:p>
          <a:p>
            <a:pPr eaLnBrk="1" hangingPunct="1">
              <a:lnSpc>
                <a:spcPct val="90000"/>
              </a:lnSpc>
              <a:spcBef>
                <a:spcPts val="1800"/>
              </a:spcBef>
              <a:buFont typeface="Wingdings" panose="05000000000000000000" pitchFamily="2" charset="2"/>
              <a:buChar char="Ø"/>
              <a:defRPr/>
            </a:pPr>
            <a:r>
              <a:rPr lang="fr-FR" altLang="fr-FR" sz="2800" dirty="0" smtClean="0"/>
              <a:t>Etc.</a:t>
            </a:r>
            <a:endParaRPr lang="fr-FR" altLang="fr-FR" dirty="0" smtClean="0"/>
          </a:p>
        </p:txBody>
      </p:sp>
    </p:spTree>
    <p:extLst>
      <p:ext uri="{BB962C8B-B14F-4D97-AF65-F5344CB8AC3E}">
        <p14:creationId xmlns:p14="http://schemas.microsoft.com/office/powerpoint/2010/main" val="16749736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1"/>
          <p:cNvSpPr>
            <a:spLocks noGrp="1"/>
          </p:cNvSpPr>
          <p:nvPr>
            <p:ph type="title"/>
          </p:nvPr>
        </p:nvSpPr>
        <p:spPr>
          <a:xfrm>
            <a:off x="468313" y="-171450"/>
            <a:ext cx="8229600" cy="1143000"/>
          </a:xfrm>
        </p:spPr>
        <p:txBody>
          <a:bodyPr/>
          <a:lstStyle/>
          <a:p>
            <a:r>
              <a:rPr lang="fr-FR" altLang="fr-FR" smtClean="0"/>
              <a:t>Agir dans toutes les disciplines</a:t>
            </a:r>
          </a:p>
        </p:txBody>
      </p:sp>
      <p:sp>
        <p:nvSpPr>
          <p:cNvPr id="92163" name="Espace réservé du contenu 2"/>
          <p:cNvSpPr>
            <a:spLocks noGrp="1"/>
          </p:cNvSpPr>
          <p:nvPr>
            <p:ph idx="1"/>
          </p:nvPr>
        </p:nvSpPr>
        <p:spPr/>
        <p:txBody>
          <a:bodyPr>
            <a:normAutofit fontScale="92500" lnSpcReduction="10000"/>
          </a:bodyPr>
          <a:lstStyle/>
          <a:p>
            <a:pPr>
              <a:spcBef>
                <a:spcPts val="1200"/>
              </a:spcBef>
            </a:pPr>
            <a:r>
              <a:rPr lang="fr-FR" altLang="fr-FR" sz="2400" dirty="0" smtClean="0"/>
              <a:t>En </a:t>
            </a:r>
            <a:r>
              <a:rPr lang="fr-FR" altLang="fr-FR" sz="2400" b="1" dirty="0" smtClean="0"/>
              <a:t>français</a:t>
            </a:r>
            <a:r>
              <a:rPr lang="fr-FR" altLang="fr-FR" sz="2400" dirty="0" smtClean="0"/>
              <a:t>, utiliser le féminin à côté du masculin, féminiser les désignations humaines, </a:t>
            </a:r>
          </a:p>
          <a:p>
            <a:pPr>
              <a:spcBef>
                <a:spcPts val="1200"/>
              </a:spcBef>
            </a:pPr>
            <a:r>
              <a:rPr lang="fr-FR" altLang="fr-FR" sz="2400" dirty="0" smtClean="0"/>
              <a:t>En </a:t>
            </a:r>
            <a:r>
              <a:rPr lang="fr-FR" altLang="fr-FR" sz="2400" b="1" dirty="0" smtClean="0"/>
              <a:t>mathématiques</a:t>
            </a:r>
            <a:r>
              <a:rPr lang="fr-FR" altLang="fr-FR" sz="2400" dirty="0" smtClean="0"/>
              <a:t>, proposer des personnages féminins qui résolvent des problèmes,</a:t>
            </a:r>
          </a:p>
          <a:p>
            <a:pPr>
              <a:spcBef>
                <a:spcPts val="1200"/>
              </a:spcBef>
            </a:pPr>
            <a:r>
              <a:rPr lang="fr-FR" altLang="fr-FR" sz="2400" dirty="0" smtClean="0"/>
              <a:t>En </a:t>
            </a:r>
            <a:r>
              <a:rPr lang="fr-FR" altLang="fr-FR" sz="2400" b="1" dirty="0" smtClean="0"/>
              <a:t>histoire</a:t>
            </a:r>
            <a:r>
              <a:rPr lang="fr-FR" altLang="fr-FR" sz="2400" dirty="0" smtClean="0"/>
              <a:t>, introduire dans chaque leçon, au moins une femme actrice de l’histoire,</a:t>
            </a:r>
          </a:p>
          <a:p>
            <a:pPr>
              <a:spcBef>
                <a:spcPts val="1200"/>
              </a:spcBef>
            </a:pPr>
            <a:r>
              <a:rPr lang="fr-FR" altLang="fr-FR" sz="2400" dirty="0" smtClean="0"/>
              <a:t>En </a:t>
            </a:r>
            <a:r>
              <a:rPr lang="fr-FR" altLang="fr-FR" sz="2400" b="1" dirty="0" smtClean="0"/>
              <a:t>arts</a:t>
            </a:r>
            <a:r>
              <a:rPr lang="fr-FR" altLang="fr-FR" sz="2400" dirty="0" smtClean="0"/>
              <a:t>, introduire au moins une artiste dans chaque leçon,</a:t>
            </a:r>
          </a:p>
          <a:p>
            <a:pPr>
              <a:spcBef>
                <a:spcPts val="1200"/>
              </a:spcBef>
            </a:pPr>
            <a:r>
              <a:rPr lang="fr-FR" altLang="fr-FR" sz="2400" dirty="0" smtClean="0"/>
              <a:t>En </a:t>
            </a:r>
            <a:r>
              <a:rPr lang="fr-FR" altLang="fr-FR" sz="2400" b="1" dirty="0" smtClean="0"/>
              <a:t>sciences</a:t>
            </a:r>
            <a:r>
              <a:rPr lang="fr-FR" altLang="fr-FR" sz="2400" dirty="0" smtClean="0"/>
              <a:t>, intégrer des femmes scientifiques dans les leçons,</a:t>
            </a:r>
          </a:p>
          <a:p>
            <a:pPr>
              <a:spcBef>
                <a:spcPts val="1200"/>
              </a:spcBef>
            </a:pPr>
            <a:r>
              <a:rPr lang="fr-FR" altLang="fr-FR" sz="2400" dirty="0" smtClean="0"/>
              <a:t>En </a:t>
            </a:r>
            <a:r>
              <a:rPr lang="fr-FR" altLang="fr-FR" sz="2400" b="1" dirty="0" smtClean="0"/>
              <a:t>EPS</a:t>
            </a:r>
            <a:r>
              <a:rPr lang="fr-FR" altLang="fr-FR" sz="2400" dirty="0" smtClean="0"/>
              <a:t>, travailler la mixité des </a:t>
            </a:r>
            <a:r>
              <a:rPr lang="fr-FR" altLang="fr-FR" sz="2400" dirty="0" smtClean="0"/>
              <a:t>équipes</a:t>
            </a:r>
            <a:r>
              <a:rPr lang="fr-FR" altLang="fr-FR" sz="2400" dirty="0"/>
              <a:t> </a:t>
            </a:r>
            <a:r>
              <a:rPr lang="fr-FR" altLang="fr-FR" sz="2400" dirty="0" smtClean="0"/>
              <a:t>et les différentes activités pour tous les élèves</a:t>
            </a:r>
            <a:endParaRPr lang="fr-FR" altLang="fr-FR" sz="2400" dirty="0" smtClean="0"/>
          </a:p>
          <a:p>
            <a:pPr>
              <a:spcBef>
                <a:spcPts val="1200"/>
              </a:spcBef>
            </a:pPr>
            <a:r>
              <a:rPr lang="fr-FR" altLang="fr-FR" sz="2400" dirty="0" smtClean="0"/>
              <a:t>Etc.</a:t>
            </a:r>
          </a:p>
        </p:txBody>
      </p:sp>
    </p:spTree>
    <p:extLst>
      <p:ext uri="{BB962C8B-B14F-4D97-AF65-F5344CB8AC3E}">
        <p14:creationId xmlns:p14="http://schemas.microsoft.com/office/powerpoint/2010/main" val="15059215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re 1"/>
          <p:cNvSpPr>
            <a:spLocks noGrp="1"/>
          </p:cNvSpPr>
          <p:nvPr>
            <p:ph type="title"/>
          </p:nvPr>
        </p:nvSpPr>
        <p:spPr>
          <a:xfrm>
            <a:off x="468313" y="-171450"/>
            <a:ext cx="8229600" cy="1143000"/>
          </a:xfrm>
        </p:spPr>
        <p:txBody>
          <a:bodyPr/>
          <a:lstStyle/>
          <a:p>
            <a:r>
              <a:rPr lang="fr-FR" altLang="fr-FR" smtClean="0"/>
              <a:t>Egalité entre les filles et les garçons à l’école</a:t>
            </a:r>
          </a:p>
        </p:txBody>
      </p:sp>
      <p:sp>
        <p:nvSpPr>
          <p:cNvPr id="3" name="Espace réservé du contenu 2"/>
          <p:cNvSpPr>
            <a:spLocks noGrp="1"/>
          </p:cNvSpPr>
          <p:nvPr>
            <p:ph idx="1"/>
          </p:nvPr>
        </p:nvSpPr>
        <p:spPr/>
        <p:txBody>
          <a:bodyPr/>
          <a:lstStyle/>
          <a:p>
            <a:pPr marL="0" indent="0">
              <a:buFont typeface="Arial" panose="020B0604020202020204" pitchFamily="34" charset="0"/>
              <a:buNone/>
              <a:defRPr/>
            </a:pPr>
            <a:r>
              <a:rPr lang="fr-FR" sz="2800" b="1" dirty="0" smtClean="0"/>
              <a:t>Dans l’école, c’est :</a:t>
            </a:r>
          </a:p>
          <a:p>
            <a:pPr>
              <a:spcBef>
                <a:spcPts val="1800"/>
              </a:spcBef>
              <a:defRPr/>
            </a:pPr>
            <a:r>
              <a:rPr lang="fr-FR" sz="2800" dirty="0" smtClean="0"/>
              <a:t>Travailler à </a:t>
            </a:r>
            <a:r>
              <a:rPr lang="fr-FR" sz="2800" b="1" dirty="0" smtClean="0"/>
              <a:t>réduire au maximum les stéréotypes sexistes </a:t>
            </a:r>
            <a:r>
              <a:rPr lang="fr-FR" sz="2800" dirty="0" smtClean="0"/>
              <a:t>transmis par l’école,</a:t>
            </a:r>
          </a:p>
          <a:p>
            <a:pPr>
              <a:spcBef>
                <a:spcPts val="1800"/>
              </a:spcBef>
              <a:defRPr/>
            </a:pPr>
            <a:r>
              <a:rPr lang="fr-FR" sz="2800" b="1" dirty="0" smtClean="0"/>
              <a:t>Proposer des situations contre-stéréotypées</a:t>
            </a:r>
            <a:r>
              <a:rPr lang="fr-FR" sz="2800" dirty="0" smtClean="0"/>
              <a:t>,</a:t>
            </a:r>
          </a:p>
          <a:p>
            <a:pPr>
              <a:spcBef>
                <a:spcPts val="1800"/>
              </a:spcBef>
              <a:defRPr/>
            </a:pPr>
            <a:r>
              <a:rPr lang="fr-FR" sz="2800" dirty="0" smtClean="0"/>
              <a:t>Mettre en place des situations et des séances qui vont </a:t>
            </a:r>
            <a:r>
              <a:rPr lang="fr-FR" sz="2800" b="1" dirty="0" smtClean="0"/>
              <a:t>permettre aux élèves de se développer pleinement</a:t>
            </a:r>
            <a:r>
              <a:rPr lang="fr-FR" sz="2800" dirty="0" smtClean="0"/>
              <a:t>, et de leur ouvrir le champ des possibles</a:t>
            </a:r>
          </a:p>
          <a:p>
            <a:pPr>
              <a:spcBef>
                <a:spcPts val="1800"/>
              </a:spcBef>
              <a:defRPr/>
            </a:pPr>
            <a:r>
              <a:rPr lang="fr-FR" sz="2800" b="1" dirty="0" smtClean="0"/>
              <a:t>Agir quotidiennement</a:t>
            </a:r>
            <a:r>
              <a:rPr lang="fr-FR" sz="2800" dirty="0" smtClean="0"/>
              <a:t>.</a:t>
            </a:r>
            <a:endParaRPr lang="fr-FR" sz="2800" dirty="0"/>
          </a:p>
        </p:txBody>
      </p:sp>
    </p:spTree>
    <p:extLst>
      <p:ext uri="{BB962C8B-B14F-4D97-AF65-F5344CB8AC3E}">
        <p14:creationId xmlns:p14="http://schemas.microsoft.com/office/powerpoint/2010/main" val="12748941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re 1"/>
          <p:cNvSpPr>
            <a:spLocks noGrp="1"/>
          </p:cNvSpPr>
          <p:nvPr>
            <p:ph type="title"/>
          </p:nvPr>
        </p:nvSpPr>
        <p:spPr>
          <a:xfrm>
            <a:off x="468313" y="-171450"/>
            <a:ext cx="8229600" cy="1143000"/>
          </a:xfrm>
        </p:spPr>
        <p:txBody>
          <a:bodyPr/>
          <a:lstStyle/>
          <a:p>
            <a:r>
              <a:rPr lang="fr-FR" altLang="fr-FR" smtClean="0"/>
              <a:t>Agir sur ses propres attitudes d’enseignant.e</a:t>
            </a:r>
          </a:p>
        </p:txBody>
      </p:sp>
      <p:sp>
        <p:nvSpPr>
          <p:cNvPr id="95235" name="Espace réservé du contenu 2"/>
          <p:cNvSpPr>
            <a:spLocks noGrp="1"/>
          </p:cNvSpPr>
          <p:nvPr>
            <p:ph idx="1"/>
          </p:nvPr>
        </p:nvSpPr>
        <p:spPr>
          <a:xfrm>
            <a:off x="468313" y="1052736"/>
            <a:ext cx="8229600" cy="5328592"/>
          </a:xfrm>
        </p:spPr>
        <p:txBody>
          <a:bodyPr>
            <a:normAutofit/>
          </a:bodyPr>
          <a:lstStyle/>
          <a:p>
            <a:pPr>
              <a:spcBef>
                <a:spcPts val="1800"/>
              </a:spcBef>
            </a:pPr>
            <a:r>
              <a:rPr lang="fr-FR" altLang="fr-FR" sz="2400" b="1" dirty="0" smtClean="0"/>
              <a:t>Donner la parole autant aux filles qu’aux garçons</a:t>
            </a:r>
          </a:p>
          <a:p>
            <a:pPr>
              <a:spcBef>
                <a:spcPts val="1800"/>
              </a:spcBef>
            </a:pPr>
            <a:r>
              <a:rPr lang="fr-FR" altLang="fr-FR" sz="2400" b="1" dirty="0" smtClean="0"/>
              <a:t>Donner </a:t>
            </a:r>
            <a:r>
              <a:rPr lang="fr-FR" altLang="fr-FR" sz="2400" b="1" dirty="0" smtClean="0"/>
              <a:t>la parole aux filles </a:t>
            </a:r>
            <a:r>
              <a:rPr lang="fr-FR" altLang="fr-FR" sz="2400" dirty="0" smtClean="0"/>
              <a:t>dans des situations de recherche, notamment en mathématiques et en sciences,</a:t>
            </a:r>
          </a:p>
          <a:p>
            <a:pPr>
              <a:spcBef>
                <a:spcPts val="1800"/>
              </a:spcBef>
            </a:pPr>
            <a:r>
              <a:rPr lang="fr-FR" altLang="fr-FR" sz="2400" b="1" dirty="0" smtClean="0"/>
              <a:t>Demander aux garçons d’exprimer leurs émotions</a:t>
            </a:r>
            <a:r>
              <a:rPr lang="fr-FR" altLang="fr-FR" sz="2400" dirty="0" smtClean="0"/>
              <a:t> dans certaines situations, notamment en français,</a:t>
            </a:r>
          </a:p>
          <a:p>
            <a:pPr>
              <a:spcBef>
                <a:spcPts val="1800"/>
              </a:spcBef>
            </a:pPr>
            <a:r>
              <a:rPr lang="fr-FR" altLang="fr-FR" sz="2400" b="1" dirty="0" smtClean="0"/>
              <a:t>Demander aux filles et aux garçons de coopérer, de s’entraider</a:t>
            </a:r>
            <a:r>
              <a:rPr lang="fr-FR" altLang="fr-FR" sz="2400" dirty="0" smtClean="0"/>
              <a:t>,</a:t>
            </a:r>
          </a:p>
          <a:p>
            <a:pPr>
              <a:spcBef>
                <a:spcPts val="1800"/>
              </a:spcBef>
            </a:pPr>
            <a:r>
              <a:rPr lang="fr-FR" altLang="fr-FR" sz="2400" b="1" dirty="0" smtClean="0"/>
              <a:t>Donner aux garçons ET aux filles des modèles d’identification positifs</a:t>
            </a:r>
            <a:r>
              <a:rPr lang="fr-FR" altLang="fr-FR" sz="2400" dirty="0" smtClean="0"/>
              <a:t>,</a:t>
            </a:r>
          </a:p>
          <a:p>
            <a:pPr>
              <a:spcBef>
                <a:spcPts val="1800"/>
              </a:spcBef>
            </a:pPr>
            <a:r>
              <a:rPr lang="fr-FR" altLang="fr-FR" sz="2400" dirty="0" smtClean="0"/>
              <a:t>Etc.</a:t>
            </a:r>
          </a:p>
          <a:p>
            <a:pPr>
              <a:spcBef>
                <a:spcPts val="1800"/>
              </a:spcBef>
            </a:pPr>
            <a:endParaRPr lang="fr-FR" altLang="fr-FR" sz="2400" dirty="0" smtClean="0"/>
          </a:p>
        </p:txBody>
      </p:sp>
    </p:spTree>
    <p:extLst>
      <p:ext uri="{BB962C8B-B14F-4D97-AF65-F5344CB8AC3E}">
        <p14:creationId xmlns:p14="http://schemas.microsoft.com/office/powerpoint/2010/main" val="2777000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idx="4294967295"/>
          </p:nvPr>
        </p:nvSpPr>
        <p:spPr>
          <a:xfrm>
            <a:off x="468313" y="-171450"/>
            <a:ext cx="4751387" cy="1143000"/>
          </a:xfrm>
        </p:spPr>
        <p:txBody>
          <a:bodyPr/>
          <a:lstStyle/>
          <a:p>
            <a:pPr eaLnBrk="1" hangingPunct="1"/>
            <a:r>
              <a:rPr lang="fr-FR" altLang="fr-FR" smtClean="0"/>
              <a:t>Rappel des textes officiels sur le sujet</a:t>
            </a:r>
          </a:p>
        </p:txBody>
      </p:sp>
      <p:sp>
        <p:nvSpPr>
          <p:cNvPr id="17411" name="Espace réservé du contenu 2"/>
          <p:cNvSpPr>
            <a:spLocks noGrp="1"/>
          </p:cNvSpPr>
          <p:nvPr>
            <p:ph idx="4294967295"/>
          </p:nvPr>
        </p:nvSpPr>
        <p:spPr>
          <a:xfrm>
            <a:off x="261938" y="1412875"/>
            <a:ext cx="4670425" cy="4929188"/>
          </a:xfrm>
        </p:spPr>
        <p:txBody>
          <a:bodyPr/>
          <a:lstStyle/>
          <a:p>
            <a:pPr eaLnBrk="1" hangingPunct="1">
              <a:buFont typeface="Arial" panose="020B0604020202020204" pitchFamily="34" charset="0"/>
              <a:buNone/>
            </a:pPr>
            <a:r>
              <a:rPr lang="fr-FR" altLang="fr-FR" sz="2800" b="1" smtClean="0"/>
              <a:t>Derniers textes :</a:t>
            </a:r>
          </a:p>
          <a:p>
            <a:pPr eaLnBrk="1" hangingPunct="1">
              <a:spcBef>
                <a:spcPts val="1800"/>
              </a:spcBef>
            </a:pPr>
            <a:r>
              <a:rPr lang="fr-FR" altLang="fr-FR" sz="2800" i="1" smtClean="0"/>
              <a:t>Plan d'action pour l'égalité entre les filles et les garçons à l'école</a:t>
            </a:r>
            <a:r>
              <a:rPr lang="fr-FR" altLang="fr-FR" sz="2800" smtClean="0"/>
              <a:t>, Benoît Hamon - 30/06/2014</a:t>
            </a:r>
          </a:p>
        </p:txBody>
      </p:sp>
      <p:pic>
        <p:nvPicPr>
          <p:cNvPr id="17412"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0050" y="-1588"/>
            <a:ext cx="36639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8027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idx="4294967295"/>
          </p:nvPr>
        </p:nvSpPr>
        <p:spPr/>
        <p:txBody>
          <a:bodyPr/>
          <a:lstStyle/>
          <a:p>
            <a:pPr eaLnBrk="1" hangingPunct="1"/>
            <a:r>
              <a:rPr lang="fr-FR" altLang="fr-FR" smtClean="0"/>
              <a:t>Les stéréotypes à l’école</a:t>
            </a:r>
          </a:p>
        </p:txBody>
      </p:sp>
      <p:sp>
        <p:nvSpPr>
          <p:cNvPr id="96259" name="Rectangle 3"/>
          <p:cNvSpPr>
            <a:spLocks noGrp="1"/>
          </p:cNvSpPr>
          <p:nvPr>
            <p:ph type="body" idx="4294967295"/>
          </p:nvPr>
        </p:nvSpPr>
        <p:spPr/>
        <p:txBody>
          <a:bodyPr>
            <a:normAutofit lnSpcReduction="10000"/>
          </a:bodyPr>
          <a:lstStyle/>
          <a:p>
            <a:pPr eaLnBrk="1" hangingPunct="1">
              <a:buFont typeface="Arial" panose="020B0604020202020204" pitchFamily="34" charset="0"/>
              <a:buNone/>
            </a:pPr>
            <a:r>
              <a:rPr lang="fr-FR" altLang="fr-FR" sz="2800" b="1" smtClean="0"/>
              <a:t>Effet de la Mixité :</a:t>
            </a:r>
          </a:p>
          <a:p>
            <a:pPr eaLnBrk="1" hangingPunct="1">
              <a:buFont typeface="Arial" panose="020B0604020202020204" pitchFamily="34" charset="0"/>
              <a:buNone/>
            </a:pPr>
            <a:r>
              <a:rPr lang="fr-FR" altLang="fr-FR" sz="2800" b="1" smtClean="0">
                <a:sym typeface="Wingdings" panose="05000000000000000000" pitchFamily="2" charset="2"/>
              </a:rPr>
              <a:t> </a:t>
            </a:r>
            <a:r>
              <a:rPr lang="fr-FR" altLang="fr-FR" sz="2800" b="1" smtClean="0"/>
              <a:t>Activation et résultat du curriculum caché</a:t>
            </a:r>
          </a:p>
          <a:p>
            <a:pPr eaLnBrk="1" hangingPunct="1">
              <a:spcBef>
                <a:spcPct val="60000"/>
              </a:spcBef>
            </a:pPr>
            <a:r>
              <a:rPr lang="fr-FR" altLang="fr-FR" sz="2800" b="1" smtClean="0"/>
              <a:t>Les filles</a:t>
            </a:r>
            <a:r>
              <a:rPr lang="fr-FR" altLang="fr-FR" sz="2800" smtClean="0"/>
              <a:t> seraient dominées par les garçons dans la classe, avec des interactions pédagogiques moins stimulantes.</a:t>
            </a:r>
          </a:p>
          <a:p>
            <a:pPr eaLnBrk="1" hangingPunct="1">
              <a:spcBef>
                <a:spcPct val="60000"/>
              </a:spcBef>
            </a:pPr>
            <a:r>
              <a:rPr lang="fr-FR" altLang="fr-FR" sz="2800" b="1" smtClean="0"/>
              <a:t>Les garçons</a:t>
            </a:r>
            <a:r>
              <a:rPr lang="fr-FR" altLang="fr-FR" sz="2800" smtClean="0"/>
              <a:t> seraient plus incités à s’exprimer, à progresser.</a:t>
            </a:r>
          </a:p>
          <a:p>
            <a:pPr eaLnBrk="1" hangingPunct="1">
              <a:spcBef>
                <a:spcPct val="60000"/>
              </a:spcBef>
              <a:buFont typeface="Wingdings" panose="05000000000000000000" pitchFamily="2" charset="2"/>
              <a:buChar char="è"/>
            </a:pPr>
            <a:r>
              <a:rPr lang="fr-FR" altLang="fr-FR" sz="2800" b="1" smtClean="0">
                <a:solidFill>
                  <a:srgbClr val="B51621"/>
                </a:solidFill>
              </a:rPr>
              <a:t>Mixité = apprentissage de la citoyenneté</a:t>
            </a:r>
          </a:p>
          <a:p>
            <a:pPr eaLnBrk="1" hangingPunct="1">
              <a:spcBef>
                <a:spcPct val="60000"/>
              </a:spcBef>
              <a:buFont typeface="Wingdings" panose="05000000000000000000" pitchFamily="2" charset="2"/>
              <a:buChar char="è"/>
            </a:pPr>
            <a:r>
              <a:rPr lang="fr-FR" altLang="fr-FR" sz="2800" b="1" smtClean="0">
                <a:solidFill>
                  <a:srgbClr val="B51621"/>
                </a:solidFill>
              </a:rPr>
              <a:t>L’école accentue les comportements sexués</a:t>
            </a:r>
          </a:p>
        </p:txBody>
      </p:sp>
    </p:spTree>
    <p:extLst>
      <p:ext uri="{BB962C8B-B14F-4D97-AF65-F5344CB8AC3E}">
        <p14:creationId xmlns:p14="http://schemas.microsoft.com/office/powerpoint/2010/main" val="18792582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re 1"/>
          <p:cNvSpPr>
            <a:spLocks noGrp="1"/>
          </p:cNvSpPr>
          <p:nvPr>
            <p:ph type="title"/>
          </p:nvPr>
        </p:nvSpPr>
        <p:spPr>
          <a:xfrm>
            <a:off x="468313" y="-171450"/>
            <a:ext cx="8229600" cy="1143000"/>
          </a:xfrm>
        </p:spPr>
        <p:txBody>
          <a:bodyPr/>
          <a:lstStyle/>
          <a:p>
            <a:endParaRPr lang="fr-FR" altLang="fr-FR" smtClean="0"/>
          </a:p>
        </p:txBody>
      </p:sp>
      <p:sp>
        <p:nvSpPr>
          <p:cNvPr id="3" name="Espace réservé du contenu 2"/>
          <p:cNvSpPr>
            <a:spLocks noGrp="1"/>
          </p:cNvSpPr>
          <p:nvPr>
            <p:ph idx="1"/>
          </p:nvPr>
        </p:nvSpPr>
        <p:spPr>
          <a:xfrm>
            <a:off x="468313" y="1196975"/>
            <a:ext cx="8229600" cy="4568825"/>
          </a:xfrm>
        </p:spPr>
        <p:txBody>
          <a:bodyPr>
            <a:normAutofit lnSpcReduction="10000"/>
          </a:bodyPr>
          <a:lstStyle/>
          <a:p>
            <a:pPr algn="ctr">
              <a:buFont typeface="Wingdings" panose="05000000000000000000" pitchFamily="2" charset="2"/>
              <a:buChar char="è"/>
              <a:defRPr/>
            </a:pPr>
            <a:r>
              <a:rPr lang="fr-FR" dirty="0" smtClean="0">
                <a:solidFill>
                  <a:srgbClr val="C00000"/>
                </a:solidFill>
                <a:sym typeface="Wingdings" panose="05000000000000000000" pitchFamily="2" charset="2"/>
              </a:rPr>
              <a:t>Pour permettre </a:t>
            </a:r>
          </a:p>
          <a:p>
            <a:pPr marL="0" indent="0" algn="ctr">
              <a:buFont typeface="Arial" panose="020B0604020202020204" pitchFamily="34" charset="0"/>
              <a:buNone/>
              <a:defRPr/>
            </a:pPr>
            <a:r>
              <a:rPr lang="fr-FR" dirty="0" smtClean="0">
                <a:solidFill>
                  <a:srgbClr val="C00000"/>
                </a:solidFill>
                <a:sym typeface="Wingdings" panose="05000000000000000000" pitchFamily="2" charset="2"/>
              </a:rPr>
              <a:t>la mise en œuvre d’une </a:t>
            </a:r>
            <a:r>
              <a:rPr lang="fr-FR" b="1" dirty="0" smtClean="0">
                <a:solidFill>
                  <a:srgbClr val="C00000"/>
                </a:solidFill>
                <a:sym typeface="Wingdings" panose="05000000000000000000" pitchFamily="2" charset="2"/>
              </a:rPr>
              <a:t>culture de l’égalité</a:t>
            </a:r>
            <a:r>
              <a:rPr lang="fr-FR" dirty="0" smtClean="0">
                <a:solidFill>
                  <a:srgbClr val="C00000"/>
                </a:solidFill>
                <a:sym typeface="Wingdings" panose="05000000000000000000" pitchFamily="2" charset="2"/>
              </a:rPr>
              <a:t>, </a:t>
            </a:r>
          </a:p>
          <a:p>
            <a:pPr marL="0" indent="0" algn="ctr">
              <a:buFont typeface="Arial" panose="020B0604020202020204" pitchFamily="34" charset="0"/>
              <a:buNone/>
              <a:defRPr/>
            </a:pPr>
            <a:r>
              <a:rPr lang="fr-FR" dirty="0" smtClean="0">
                <a:solidFill>
                  <a:srgbClr val="C00000"/>
                </a:solidFill>
                <a:sym typeface="Wingdings" panose="05000000000000000000" pitchFamily="2" charset="2"/>
              </a:rPr>
              <a:t>d’une </a:t>
            </a:r>
            <a:r>
              <a:rPr lang="fr-FR" b="1" dirty="0" smtClean="0">
                <a:solidFill>
                  <a:srgbClr val="C00000"/>
                </a:solidFill>
                <a:sym typeface="Wingdings" panose="05000000000000000000" pitchFamily="2" charset="2"/>
              </a:rPr>
              <a:t>réelle égalité entre les filles et les garçons </a:t>
            </a:r>
            <a:r>
              <a:rPr lang="fr-FR" dirty="0" smtClean="0">
                <a:solidFill>
                  <a:srgbClr val="C00000"/>
                </a:solidFill>
                <a:sym typeface="Wingdings" panose="05000000000000000000" pitchFamily="2" charset="2"/>
              </a:rPr>
              <a:t>notamment à l’école, </a:t>
            </a:r>
          </a:p>
          <a:p>
            <a:pPr marL="0" indent="0" algn="ctr">
              <a:buFont typeface="Arial" panose="020B0604020202020204" pitchFamily="34" charset="0"/>
              <a:buNone/>
              <a:defRPr/>
            </a:pPr>
            <a:r>
              <a:rPr lang="fr-FR" dirty="0" smtClean="0">
                <a:solidFill>
                  <a:srgbClr val="C00000"/>
                </a:solidFill>
                <a:sym typeface="Wingdings" panose="05000000000000000000" pitchFamily="2" charset="2"/>
              </a:rPr>
              <a:t>et </a:t>
            </a:r>
            <a:r>
              <a:rPr lang="fr-FR" b="1" dirty="0" smtClean="0">
                <a:solidFill>
                  <a:srgbClr val="C00000"/>
                </a:solidFill>
                <a:sym typeface="Wingdings" panose="05000000000000000000" pitchFamily="2" charset="2"/>
              </a:rPr>
              <a:t>entre les femmes et les hommes </a:t>
            </a:r>
            <a:r>
              <a:rPr lang="fr-FR" dirty="0" smtClean="0">
                <a:solidFill>
                  <a:srgbClr val="C00000"/>
                </a:solidFill>
                <a:sym typeface="Wingdings" panose="05000000000000000000" pitchFamily="2" charset="2"/>
              </a:rPr>
              <a:t>dans la société</a:t>
            </a:r>
          </a:p>
          <a:p>
            <a:pPr marL="0" indent="0" algn="ctr">
              <a:spcBef>
                <a:spcPts val="2400"/>
              </a:spcBef>
              <a:buFont typeface="Arial" panose="020B0604020202020204" pitchFamily="34" charset="0"/>
              <a:buNone/>
              <a:defRPr/>
            </a:pPr>
            <a:r>
              <a:rPr lang="fr-FR" dirty="0" smtClean="0">
                <a:solidFill>
                  <a:srgbClr val="E85412"/>
                </a:solidFill>
                <a:sym typeface="Wingdings" panose="05000000000000000000" pitchFamily="2" charset="2"/>
              </a:rPr>
              <a:t> </a:t>
            </a:r>
            <a:r>
              <a:rPr lang="fr-FR" b="1" dirty="0" smtClean="0">
                <a:solidFill>
                  <a:srgbClr val="E85412"/>
                </a:solidFill>
                <a:sym typeface="Wingdings" panose="05000000000000000000" pitchFamily="2" charset="2"/>
              </a:rPr>
              <a:t>Pour aider à grandir les filles et les garçons de façon harmonieuse</a:t>
            </a:r>
            <a:endParaRPr lang="fr-FR" b="1" dirty="0">
              <a:solidFill>
                <a:srgbClr val="E85412"/>
              </a:solidFill>
            </a:endParaRPr>
          </a:p>
        </p:txBody>
      </p:sp>
    </p:spTree>
    <p:extLst>
      <p:ext uri="{BB962C8B-B14F-4D97-AF65-F5344CB8AC3E}">
        <p14:creationId xmlns:p14="http://schemas.microsoft.com/office/powerpoint/2010/main" val="36743268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u texte 4"/>
          <p:cNvSpPr>
            <a:spLocks noGrp="1"/>
          </p:cNvSpPr>
          <p:nvPr>
            <p:ph type="body" idx="4294967295"/>
          </p:nvPr>
        </p:nvSpPr>
        <p:spPr>
          <a:xfrm>
            <a:off x="684213" y="5084763"/>
            <a:ext cx="7777162" cy="1152525"/>
          </a:xfrm>
        </p:spPr>
        <p:txBody>
          <a:bodyPr anchor="b">
            <a:normAutofit fontScale="70000" lnSpcReduction="20000"/>
          </a:bodyPr>
          <a:lstStyle/>
          <a:p>
            <a:pPr marL="0" indent="0" eaLnBrk="1" hangingPunct="1">
              <a:buFont typeface="Arial" panose="020B0604020202020204" pitchFamily="34" charset="0"/>
              <a:buNone/>
            </a:pPr>
            <a:endParaRPr lang="fr-FR" altLang="fr-FR" sz="2400" dirty="0" smtClean="0">
              <a:solidFill>
                <a:schemeClr val="bg1"/>
              </a:solidFill>
            </a:endParaRPr>
          </a:p>
          <a:p>
            <a:pPr marL="0" indent="0" eaLnBrk="1" hangingPunct="1">
              <a:buFont typeface="Arial" panose="020B0604020202020204" pitchFamily="34" charset="0"/>
              <a:buNone/>
            </a:pPr>
            <a:r>
              <a:rPr lang="fr-FR" altLang="fr-FR" sz="4000" b="1" dirty="0" smtClean="0">
                <a:solidFill>
                  <a:schemeClr val="bg1"/>
                </a:solidFill>
              </a:rPr>
              <a:t>Belle réussite aux femmes et aux hommes que vous êtes…</a:t>
            </a:r>
            <a:endParaRPr lang="fr-FR" altLang="fr-FR" sz="4000" dirty="0" smtClean="0">
              <a:solidFill>
                <a:schemeClr val="bg1"/>
              </a:solidFill>
            </a:endParaRPr>
          </a:p>
        </p:txBody>
      </p:sp>
      <p:sp>
        <p:nvSpPr>
          <p:cNvPr id="98307" name="ZoneTexte 2"/>
          <p:cNvSpPr txBox="1">
            <a:spLocks noChangeArrowheads="1"/>
          </p:cNvSpPr>
          <p:nvPr/>
        </p:nvSpPr>
        <p:spPr bwMode="auto">
          <a:xfrm>
            <a:off x="5724525" y="908050"/>
            <a:ext cx="302418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 typeface="Arial" panose="020B0604020202020204" pitchFamily="34" charset="0"/>
              <a:buNone/>
            </a:pPr>
            <a:r>
              <a:rPr lang="fr-FR" altLang="fr-FR" sz="4000" b="1">
                <a:solidFill>
                  <a:schemeClr val="bg1"/>
                </a:solidFill>
              </a:rPr>
              <a:t>Belle réussite aux filles et aux garçons …</a:t>
            </a:r>
          </a:p>
        </p:txBody>
      </p:sp>
      <p:pic>
        <p:nvPicPr>
          <p:cNvPr id="98308"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052513"/>
            <a:ext cx="498951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875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68313" y="-171450"/>
            <a:ext cx="8229600" cy="1143000"/>
          </a:xfrm>
        </p:spPr>
        <p:txBody>
          <a:bodyPr/>
          <a:lstStyle/>
          <a:p>
            <a:r>
              <a:rPr lang="fr-FR" altLang="fr-FR" smtClean="0"/>
              <a:t>Rappel des textes officiels sur le sujet</a:t>
            </a:r>
          </a:p>
        </p:txBody>
      </p:sp>
      <p:sp>
        <p:nvSpPr>
          <p:cNvPr id="18435" name="Espace réservé du contenu 2"/>
          <p:cNvSpPr>
            <a:spLocks noGrp="1"/>
          </p:cNvSpPr>
          <p:nvPr>
            <p:ph idx="1"/>
          </p:nvPr>
        </p:nvSpPr>
        <p:spPr>
          <a:xfrm>
            <a:off x="395288" y="954088"/>
            <a:ext cx="8229600" cy="4929187"/>
          </a:xfrm>
        </p:spPr>
        <p:txBody>
          <a:bodyPr/>
          <a:lstStyle/>
          <a:p>
            <a:pPr eaLnBrk="1" hangingPunct="1">
              <a:buFont typeface="Arial" panose="020B0604020202020204" pitchFamily="34" charset="0"/>
              <a:buNone/>
            </a:pPr>
            <a:r>
              <a:rPr lang="fr-FR" altLang="fr-FR" sz="2800" b="1" smtClean="0"/>
              <a:t>Derniers textes :</a:t>
            </a:r>
          </a:p>
          <a:p>
            <a:pPr eaLnBrk="1" hangingPunct="1">
              <a:spcBef>
                <a:spcPts val="1800"/>
              </a:spcBef>
            </a:pPr>
            <a:r>
              <a:rPr lang="fr-FR" altLang="fr-FR" sz="2800" i="1" smtClean="0"/>
              <a:t>Plan d'action pour l'égalité entre les filles et les garçons à l'école</a:t>
            </a:r>
            <a:r>
              <a:rPr lang="fr-FR" altLang="fr-FR" sz="2800" smtClean="0"/>
              <a:t>, Benoît Hamon - 30/06/2014</a:t>
            </a:r>
          </a:p>
          <a:p>
            <a:pPr eaLnBrk="1" hangingPunct="1">
              <a:spcBef>
                <a:spcPts val="1800"/>
              </a:spcBef>
            </a:pPr>
            <a:r>
              <a:rPr lang="fr-FR" altLang="fr-FR" sz="2800" i="1" smtClean="0"/>
              <a:t>Mise en œuvre de la politique éducative en faveur de l'égalité entre les filles et les garçons à l'École</a:t>
            </a:r>
            <a:r>
              <a:rPr lang="fr-FR" altLang="fr-FR" sz="2800" smtClean="0"/>
              <a:t>, </a:t>
            </a:r>
            <a:r>
              <a:rPr lang="fr-FR" altLang="fr-FR" sz="2000" smtClean="0"/>
              <a:t>NOR : MENE1500237C, circulaire n° 2015-003 du 20-1-2015.</a:t>
            </a:r>
          </a:p>
          <a:p>
            <a:endParaRPr lang="fr-FR" altLang="fr-FR" sz="2800" smtClean="0"/>
          </a:p>
        </p:txBody>
      </p:sp>
    </p:spTree>
    <p:extLst>
      <p:ext uri="{BB962C8B-B14F-4D97-AF65-F5344CB8AC3E}">
        <p14:creationId xmlns:p14="http://schemas.microsoft.com/office/powerpoint/2010/main" val="2448073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468313" y="-171450"/>
            <a:ext cx="8229600" cy="1143000"/>
          </a:xfrm>
        </p:spPr>
        <p:txBody>
          <a:bodyPr/>
          <a:lstStyle/>
          <a:p>
            <a:endParaRPr lang="fr-FR" altLang="fr-FR" smtClean="0"/>
          </a:p>
        </p:txBody>
      </p:sp>
      <p:pic>
        <p:nvPicPr>
          <p:cNvPr id="20483"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2413" y="1268413"/>
            <a:ext cx="6119812" cy="4710112"/>
          </a:xfrm>
        </p:spPr>
      </p:pic>
    </p:spTree>
    <p:extLst>
      <p:ext uri="{BB962C8B-B14F-4D97-AF65-F5344CB8AC3E}">
        <p14:creationId xmlns:p14="http://schemas.microsoft.com/office/powerpoint/2010/main" val="1173422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p:txBody>
          <a:bodyPr/>
          <a:lstStyle/>
          <a:p>
            <a:pPr eaLnBrk="1" hangingPunct="1"/>
            <a:r>
              <a:rPr lang="fr-FR" altLang="fr-FR" smtClean="0"/>
              <a:t>Précisions terminologiques </a:t>
            </a:r>
          </a:p>
        </p:txBody>
      </p:sp>
      <p:sp>
        <p:nvSpPr>
          <p:cNvPr id="21507" name="Rectangle 3"/>
          <p:cNvSpPr>
            <a:spLocks noGrp="1"/>
          </p:cNvSpPr>
          <p:nvPr>
            <p:ph type="body" idx="4294967295"/>
          </p:nvPr>
        </p:nvSpPr>
        <p:spPr>
          <a:xfrm>
            <a:off x="309563" y="2220913"/>
            <a:ext cx="2592387" cy="2592387"/>
          </a:xfrm>
        </p:spPr>
        <p:txBody>
          <a:bodyPr/>
          <a:lstStyle/>
          <a:p>
            <a:pPr eaLnBrk="1" hangingPunct="1"/>
            <a:r>
              <a:rPr lang="fr-FR" altLang="fr-FR" smtClean="0"/>
              <a:t>Mixité </a:t>
            </a:r>
          </a:p>
          <a:p>
            <a:pPr eaLnBrk="1" hangingPunct="1">
              <a:spcBef>
                <a:spcPct val="50000"/>
              </a:spcBef>
            </a:pPr>
            <a:r>
              <a:rPr lang="fr-FR" altLang="fr-FR" smtClean="0"/>
              <a:t>Parité</a:t>
            </a:r>
          </a:p>
          <a:p>
            <a:pPr eaLnBrk="1" hangingPunct="1">
              <a:spcBef>
                <a:spcPct val="50000"/>
              </a:spcBef>
            </a:pPr>
            <a:r>
              <a:rPr lang="fr-FR" altLang="fr-FR" smtClean="0"/>
              <a:t>Egalité</a:t>
            </a:r>
          </a:p>
        </p:txBody>
      </p:sp>
      <p:pic>
        <p:nvPicPr>
          <p:cNvPr id="20484"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922463"/>
            <a:ext cx="5605462"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983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p:txBody>
          <a:bodyPr/>
          <a:lstStyle/>
          <a:p>
            <a:pPr eaLnBrk="1" hangingPunct="1"/>
            <a:r>
              <a:rPr lang="fr-FR" altLang="fr-FR" smtClean="0"/>
              <a:t>Précisions terminologiques</a:t>
            </a:r>
          </a:p>
        </p:txBody>
      </p:sp>
      <p:sp>
        <p:nvSpPr>
          <p:cNvPr id="21507" name="Rectangle 3"/>
          <p:cNvSpPr>
            <a:spLocks noGrp="1"/>
          </p:cNvSpPr>
          <p:nvPr>
            <p:ph type="body" idx="4294967295"/>
          </p:nvPr>
        </p:nvSpPr>
        <p:spPr>
          <a:xfrm>
            <a:off x="608330" y="1700808"/>
            <a:ext cx="8075612" cy="3095674"/>
          </a:xfrm>
        </p:spPr>
        <p:txBody>
          <a:bodyPr/>
          <a:lstStyle/>
          <a:p>
            <a:pPr marL="0" indent="0" eaLnBrk="1" hangingPunct="1">
              <a:spcBef>
                <a:spcPts val="3600"/>
              </a:spcBef>
              <a:buNone/>
              <a:defRPr/>
            </a:pPr>
            <a:r>
              <a:rPr lang="fr-FR" altLang="fr-FR" dirty="0" smtClean="0">
                <a:solidFill>
                  <a:srgbClr val="C00000"/>
                </a:solidFill>
              </a:rPr>
              <a:t>Égalité // Différence </a:t>
            </a:r>
            <a:r>
              <a:rPr lang="fr-FR" altLang="fr-FR" dirty="0" smtClean="0">
                <a:solidFill>
                  <a:srgbClr val="C00000"/>
                </a:solidFill>
                <a:sym typeface="Wingdings" panose="05000000000000000000" pitchFamily="2" charset="2"/>
              </a:rPr>
              <a:t> pas antonymes</a:t>
            </a:r>
          </a:p>
          <a:p>
            <a:pPr marL="57150" indent="0" eaLnBrk="1" hangingPunct="1">
              <a:spcBef>
                <a:spcPts val="3600"/>
              </a:spcBef>
              <a:buFont typeface="Arial" panose="020B0604020202020204" pitchFamily="34" charset="0"/>
              <a:buNone/>
              <a:defRPr/>
            </a:pPr>
            <a:r>
              <a:rPr lang="fr-FR" altLang="fr-FR" b="1" dirty="0">
                <a:solidFill>
                  <a:srgbClr val="C00000"/>
                </a:solidFill>
                <a:sym typeface="Wingdings" panose="05000000000000000000" pitchFamily="2" charset="2"/>
              </a:rPr>
              <a:t> </a:t>
            </a:r>
            <a:r>
              <a:rPr lang="fr-FR" altLang="fr-FR" b="1" dirty="0">
                <a:solidFill>
                  <a:srgbClr val="C00000"/>
                </a:solidFill>
              </a:rPr>
              <a:t>Différence </a:t>
            </a:r>
            <a:r>
              <a:rPr lang="fr-FR" altLang="fr-FR" b="1" i="1" dirty="0">
                <a:solidFill>
                  <a:srgbClr val="C00000"/>
                </a:solidFill>
              </a:rPr>
              <a:t>vs</a:t>
            </a:r>
            <a:r>
              <a:rPr lang="fr-FR" altLang="fr-FR" b="1" dirty="0">
                <a:solidFill>
                  <a:srgbClr val="C00000"/>
                </a:solidFill>
              </a:rPr>
              <a:t> identité/</a:t>
            </a:r>
            <a:r>
              <a:rPr lang="fr-FR" altLang="fr-FR" b="1" dirty="0" err="1">
                <a:solidFill>
                  <a:srgbClr val="C00000"/>
                </a:solidFill>
              </a:rPr>
              <a:t>mêmeté</a:t>
            </a:r>
            <a:endParaRPr lang="fr-FR" altLang="fr-FR" b="1" dirty="0">
              <a:solidFill>
                <a:srgbClr val="C00000"/>
              </a:solidFill>
            </a:endParaRPr>
          </a:p>
          <a:p>
            <a:pPr marL="57150" indent="0" eaLnBrk="1" hangingPunct="1">
              <a:spcBef>
                <a:spcPts val="3600"/>
              </a:spcBef>
              <a:buFont typeface="Arial" panose="020B0604020202020204" pitchFamily="34" charset="0"/>
              <a:buNone/>
              <a:defRPr/>
            </a:pPr>
            <a:r>
              <a:rPr lang="fr-FR" altLang="fr-FR" b="1" dirty="0" smtClean="0">
                <a:solidFill>
                  <a:srgbClr val="C00000"/>
                </a:solidFill>
                <a:sym typeface="Wingdings" panose="05000000000000000000" pitchFamily="2" charset="2"/>
              </a:rPr>
              <a:t> </a:t>
            </a:r>
            <a:r>
              <a:rPr lang="fr-FR" altLang="fr-FR" b="1" dirty="0" smtClean="0">
                <a:solidFill>
                  <a:srgbClr val="C00000"/>
                </a:solidFill>
              </a:rPr>
              <a:t>Égalité </a:t>
            </a:r>
            <a:r>
              <a:rPr lang="fr-FR" altLang="fr-FR" b="1" i="1" dirty="0" smtClean="0">
                <a:solidFill>
                  <a:srgbClr val="C00000"/>
                </a:solidFill>
              </a:rPr>
              <a:t>vs</a:t>
            </a:r>
            <a:r>
              <a:rPr lang="fr-FR" altLang="fr-FR" b="1" dirty="0" smtClean="0">
                <a:solidFill>
                  <a:srgbClr val="C00000"/>
                </a:solidFill>
              </a:rPr>
              <a:t> inégalité </a:t>
            </a:r>
            <a:r>
              <a:rPr lang="fr-FR" altLang="fr-FR" b="1" dirty="0" smtClean="0">
                <a:solidFill>
                  <a:srgbClr val="C00000"/>
                </a:solidFill>
                <a:sym typeface="Wingdings" panose="05000000000000000000" pitchFamily="2" charset="2"/>
              </a:rPr>
              <a:t></a:t>
            </a:r>
            <a:r>
              <a:rPr lang="fr-FR" altLang="fr-FR" b="1" dirty="0" smtClean="0">
                <a:solidFill>
                  <a:srgbClr val="C00000"/>
                </a:solidFill>
              </a:rPr>
              <a:t> discrimination</a:t>
            </a:r>
          </a:p>
        </p:txBody>
      </p:sp>
    </p:spTree>
    <p:extLst>
      <p:ext uri="{BB962C8B-B14F-4D97-AF65-F5344CB8AC3E}">
        <p14:creationId xmlns:p14="http://schemas.microsoft.com/office/powerpoint/2010/main" val="4150266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theme/theme1.xml><?xml version="1.0" encoding="utf-8"?>
<a:theme xmlns:a="http://schemas.openxmlformats.org/drawingml/2006/main" name="modele_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modele_espe</Template>
  <TotalTime>0</TotalTime>
  <Words>2104</Words>
  <Application>Microsoft Office PowerPoint</Application>
  <PresentationFormat>Affichage à l'écran (4:3)</PresentationFormat>
  <Paragraphs>283</Paragraphs>
  <Slides>52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52</vt:i4>
      </vt:variant>
    </vt:vector>
  </HeadingPairs>
  <TitlesOfParts>
    <vt:vector size="57" baseType="lpstr">
      <vt:lpstr>Arial</vt:lpstr>
      <vt:lpstr>Calibri</vt:lpstr>
      <vt:lpstr>Times New Roman</vt:lpstr>
      <vt:lpstr>Wingdings</vt:lpstr>
      <vt:lpstr>modele_espe</vt:lpstr>
      <vt:lpstr>Présentation PowerPoint</vt:lpstr>
      <vt:lpstr>Pourquoi s’intéresser au sujet ?</vt:lpstr>
      <vt:lpstr>Rappel des textes officiels sur le sujet</vt:lpstr>
      <vt:lpstr>Rappel des textes officiels sur le sujet</vt:lpstr>
      <vt:lpstr>Rappel des textes officiels sur le sujet</vt:lpstr>
      <vt:lpstr>Rappel des textes officiels sur le sujet</vt:lpstr>
      <vt:lpstr>Présentation PowerPoint</vt:lpstr>
      <vt:lpstr>Précisions terminologiques </vt:lpstr>
      <vt:lpstr>Précisions terminologiques</vt:lpstr>
      <vt:lpstr>Précisions terminologiques </vt:lpstr>
      <vt:lpstr>Précisions terminologiques </vt:lpstr>
      <vt:lpstr>1 – Premières observations faites en classe</vt:lpstr>
      <vt:lpstr>Observations effectuées en classe</vt:lpstr>
      <vt:lpstr>Des observations faites en France</vt:lpstr>
      <vt:lpstr>D’autres stéréotypes sexués à l’école</vt:lpstr>
      <vt:lpstr>Des différences sexuées ou genrées</vt:lpstr>
      <vt:lpstr>Présentation PowerPoint</vt:lpstr>
      <vt:lpstr>Qu’est-ce qu’un stéréotype de genre, de sexe ?</vt:lpstr>
      <vt:lpstr>Présentation PowerPoint</vt:lpstr>
      <vt:lpstr>Qu’est-ce qu’un stéréotype de sexe, de genre ?</vt:lpstr>
      <vt:lpstr>Stéréotypes sexués négatifs et positifs</vt:lpstr>
      <vt:lpstr>Quelques stéréotypes traditionnels…</vt:lpstr>
      <vt:lpstr>Au cœur des stéréotypes sexués :</vt:lpstr>
      <vt:lpstr>Cerveaux différents ?</vt:lpstr>
      <vt:lpstr>Conception différentialiste </vt:lpstr>
      <vt:lpstr>Qualités, compétences naturelles des femmes ?</vt:lpstr>
      <vt:lpstr>Influence des stéréotypes dans la construction de l’identité </vt:lpstr>
      <vt:lpstr>Répercussions des stéréotypes de genre</vt:lpstr>
      <vt:lpstr>Présentation PowerPoint</vt:lpstr>
      <vt:lpstr>Les stéréotypes sexués dans les manuels : résultats</vt:lpstr>
      <vt:lpstr>Les stéréotypes sexués dans les manuels de lecture de CP (1)</vt:lpstr>
      <vt:lpstr>Les stéréotypes sexués dans les manuels de lecture de CP (2)</vt:lpstr>
      <vt:lpstr>4 – Le genre dans la langue française, les femmes dans les disciplines scolaires</vt:lpstr>
      <vt:lpstr>Du masculin neutre à la domination du masculin</vt:lpstr>
      <vt:lpstr>Domination masculine</vt:lpstr>
      <vt:lpstr>Egalité du masculin et du féminin ?</vt:lpstr>
      <vt:lpstr>Genre grammatical en français</vt:lpstr>
      <vt:lpstr>Les grammaires du genre</vt:lpstr>
      <vt:lpstr>La grammaire du genre</vt:lpstr>
      <vt:lpstr>Les grammaires du genre</vt:lpstr>
      <vt:lpstr>Les grammaires du genre</vt:lpstr>
      <vt:lpstr>Langage sexué et construction de soi</vt:lpstr>
      <vt:lpstr>Les femmes dans les savoirs scolaires</vt:lpstr>
      <vt:lpstr>Les femmes dans les savoirs scolaires</vt:lpstr>
      <vt:lpstr>Présentation PowerPoint</vt:lpstr>
      <vt:lpstr>Que peut-on faire ?</vt:lpstr>
      <vt:lpstr>Agir dans toutes les disciplines</vt:lpstr>
      <vt:lpstr>Egalité entre les filles et les garçons à l’école</vt:lpstr>
      <vt:lpstr>Agir sur ses propres attitudes d’enseignant.e</vt:lpstr>
      <vt:lpstr>Les stéréotypes à l’école</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 Legros</dc:creator>
  <cp:lastModifiedBy>Valérie Legros</cp:lastModifiedBy>
  <cp:revision>16</cp:revision>
  <dcterms:created xsi:type="dcterms:W3CDTF">2014-10-05T15:37:54Z</dcterms:created>
  <dcterms:modified xsi:type="dcterms:W3CDTF">2018-10-10T20:58:29Z</dcterms:modified>
</cp:coreProperties>
</file>