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2" r:id="rId17"/>
    <p:sldId id="271" r:id="rId1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4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DA58F-C5DB-4526-884B-2756AE1DA6A8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D319C-FE15-41CC-94F3-9636289EC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46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64220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9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7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6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6649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27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2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2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18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42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69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5. 10. 2018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568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AtNNsOUgjo" TargetMode="External"/><Relationship Id="rId2" Type="http://schemas.openxmlformats.org/officeDocument/2006/relationships/hyperlink" Target="https://prezi.com/ebqiobah-i3j/me-portfolio-ucitel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ojdova@ped.muni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5127" y="1100391"/>
            <a:ext cx="8361229" cy="2098226"/>
          </a:xfrm>
        </p:spPr>
        <p:txBody>
          <a:bodyPr/>
          <a:lstStyle/>
          <a:p>
            <a:r>
              <a:rPr lang="cs-CZ" sz="3200" dirty="0" smtClean="0"/>
              <a:t>Studium v oblasti pedagogických věd: Úvod do studia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9906" y="3585173"/>
            <a:ext cx="7007302" cy="14573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doc. PaedDr. Hana Horká, CSc. </a:t>
            </a:r>
          </a:p>
          <a:p>
            <a:r>
              <a:rPr lang="cs-CZ" dirty="0" smtClean="0"/>
              <a:t>Mgr</a:t>
            </a:r>
            <a:r>
              <a:rPr lang="cs-CZ" dirty="0"/>
              <a:t>. Kateřina Lojdová, Ph.D.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Pá </a:t>
            </a:r>
            <a:r>
              <a:rPr lang="cs-CZ" dirty="0"/>
              <a:t>5. 10. 13:00–16:00 učebna 39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4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https://www.ped.muni.cz/pedagogika/celozivotni-studium-v-oblasti-pedagogickych-ved/</a:t>
            </a:r>
          </a:p>
        </p:txBody>
      </p:sp>
    </p:spTree>
    <p:extLst>
      <p:ext uri="{BB962C8B-B14F-4D97-AF65-F5344CB8AC3E}">
        <p14:creationId xmlns:p14="http://schemas.microsoft.com/office/powerpoint/2010/main" val="286680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ávěrečná </a:t>
            </a:r>
            <a:r>
              <a:rPr lang="cs-CZ" dirty="0"/>
              <a:t>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Teoretická část podává přehled o současném stavu poznání (teorie, výzkumy) v oblastech relevantních tématu práce a je z ní jasně patrné, jaká </a:t>
            </a:r>
            <a:r>
              <a:rPr lang="cs-CZ" dirty="0" smtClean="0"/>
              <a:t>východiska </a:t>
            </a:r>
            <a:r>
              <a:rPr lang="cs-CZ" dirty="0"/>
              <a:t>autor/</a:t>
            </a:r>
            <a:r>
              <a:rPr lang="cs-CZ" dirty="0" err="1"/>
              <a:t>ka</a:t>
            </a:r>
            <a:r>
              <a:rPr lang="cs-CZ" dirty="0"/>
              <a:t> považuje za důležité z hlediska praktické části práce. </a:t>
            </a:r>
          </a:p>
          <a:p>
            <a:r>
              <a:rPr lang="cs-CZ" dirty="0" smtClean="0"/>
              <a:t>Praktická </a:t>
            </a:r>
            <a:r>
              <a:rPr lang="cs-CZ" dirty="0"/>
              <a:t>část </a:t>
            </a:r>
            <a:r>
              <a:rPr lang="cs-CZ" dirty="0" smtClean="0"/>
              <a:t>by měla být </a:t>
            </a:r>
            <a:r>
              <a:rPr lang="cs-CZ" dirty="0"/>
              <a:t>orientována </a:t>
            </a:r>
            <a:r>
              <a:rPr lang="cs-CZ" dirty="0" smtClean="0"/>
              <a:t>aplikačně </a:t>
            </a:r>
            <a:r>
              <a:rPr lang="cs-CZ" dirty="0"/>
              <a:t>(metodicky</a:t>
            </a:r>
            <a:r>
              <a:rPr lang="cs-CZ" dirty="0" smtClean="0"/>
              <a:t>): vytvoření metodiky, pomůcky do výuky, práce s výukovou metodou a její reflexe, evaluace vlastní výuky, sebereflexe učitele. </a:t>
            </a:r>
            <a:endParaRPr lang="cs-CZ" dirty="0"/>
          </a:p>
          <a:p>
            <a:r>
              <a:rPr lang="cs-CZ" dirty="0"/>
              <a:t>Formální náležitosti závěrečných prací se shodují s náležitostmi pro bakalářské práce:</a:t>
            </a:r>
          </a:p>
          <a:p>
            <a:pPr marL="0" indent="0">
              <a:buNone/>
            </a:pPr>
            <a:r>
              <a:rPr lang="cs-CZ" dirty="0"/>
              <a:t>http://www.ped.muni.cz/pedagogika/zaverecne-prace/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Studentské/profesní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portfolio a k čemu slouží?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4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portfolia v průběhu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10403"/>
            <a:ext cx="10515600" cy="4786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Studentské portfolio </a:t>
            </a:r>
          </a:p>
          <a:p>
            <a:pPr>
              <a:buClr>
                <a:srgbClr val="C0000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dirty="0"/>
              <a:t>soubor aktivit a produktů činností studenta, který odráží vývoj jeho pedagogické kompetence a je významným prostředkem pro studentovu sebereflexi a </a:t>
            </a:r>
            <a:r>
              <a:rPr lang="cs-CZ" dirty="0" smtClean="0"/>
              <a:t>sebehodnocení,</a:t>
            </a:r>
            <a:endParaRPr lang="cs-CZ" dirty="0"/>
          </a:p>
          <a:p>
            <a:pPr>
              <a:buClr>
                <a:srgbClr val="C0000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dirty="0"/>
              <a:t>je vytvářeno průběžně!</a:t>
            </a:r>
          </a:p>
          <a:p>
            <a:pPr>
              <a:buClr>
                <a:srgbClr val="C0000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dirty="0"/>
              <a:t>zahrnuje povinné a volitelné </a:t>
            </a:r>
            <a:r>
              <a:rPr lang="cs-CZ" dirty="0" smtClean="0"/>
              <a:t>součásti </a:t>
            </a:r>
            <a:r>
              <a:rPr lang="cs-CZ" dirty="0"/>
              <a:t>(portfoliové </a:t>
            </a:r>
            <a:r>
              <a:rPr lang="cs-CZ" dirty="0" smtClean="0"/>
              <a:t>úkoly) </a:t>
            </a:r>
            <a:r>
              <a:rPr lang="cs-CZ" dirty="0"/>
              <a:t>– ve většině předmětů pedagogicko-psychologického základu budou vyučujícími stanoveny povinné a doporučeny volitelné součásti </a:t>
            </a:r>
            <a:r>
              <a:rPr lang="cs-CZ" dirty="0" smtClean="0"/>
              <a:t>portfolia, u studentů CŽV je však důraz kladen zejména na </a:t>
            </a:r>
            <a:r>
              <a:rPr lang="cs-CZ" b="1" dirty="0" smtClean="0"/>
              <a:t>doklady odrážející jejich individuální profesní vývoj,</a:t>
            </a:r>
            <a:endParaRPr lang="cs-CZ" b="1" dirty="0"/>
          </a:p>
          <a:p>
            <a:pPr>
              <a:buClr>
                <a:srgbClr val="C0000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dirty="0"/>
              <a:t>využijete jej v průběhu </a:t>
            </a:r>
            <a:r>
              <a:rPr lang="cs-CZ" dirty="0" smtClean="0"/>
              <a:t>studia, </a:t>
            </a:r>
            <a:r>
              <a:rPr lang="cs-CZ" dirty="0" smtClean="0"/>
              <a:t>u závěrečných zkoušek a dále v praxi.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9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83533"/>
            <a:ext cx="10117248" cy="52419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Strukturovaný profesní </a:t>
            </a:r>
            <a:r>
              <a:rPr lang="cs-CZ" dirty="0" smtClean="0"/>
              <a:t>životopis</a:t>
            </a:r>
            <a:endParaRPr lang="cs-CZ" dirty="0"/>
          </a:p>
          <a:p>
            <a:r>
              <a:rPr lang="cs-CZ" dirty="0" smtClean="0"/>
              <a:t>Osobní </a:t>
            </a:r>
            <a:r>
              <a:rPr lang="cs-CZ" dirty="0"/>
              <a:t>vzdělávací platforma (v této části učitel formuluje osobní východiska, </a:t>
            </a:r>
            <a:r>
              <a:rPr lang="cs-CZ" dirty="0" smtClean="0"/>
              <a:t>pojetí </a:t>
            </a:r>
            <a:r>
              <a:rPr lang="cs-CZ" dirty="0"/>
              <a:t>své </a:t>
            </a:r>
            <a:r>
              <a:rPr lang="cs-CZ" dirty="0" smtClean="0"/>
              <a:t>pedagogické činnosti</a:t>
            </a:r>
            <a:r>
              <a:rPr lang="cs-CZ" dirty="0"/>
              <a:t>, názory a postoje vůči </a:t>
            </a:r>
            <a:r>
              <a:rPr lang="cs-CZ" dirty="0" smtClean="0"/>
              <a:t>profesi)</a:t>
            </a:r>
            <a:endParaRPr lang="cs-CZ" dirty="0"/>
          </a:p>
          <a:p>
            <a:r>
              <a:rPr lang="cs-CZ" dirty="0"/>
              <a:t>3. Plán profesního rozvoje (na základě hodnocení a sebehodnocení stanovené osobní profesní </a:t>
            </a:r>
            <a:r>
              <a:rPr lang="cs-CZ" dirty="0" smtClean="0"/>
              <a:t>cíle a </a:t>
            </a:r>
            <a:r>
              <a:rPr lang="cs-CZ" dirty="0"/>
              <a:t>kroky k jejich </a:t>
            </a:r>
            <a:r>
              <a:rPr lang="cs-CZ" dirty="0" smtClean="0"/>
              <a:t>dosažení)</a:t>
            </a:r>
          </a:p>
          <a:p>
            <a:r>
              <a:rPr lang="cs-CZ" dirty="0" smtClean="0"/>
              <a:t>4</a:t>
            </a:r>
            <a:r>
              <a:rPr lang="cs-CZ" dirty="0"/>
              <a:t>. Dokumenty dokládající naplňování </a:t>
            </a:r>
            <a:r>
              <a:rPr lang="cs-CZ" dirty="0" smtClean="0"/>
              <a:t>Rámce </a:t>
            </a:r>
            <a:r>
              <a:rPr lang="cs-CZ" dirty="0"/>
              <a:t>profesních kvalit učitele</a:t>
            </a:r>
          </a:p>
          <a:p>
            <a:r>
              <a:rPr lang="cs-CZ" dirty="0"/>
              <a:t>4.1. Plánování výuky</a:t>
            </a:r>
          </a:p>
          <a:p>
            <a:r>
              <a:rPr lang="cs-CZ" dirty="0"/>
              <a:t>4.2. Prostředí pro učení</a:t>
            </a:r>
          </a:p>
          <a:p>
            <a:r>
              <a:rPr lang="cs-CZ" dirty="0"/>
              <a:t>4.3. Procesy učení</a:t>
            </a:r>
          </a:p>
          <a:p>
            <a:r>
              <a:rPr lang="cs-CZ" dirty="0"/>
              <a:t>4.4. Hodnocení práce žáků</a:t>
            </a:r>
          </a:p>
          <a:p>
            <a:r>
              <a:rPr lang="cs-CZ" dirty="0"/>
              <a:t>4.5. Reflexe výuky</a:t>
            </a:r>
          </a:p>
          <a:p>
            <a:r>
              <a:rPr lang="cs-CZ" dirty="0"/>
              <a:t>4.6. Rozvoj školy a spolupráce s kolegy</a:t>
            </a:r>
          </a:p>
          <a:p>
            <a:r>
              <a:rPr lang="cs-CZ" dirty="0"/>
              <a:t>4.7. Spolupráce s rodiči a širší veřejností</a:t>
            </a:r>
          </a:p>
          <a:p>
            <a:r>
              <a:rPr lang="cs-CZ" dirty="0"/>
              <a:t>4.8. Profesní rozvoj </a:t>
            </a:r>
            <a:r>
              <a:rPr lang="cs-CZ" dirty="0" smtClean="0"/>
              <a:t>učitele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http://www.nuov.cz/uploads/AE/evaluacni_nastroje/09_Profesni_portfolio_ucitele.pdf</a:t>
            </a:r>
          </a:p>
        </p:txBody>
      </p:sp>
    </p:spTree>
    <p:extLst>
      <p:ext uri="{BB962C8B-B14F-4D97-AF65-F5344CB8AC3E}">
        <p14:creationId xmlns:p14="http://schemas.microsoft.com/office/powerpoint/2010/main" val="26818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://prezi.com/ebqiobah-i3j/me-portfolio-ucitele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www.youtube.com/watch?v=RAtNNsOUgjo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8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750" y="2338387"/>
            <a:ext cx="64389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Hledání vlastních cílů a zdrojů pro studium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96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dnešního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 Seznámení: Kdo jsou moji spolužáci?</a:t>
            </a:r>
          </a:p>
          <a:p>
            <a:pPr marL="0" indent="0">
              <a:buNone/>
            </a:pPr>
            <a:r>
              <a:rPr lang="cs-CZ" dirty="0" smtClean="0"/>
              <a:t>2) Zmapování očekávání od studia a dosavadních pedagogických zkušeností.</a:t>
            </a:r>
          </a:p>
          <a:p>
            <a:pPr marL="0" indent="0">
              <a:buNone/>
            </a:pPr>
            <a:r>
              <a:rPr lang="cs-CZ" dirty="0" smtClean="0"/>
              <a:t>3) Seznámení se s harmonogramem studia a jeho součástmi: praxe, portfolio, závěrečné práce, závěrečné zkoušky.</a:t>
            </a:r>
          </a:p>
          <a:p>
            <a:pPr marL="0" indent="0">
              <a:buNone/>
            </a:pPr>
            <a:r>
              <a:rPr lang="cs-CZ" dirty="0" smtClean="0"/>
              <a:t>4) Hledání vlastních cílů a zdrojů pro studium.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9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Seznámení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262" y="2628900"/>
            <a:ext cx="58578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2) Zmapování očekávání od studia a dosavadních pedagogických zkušeností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6523" y="2286000"/>
            <a:ext cx="5391354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5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750" y="2338387"/>
            <a:ext cx="64389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Harmonogram </a:t>
            </a:r>
            <a:r>
              <a:rPr lang="cs-CZ" dirty="0"/>
              <a:t>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https://is.muni.cz/do/ped/stud/studk/2018_2019/czv/CCV_studPED_2017.html</a:t>
            </a:r>
          </a:p>
        </p:txBody>
      </p:sp>
    </p:spTree>
    <p:extLst>
      <p:ext uri="{BB962C8B-B14F-4D97-AF65-F5344CB8AC3E}">
        <p14:creationId xmlns:p14="http://schemas.microsoft.com/office/powerpoint/2010/main" val="271570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praxe: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Pokud jste v současné době nebo dříve (max. před pěti lety) byli zaměstnáni jako učitelé na základní či střední škole, máte možnost </a:t>
            </a:r>
            <a:r>
              <a:rPr lang="cs-CZ" b="1" dirty="0"/>
              <a:t>nechat si praxi uznat</a:t>
            </a:r>
            <a:r>
              <a:rPr lang="cs-CZ" dirty="0"/>
              <a:t>. 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/>
              <a:t>ředitele školy, ve které pracujete (příp. jste pracovali), potvrdit k tomu určený formulář (viz odkaz „uznávací formulář“ na webu). </a:t>
            </a:r>
            <a:endParaRPr lang="cs-CZ" dirty="0" smtClean="0"/>
          </a:p>
          <a:p>
            <a:pPr lvl="0"/>
            <a:r>
              <a:rPr lang="cs-CZ" dirty="0" smtClean="0"/>
              <a:t>Potvrzený </a:t>
            </a:r>
            <a:r>
              <a:rPr lang="cs-CZ" dirty="0"/>
              <a:t>formulář pošlete naskenovaný </a:t>
            </a:r>
            <a:r>
              <a:rPr lang="cs-CZ" b="1" dirty="0"/>
              <a:t>nejpozději v posledním výukovém týdnu příslušného semestru</a:t>
            </a:r>
            <a:r>
              <a:rPr lang="cs-CZ" dirty="0"/>
              <a:t> email </a:t>
            </a:r>
            <a:r>
              <a:rPr lang="cs-CZ" dirty="0">
                <a:hlinkClick r:id="rId2"/>
              </a:rPr>
              <a:t>lojdova@ped.muni.cz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 smtClean="0"/>
              <a:t>Informace o praxích:</a:t>
            </a:r>
          </a:p>
          <a:p>
            <a:pPr lvl="0"/>
            <a:r>
              <a:rPr lang="cs-CZ" dirty="0"/>
              <a:t>http://www.ped.muni.cz/pedagogika/informace-pro-studenty-a-vyucujici-programu-czv/</a:t>
            </a:r>
          </a:p>
        </p:txBody>
      </p:sp>
    </p:spTree>
    <p:extLst>
      <p:ext uri="{BB962C8B-B14F-4D97-AF65-F5344CB8AC3E}">
        <p14:creationId xmlns:p14="http://schemas.microsoft.com/office/powerpoint/2010/main" val="42555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praxe: Pokyny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584356"/>
            <a:ext cx="10597081" cy="5273643"/>
          </a:xfrm>
        </p:spPr>
        <p:txBody>
          <a:bodyPr>
            <a:normAutofit/>
          </a:bodyPr>
          <a:lstStyle/>
          <a:p>
            <a:r>
              <a:rPr lang="cs-CZ" dirty="0" smtClean="0"/>
              <a:t>ROZSAH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Celkem </a:t>
            </a:r>
            <a:r>
              <a:rPr lang="cs-CZ" dirty="0"/>
              <a:t>se jedná o 30 hodin praxe, z toho 12 hodin strávíte přímo ve škole.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Praxe </a:t>
            </a:r>
            <a:r>
              <a:rPr lang="cs-CZ" dirty="0"/>
              <a:t>probíhá ve dvou blocích po šesti hodinách, tedy dva dny strávené přímo ve škole. 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rámci pobytu ve škole budete mít ještě 6 hodin vlastní výuky. Zbývajících 12 hodin máte na přípravu a na zpracování zadaného úkolu, kterým je napsání (sebe)reflektivního záznamu (deníku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697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praxe: Pokyny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1400" dirty="0">
                <a:solidFill>
                  <a:srgbClr val="191B0E"/>
                </a:solidFill>
              </a:rPr>
              <a:t>ÚKOL</a:t>
            </a:r>
          </a:p>
          <a:p>
            <a:pPr marL="0" lvl="0" indent="0">
              <a:buNone/>
            </a:pPr>
            <a:r>
              <a:rPr lang="cs-CZ" sz="1400" dirty="0">
                <a:solidFill>
                  <a:srgbClr val="191B0E"/>
                </a:solidFill>
              </a:rPr>
              <a:t>Vaším úkolem je během praxe zaměřovat </a:t>
            </a:r>
            <a:r>
              <a:rPr lang="cs-CZ" sz="1400" dirty="0" smtClean="0">
                <a:solidFill>
                  <a:srgbClr val="191B0E"/>
                </a:solidFill>
              </a:rPr>
              <a:t>pozornost </a:t>
            </a:r>
            <a:r>
              <a:rPr lang="cs-CZ" sz="1400" dirty="0">
                <a:solidFill>
                  <a:srgbClr val="191B0E"/>
                </a:solidFill>
              </a:rPr>
              <a:t>k sobě, a to ve vztahu k různým pedagogickým situacím, které na praxi zažíváte. To, čeho si budete všímat (ať už to jsou myšlenky, pocity, reakce, postoje…), se pokuste prostřednictvím psaní tzv. reflektivního deníku třídit a ujasňovat. V deníku nejste nijak vázáni formou, jedná se o volné psaní. Záleží na vaší kreativitě – někdo je stručný a výstižný, někdo píše spíše rozvláčně, někomu vyhovuje třeba psaní formou příběhu. Deník není chronologickým záznamem vašich činností na praxi. Nejde o to popořadě popsat, co jste dělali a viděli. Pište o tom, co bylo pro vás osobně důležité, co ve vás z nějakého důvodu utkvělo. Nejedná se o seminární práci, kde je třeba dávat pozor na stavbu argumentu, logické návaznosti apod. Indikátorem úspěšného psaní je vámi hodnocená užitečnost. V průběhu praxe vytvoříte jeden deníkový záznam v rozsahu 2–4 strany A4.</a:t>
            </a:r>
          </a:p>
          <a:p>
            <a:pPr marL="0" lvl="0" indent="0">
              <a:buNone/>
            </a:pPr>
            <a:endParaRPr lang="cs-CZ" sz="1400" dirty="0">
              <a:solidFill>
                <a:srgbClr val="191B0E"/>
              </a:solidFill>
            </a:endParaRPr>
          </a:p>
          <a:p>
            <a:pPr lvl="0"/>
            <a:r>
              <a:rPr lang="cs-CZ" sz="1400" dirty="0">
                <a:solidFill>
                  <a:srgbClr val="191B0E"/>
                </a:solidFill>
              </a:rPr>
              <a:t>ZÁPOČET</a:t>
            </a:r>
          </a:p>
          <a:p>
            <a:pPr marL="0" lvl="0" indent="0">
              <a:buNone/>
            </a:pPr>
            <a:r>
              <a:rPr lang="cs-CZ" sz="1400" dirty="0">
                <a:solidFill>
                  <a:srgbClr val="191B0E"/>
                </a:solidFill>
              </a:rPr>
              <a:t>Zápočet bude udělen po rozpravě nad předloženým reflektivním deníkem a v něm splněným úkolem. </a:t>
            </a:r>
          </a:p>
          <a:p>
            <a:pPr marL="0" lvl="0" indent="0">
              <a:buNone/>
            </a:pPr>
            <a:endParaRPr lang="cs-CZ" sz="1400" dirty="0">
              <a:solidFill>
                <a:srgbClr val="191B0E"/>
              </a:solidFill>
            </a:endParaRPr>
          </a:p>
          <a:p>
            <a:pPr marL="0" lvl="0" indent="0">
              <a:buNone/>
            </a:pPr>
            <a:r>
              <a:rPr lang="cs-CZ" sz="1400" b="1" dirty="0">
                <a:solidFill>
                  <a:srgbClr val="191B0E"/>
                </a:solidFill>
              </a:rPr>
              <a:t>Sylabus:</a:t>
            </a:r>
          </a:p>
          <a:p>
            <a:pPr marL="0" lvl="0" indent="0">
              <a:buNone/>
            </a:pPr>
            <a:r>
              <a:rPr lang="cs-CZ" sz="1400" dirty="0">
                <a:solidFill>
                  <a:srgbClr val="191B0E"/>
                </a:solidFill>
              </a:rPr>
              <a:t>https://is.muni.cz/predmet/?kod=SZc005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9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187</TotalTime>
  <Words>644</Words>
  <Application>Microsoft Office PowerPoint</Application>
  <PresentationFormat>Širokoúhlá obrazovka</PresentationFormat>
  <Paragraphs>76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Franklin Gothic Book</vt:lpstr>
      <vt:lpstr>Wingdings</vt:lpstr>
      <vt:lpstr>Crop</vt:lpstr>
      <vt:lpstr>Studium v oblasti pedagogických věd: Úvod do studia</vt:lpstr>
      <vt:lpstr>Cíle dnešního setkání</vt:lpstr>
      <vt:lpstr>1) Seznámení</vt:lpstr>
      <vt:lpstr>2) Zmapování očekávání od studia a dosavadních pedagogických zkušeností </vt:lpstr>
      <vt:lpstr>Přestávka</vt:lpstr>
      <vt:lpstr>3) Harmonogram studia</vt:lpstr>
      <vt:lpstr>Učitelská praxe: Uznávání</vt:lpstr>
      <vt:lpstr>Učitelská praxe: Pokyny </vt:lpstr>
      <vt:lpstr>Učitelská praxe: Pokyny </vt:lpstr>
      <vt:lpstr>Závěrečná zkouška</vt:lpstr>
      <vt:lpstr>Závěrečná práce</vt:lpstr>
      <vt:lpstr>Studentské/profesní portfolio</vt:lpstr>
      <vt:lpstr>Tvorba portfolia v průběhu studia</vt:lpstr>
      <vt:lpstr>Profesní portfolio</vt:lpstr>
      <vt:lpstr>Profesní portfolio</vt:lpstr>
      <vt:lpstr>Přestávka</vt:lpstr>
      <vt:lpstr>4) Hledání vlastních cílů a zdrojů pro studium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v oblasti pedagogických věd: Úvod do studia</dc:title>
  <dc:creator>Lojdova</dc:creator>
  <cp:lastModifiedBy>Lojdova</cp:lastModifiedBy>
  <cp:revision>9</cp:revision>
  <cp:lastPrinted>2018-10-05T10:46:43Z</cp:lastPrinted>
  <dcterms:created xsi:type="dcterms:W3CDTF">2018-10-04T13:47:25Z</dcterms:created>
  <dcterms:modified xsi:type="dcterms:W3CDTF">2018-10-05T10:47:34Z</dcterms:modified>
</cp:coreProperties>
</file>