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8"/>
  </p:notesMasterIdLst>
  <p:sldIdLst>
    <p:sldId id="256" r:id="rId2"/>
    <p:sldId id="433" r:id="rId3"/>
    <p:sldId id="432" r:id="rId4"/>
    <p:sldId id="320" r:id="rId5"/>
    <p:sldId id="321" r:id="rId6"/>
    <p:sldId id="322" r:id="rId7"/>
    <p:sldId id="323" r:id="rId8"/>
    <p:sldId id="324" r:id="rId9"/>
    <p:sldId id="325" r:id="rId10"/>
    <p:sldId id="326" r:id="rId11"/>
    <p:sldId id="327" r:id="rId12"/>
    <p:sldId id="328" r:id="rId13"/>
    <p:sldId id="329" r:id="rId14"/>
    <p:sldId id="330" r:id="rId15"/>
    <p:sldId id="331"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296" r:id="rId35"/>
    <p:sldId id="309" r:id="rId36"/>
    <p:sldId id="310" r:id="rId37"/>
    <p:sldId id="317" r:id="rId38"/>
    <p:sldId id="318" r:id="rId39"/>
    <p:sldId id="311" r:id="rId40"/>
    <p:sldId id="312" r:id="rId41"/>
    <p:sldId id="313" r:id="rId42"/>
    <p:sldId id="314" r:id="rId43"/>
    <p:sldId id="315" r:id="rId44"/>
    <p:sldId id="264" r:id="rId45"/>
    <p:sldId id="308" r:id="rId46"/>
    <p:sldId id="365" r:id="rId47"/>
    <p:sldId id="332" r:id="rId48"/>
    <p:sldId id="333" r:id="rId49"/>
    <p:sldId id="334" r:id="rId50"/>
    <p:sldId id="335" r:id="rId51"/>
    <p:sldId id="336"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1" r:id="rId65"/>
    <p:sldId id="352" r:id="rId66"/>
    <p:sldId id="407" r:id="rId67"/>
    <p:sldId id="353" r:id="rId68"/>
    <p:sldId id="408" r:id="rId69"/>
    <p:sldId id="409" r:id="rId70"/>
    <p:sldId id="410" r:id="rId71"/>
    <p:sldId id="411" r:id="rId72"/>
    <p:sldId id="412" r:id="rId73"/>
    <p:sldId id="413" r:id="rId74"/>
    <p:sldId id="414" r:id="rId75"/>
    <p:sldId id="415" r:id="rId76"/>
    <p:sldId id="416" r:id="rId77"/>
    <p:sldId id="417" r:id="rId78"/>
    <p:sldId id="418" r:id="rId79"/>
    <p:sldId id="354" r:id="rId80"/>
    <p:sldId id="428" r:id="rId81"/>
    <p:sldId id="355" r:id="rId82"/>
    <p:sldId id="356" r:id="rId83"/>
    <p:sldId id="357" r:id="rId84"/>
    <p:sldId id="452" r:id="rId85"/>
    <p:sldId id="358" r:id="rId86"/>
    <p:sldId id="359" r:id="rId87"/>
    <p:sldId id="421" r:id="rId88"/>
    <p:sldId id="430" r:id="rId89"/>
    <p:sldId id="431" r:id="rId90"/>
    <p:sldId id="422" r:id="rId91"/>
    <p:sldId id="423" r:id="rId92"/>
    <p:sldId id="424" r:id="rId93"/>
    <p:sldId id="425" r:id="rId94"/>
    <p:sldId id="426" r:id="rId95"/>
    <p:sldId id="427" r:id="rId96"/>
    <p:sldId id="429" r:id="rId97"/>
    <p:sldId id="361" r:id="rId98"/>
    <p:sldId id="362" r:id="rId99"/>
    <p:sldId id="363" r:id="rId100"/>
    <p:sldId id="400" r:id="rId101"/>
    <p:sldId id="401" r:id="rId102"/>
    <p:sldId id="402" r:id="rId103"/>
    <p:sldId id="403" r:id="rId104"/>
    <p:sldId id="404" r:id="rId105"/>
    <p:sldId id="405" r:id="rId106"/>
    <p:sldId id="406"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AEC"/>
    <a:srgbClr val="F7E1E4"/>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5" autoAdjust="0"/>
    <p:restoredTop sz="94660"/>
  </p:normalViewPr>
  <p:slideViewPr>
    <p:cSldViewPr snapToGrid="0">
      <p:cViewPr varScale="1">
        <p:scale>
          <a:sx n="74" d="100"/>
          <a:sy n="74" d="100"/>
        </p:scale>
        <p:origin x="924" y="72"/>
      </p:cViewPr>
      <p:guideLst/>
    </p:cSldViewPr>
  </p:slideViewPr>
  <p:notesTextViewPr>
    <p:cViewPr>
      <p:scale>
        <a:sx n="1" d="1"/>
        <a:sy n="1" d="1"/>
      </p:scale>
      <p:origin x="0" y="0"/>
    </p:cViewPr>
  </p:notesTextViewPr>
  <p:sorterViewPr>
    <p:cViewPr varScale="1">
      <p:scale>
        <a:sx n="100" d="100"/>
        <a:sy n="100" d="100"/>
      </p:scale>
      <p:origin x="0" y="-49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4D2E1-D292-4CE0-9581-6E5B7019C848}" type="doc">
      <dgm:prSet loTypeId="urn:microsoft.com/office/officeart/2005/8/layout/pyramid1" loCatId="pyramid" qsTypeId="urn:microsoft.com/office/officeart/2005/8/quickstyle/simple1" qsCatId="simple" csTypeId="urn:microsoft.com/office/officeart/2005/8/colors/accent2_5" csCatId="accent2" phldr="1"/>
      <dgm:spPr/>
    </dgm:pt>
    <dgm:pt modelId="{6A699EFA-D98E-4AB0-B0DA-D9796D05888D}">
      <dgm:prSet phldrT="[Text]"/>
      <dgm:spPr/>
      <dgm:t>
        <a:bodyPr/>
        <a:lstStyle/>
        <a:p>
          <a:r>
            <a:rPr lang="cs-CZ" dirty="0" smtClean="0"/>
            <a:t>Nadnárodní</a:t>
          </a:r>
          <a:endParaRPr lang="cs-CZ" dirty="0"/>
        </a:p>
      </dgm:t>
    </dgm:pt>
    <dgm:pt modelId="{2AB12A0B-AB1D-47A2-866C-CF248AD04482}" type="parTrans" cxnId="{267CC86A-9A6F-4A83-9D57-31F8AC0621D7}">
      <dgm:prSet/>
      <dgm:spPr/>
      <dgm:t>
        <a:bodyPr/>
        <a:lstStyle/>
        <a:p>
          <a:endParaRPr lang="cs-CZ"/>
        </a:p>
      </dgm:t>
    </dgm:pt>
    <dgm:pt modelId="{ECF2E1BC-51A3-4A80-A85F-7B197B216B86}" type="sibTrans" cxnId="{267CC86A-9A6F-4A83-9D57-31F8AC0621D7}">
      <dgm:prSet/>
      <dgm:spPr/>
      <dgm:t>
        <a:bodyPr/>
        <a:lstStyle/>
        <a:p>
          <a:endParaRPr lang="cs-CZ"/>
        </a:p>
      </dgm:t>
    </dgm:pt>
    <dgm:pt modelId="{8D1E4F2C-BF01-49A1-80F8-9C3F1D33C49E}">
      <dgm:prSet phldrT="[Text]"/>
      <dgm:spPr/>
      <dgm:t>
        <a:bodyPr/>
        <a:lstStyle/>
        <a:p>
          <a:r>
            <a:rPr lang="cs-CZ" dirty="0" smtClean="0"/>
            <a:t>Národní</a:t>
          </a:r>
          <a:endParaRPr lang="cs-CZ" dirty="0"/>
        </a:p>
      </dgm:t>
    </dgm:pt>
    <dgm:pt modelId="{0622522D-9242-4B42-B2B7-64276547C70A}" type="parTrans" cxnId="{B63EB3C7-89BE-486F-BAA1-0311DF37F0B2}">
      <dgm:prSet/>
      <dgm:spPr/>
      <dgm:t>
        <a:bodyPr/>
        <a:lstStyle/>
        <a:p>
          <a:endParaRPr lang="cs-CZ"/>
        </a:p>
      </dgm:t>
    </dgm:pt>
    <dgm:pt modelId="{DFCE8AB1-6048-43F8-9B99-359D738BAEDA}" type="sibTrans" cxnId="{B63EB3C7-89BE-486F-BAA1-0311DF37F0B2}">
      <dgm:prSet/>
      <dgm:spPr/>
      <dgm:t>
        <a:bodyPr/>
        <a:lstStyle/>
        <a:p>
          <a:endParaRPr lang="cs-CZ"/>
        </a:p>
      </dgm:t>
    </dgm:pt>
    <dgm:pt modelId="{06E2EC49-E1D4-4ABC-BE26-A575F0D1CBFB}">
      <dgm:prSet phldrT="[Text]"/>
      <dgm:spPr/>
      <dgm:t>
        <a:bodyPr/>
        <a:lstStyle/>
        <a:p>
          <a:r>
            <a:rPr lang="cs-CZ" dirty="0" smtClean="0"/>
            <a:t>Školní</a:t>
          </a:r>
          <a:endParaRPr lang="cs-CZ" dirty="0"/>
        </a:p>
      </dgm:t>
    </dgm:pt>
    <dgm:pt modelId="{D2E5729A-ADCA-4ABA-8E1A-50EC1C4E8403}" type="parTrans" cxnId="{972C4388-6AC3-459A-AC56-1EC0442CA4C1}">
      <dgm:prSet/>
      <dgm:spPr/>
      <dgm:t>
        <a:bodyPr/>
        <a:lstStyle/>
        <a:p>
          <a:endParaRPr lang="cs-CZ"/>
        </a:p>
      </dgm:t>
    </dgm:pt>
    <dgm:pt modelId="{073F7A34-30CB-478F-A074-6F23FDFCF0A1}" type="sibTrans" cxnId="{972C4388-6AC3-459A-AC56-1EC0442CA4C1}">
      <dgm:prSet/>
      <dgm:spPr/>
      <dgm:t>
        <a:bodyPr/>
        <a:lstStyle/>
        <a:p>
          <a:endParaRPr lang="cs-CZ"/>
        </a:p>
      </dgm:t>
    </dgm:pt>
    <dgm:pt modelId="{C8A40889-12C0-4D4E-84D3-B7A4A99B66A7}" type="pres">
      <dgm:prSet presAssocID="{44B4D2E1-D292-4CE0-9581-6E5B7019C848}" presName="Name0" presStyleCnt="0">
        <dgm:presLayoutVars>
          <dgm:dir/>
          <dgm:animLvl val="lvl"/>
          <dgm:resizeHandles val="exact"/>
        </dgm:presLayoutVars>
      </dgm:prSet>
      <dgm:spPr/>
    </dgm:pt>
    <dgm:pt modelId="{B0BF1BF0-14E2-412F-BF6B-C49B7A0BC105}" type="pres">
      <dgm:prSet presAssocID="{6A699EFA-D98E-4AB0-B0DA-D9796D05888D}" presName="Name8" presStyleCnt="0"/>
      <dgm:spPr/>
    </dgm:pt>
    <dgm:pt modelId="{F980EB5D-318E-4A49-8921-4D8E1BDB2251}" type="pres">
      <dgm:prSet presAssocID="{6A699EFA-D98E-4AB0-B0DA-D9796D05888D}" presName="level" presStyleLbl="node1" presStyleIdx="0" presStyleCnt="3">
        <dgm:presLayoutVars>
          <dgm:chMax val="1"/>
          <dgm:bulletEnabled val="1"/>
        </dgm:presLayoutVars>
      </dgm:prSet>
      <dgm:spPr/>
      <dgm:t>
        <a:bodyPr/>
        <a:lstStyle/>
        <a:p>
          <a:endParaRPr lang="cs-CZ"/>
        </a:p>
      </dgm:t>
    </dgm:pt>
    <dgm:pt modelId="{2C0F838A-F550-40D0-A491-C81C27CD0F30}" type="pres">
      <dgm:prSet presAssocID="{6A699EFA-D98E-4AB0-B0DA-D9796D05888D}" presName="levelTx" presStyleLbl="revTx" presStyleIdx="0" presStyleCnt="0">
        <dgm:presLayoutVars>
          <dgm:chMax val="1"/>
          <dgm:bulletEnabled val="1"/>
        </dgm:presLayoutVars>
      </dgm:prSet>
      <dgm:spPr/>
      <dgm:t>
        <a:bodyPr/>
        <a:lstStyle/>
        <a:p>
          <a:endParaRPr lang="cs-CZ"/>
        </a:p>
      </dgm:t>
    </dgm:pt>
    <dgm:pt modelId="{F88C41FC-3666-476A-B42F-EA7A7D535C78}" type="pres">
      <dgm:prSet presAssocID="{8D1E4F2C-BF01-49A1-80F8-9C3F1D33C49E}" presName="Name8" presStyleCnt="0"/>
      <dgm:spPr/>
    </dgm:pt>
    <dgm:pt modelId="{9630D0E5-47E8-4E10-B924-B6FB8DC631AC}" type="pres">
      <dgm:prSet presAssocID="{8D1E4F2C-BF01-49A1-80F8-9C3F1D33C49E}" presName="level" presStyleLbl="node1" presStyleIdx="1" presStyleCnt="3">
        <dgm:presLayoutVars>
          <dgm:chMax val="1"/>
          <dgm:bulletEnabled val="1"/>
        </dgm:presLayoutVars>
      </dgm:prSet>
      <dgm:spPr/>
      <dgm:t>
        <a:bodyPr/>
        <a:lstStyle/>
        <a:p>
          <a:endParaRPr lang="cs-CZ"/>
        </a:p>
      </dgm:t>
    </dgm:pt>
    <dgm:pt modelId="{CE403064-30AB-48EE-9675-A5CD8039DAA3}" type="pres">
      <dgm:prSet presAssocID="{8D1E4F2C-BF01-49A1-80F8-9C3F1D33C49E}" presName="levelTx" presStyleLbl="revTx" presStyleIdx="0" presStyleCnt="0">
        <dgm:presLayoutVars>
          <dgm:chMax val="1"/>
          <dgm:bulletEnabled val="1"/>
        </dgm:presLayoutVars>
      </dgm:prSet>
      <dgm:spPr/>
      <dgm:t>
        <a:bodyPr/>
        <a:lstStyle/>
        <a:p>
          <a:endParaRPr lang="cs-CZ"/>
        </a:p>
      </dgm:t>
    </dgm:pt>
    <dgm:pt modelId="{839627D5-C123-488A-B86A-1117BCC48157}" type="pres">
      <dgm:prSet presAssocID="{06E2EC49-E1D4-4ABC-BE26-A575F0D1CBFB}" presName="Name8" presStyleCnt="0"/>
      <dgm:spPr/>
    </dgm:pt>
    <dgm:pt modelId="{DE01D7B6-545E-4BFA-B848-7CDD842BB695}" type="pres">
      <dgm:prSet presAssocID="{06E2EC49-E1D4-4ABC-BE26-A575F0D1CBFB}" presName="level" presStyleLbl="node1" presStyleIdx="2" presStyleCnt="3">
        <dgm:presLayoutVars>
          <dgm:chMax val="1"/>
          <dgm:bulletEnabled val="1"/>
        </dgm:presLayoutVars>
      </dgm:prSet>
      <dgm:spPr/>
      <dgm:t>
        <a:bodyPr/>
        <a:lstStyle/>
        <a:p>
          <a:endParaRPr lang="cs-CZ"/>
        </a:p>
      </dgm:t>
    </dgm:pt>
    <dgm:pt modelId="{AEDCF6EE-35A8-4B0C-AEB3-9756F7FA7B20}" type="pres">
      <dgm:prSet presAssocID="{06E2EC49-E1D4-4ABC-BE26-A575F0D1CBFB}" presName="levelTx" presStyleLbl="revTx" presStyleIdx="0" presStyleCnt="0">
        <dgm:presLayoutVars>
          <dgm:chMax val="1"/>
          <dgm:bulletEnabled val="1"/>
        </dgm:presLayoutVars>
      </dgm:prSet>
      <dgm:spPr/>
      <dgm:t>
        <a:bodyPr/>
        <a:lstStyle/>
        <a:p>
          <a:endParaRPr lang="cs-CZ"/>
        </a:p>
      </dgm:t>
    </dgm:pt>
  </dgm:ptLst>
  <dgm:cxnLst>
    <dgm:cxn modelId="{522C7CB0-D4A7-46E2-B718-0FE5680A8D69}" type="presOf" srcId="{8D1E4F2C-BF01-49A1-80F8-9C3F1D33C49E}" destId="{9630D0E5-47E8-4E10-B924-B6FB8DC631AC}" srcOrd="0" destOrd="0" presId="urn:microsoft.com/office/officeart/2005/8/layout/pyramid1"/>
    <dgm:cxn modelId="{972C4388-6AC3-459A-AC56-1EC0442CA4C1}" srcId="{44B4D2E1-D292-4CE0-9581-6E5B7019C848}" destId="{06E2EC49-E1D4-4ABC-BE26-A575F0D1CBFB}" srcOrd="2" destOrd="0" parTransId="{D2E5729A-ADCA-4ABA-8E1A-50EC1C4E8403}" sibTransId="{073F7A34-30CB-478F-A074-6F23FDFCF0A1}"/>
    <dgm:cxn modelId="{4B3110CC-7C8A-47BF-98EC-5E45C3AE90F6}" type="presOf" srcId="{8D1E4F2C-BF01-49A1-80F8-9C3F1D33C49E}" destId="{CE403064-30AB-48EE-9675-A5CD8039DAA3}" srcOrd="1" destOrd="0" presId="urn:microsoft.com/office/officeart/2005/8/layout/pyramid1"/>
    <dgm:cxn modelId="{267CC86A-9A6F-4A83-9D57-31F8AC0621D7}" srcId="{44B4D2E1-D292-4CE0-9581-6E5B7019C848}" destId="{6A699EFA-D98E-4AB0-B0DA-D9796D05888D}" srcOrd="0" destOrd="0" parTransId="{2AB12A0B-AB1D-47A2-866C-CF248AD04482}" sibTransId="{ECF2E1BC-51A3-4A80-A85F-7B197B216B86}"/>
    <dgm:cxn modelId="{46F4CED2-56BC-4B91-BA75-6834D011C09D}" type="presOf" srcId="{6A699EFA-D98E-4AB0-B0DA-D9796D05888D}" destId="{F980EB5D-318E-4A49-8921-4D8E1BDB2251}" srcOrd="0" destOrd="0" presId="urn:microsoft.com/office/officeart/2005/8/layout/pyramid1"/>
    <dgm:cxn modelId="{7CDB4916-9907-474A-8BA2-46C6008A815E}" type="presOf" srcId="{06E2EC49-E1D4-4ABC-BE26-A575F0D1CBFB}" destId="{DE01D7B6-545E-4BFA-B848-7CDD842BB695}" srcOrd="0" destOrd="0" presId="urn:microsoft.com/office/officeart/2005/8/layout/pyramid1"/>
    <dgm:cxn modelId="{2B4E66D3-CA07-4068-8245-A4D6502A15C0}" type="presOf" srcId="{44B4D2E1-D292-4CE0-9581-6E5B7019C848}" destId="{C8A40889-12C0-4D4E-84D3-B7A4A99B66A7}" srcOrd="0" destOrd="0" presId="urn:microsoft.com/office/officeart/2005/8/layout/pyramid1"/>
    <dgm:cxn modelId="{31D7524D-F952-4C1B-A2A1-9C446B9B4E8D}" type="presOf" srcId="{6A699EFA-D98E-4AB0-B0DA-D9796D05888D}" destId="{2C0F838A-F550-40D0-A491-C81C27CD0F30}" srcOrd="1" destOrd="0" presId="urn:microsoft.com/office/officeart/2005/8/layout/pyramid1"/>
    <dgm:cxn modelId="{4FC45DF5-0192-4B30-9BD7-3D92778C57FA}" type="presOf" srcId="{06E2EC49-E1D4-4ABC-BE26-A575F0D1CBFB}" destId="{AEDCF6EE-35A8-4B0C-AEB3-9756F7FA7B20}" srcOrd="1" destOrd="0" presId="urn:microsoft.com/office/officeart/2005/8/layout/pyramid1"/>
    <dgm:cxn modelId="{B63EB3C7-89BE-486F-BAA1-0311DF37F0B2}" srcId="{44B4D2E1-D292-4CE0-9581-6E5B7019C848}" destId="{8D1E4F2C-BF01-49A1-80F8-9C3F1D33C49E}" srcOrd="1" destOrd="0" parTransId="{0622522D-9242-4B42-B2B7-64276547C70A}" sibTransId="{DFCE8AB1-6048-43F8-9B99-359D738BAEDA}"/>
    <dgm:cxn modelId="{01D458D2-C002-428B-B040-CF2F7E554547}" type="presParOf" srcId="{C8A40889-12C0-4D4E-84D3-B7A4A99B66A7}" destId="{B0BF1BF0-14E2-412F-BF6B-C49B7A0BC105}" srcOrd="0" destOrd="0" presId="urn:microsoft.com/office/officeart/2005/8/layout/pyramid1"/>
    <dgm:cxn modelId="{61EB8D98-4951-4C14-A962-CDCCC83EDD53}" type="presParOf" srcId="{B0BF1BF0-14E2-412F-BF6B-C49B7A0BC105}" destId="{F980EB5D-318E-4A49-8921-4D8E1BDB2251}" srcOrd="0" destOrd="0" presId="urn:microsoft.com/office/officeart/2005/8/layout/pyramid1"/>
    <dgm:cxn modelId="{123BB5AF-79C1-41BA-8EBE-14DA36E29417}" type="presParOf" srcId="{B0BF1BF0-14E2-412F-BF6B-C49B7A0BC105}" destId="{2C0F838A-F550-40D0-A491-C81C27CD0F30}" srcOrd="1" destOrd="0" presId="urn:microsoft.com/office/officeart/2005/8/layout/pyramid1"/>
    <dgm:cxn modelId="{B924E0CB-B38C-4518-A529-C9B432687B79}" type="presParOf" srcId="{C8A40889-12C0-4D4E-84D3-B7A4A99B66A7}" destId="{F88C41FC-3666-476A-B42F-EA7A7D535C78}" srcOrd="1" destOrd="0" presId="urn:microsoft.com/office/officeart/2005/8/layout/pyramid1"/>
    <dgm:cxn modelId="{743D5012-65E2-436F-8240-7ED999D24F1C}" type="presParOf" srcId="{F88C41FC-3666-476A-B42F-EA7A7D535C78}" destId="{9630D0E5-47E8-4E10-B924-B6FB8DC631AC}" srcOrd="0" destOrd="0" presId="urn:microsoft.com/office/officeart/2005/8/layout/pyramid1"/>
    <dgm:cxn modelId="{B5C8AB20-5C8F-4628-B477-81B28A680DD4}" type="presParOf" srcId="{F88C41FC-3666-476A-B42F-EA7A7D535C78}" destId="{CE403064-30AB-48EE-9675-A5CD8039DAA3}" srcOrd="1" destOrd="0" presId="urn:microsoft.com/office/officeart/2005/8/layout/pyramid1"/>
    <dgm:cxn modelId="{C1F4B89B-FC86-4066-ACB2-8CDC54E0B45B}" type="presParOf" srcId="{C8A40889-12C0-4D4E-84D3-B7A4A99B66A7}" destId="{839627D5-C123-488A-B86A-1117BCC48157}" srcOrd="2" destOrd="0" presId="urn:microsoft.com/office/officeart/2005/8/layout/pyramid1"/>
    <dgm:cxn modelId="{BE0AA74D-2828-4D0F-AA2A-9DFAF2DDEC82}" type="presParOf" srcId="{839627D5-C123-488A-B86A-1117BCC48157}" destId="{DE01D7B6-545E-4BFA-B848-7CDD842BB695}" srcOrd="0" destOrd="0" presId="urn:microsoft.com/office/officeart/2005/8/layout/pyramid1"/>
    <dgm:cxn modelId="{5CF4CD9A-416E-41A4-B5FB-41277FC43873}" type="presParOf" srcId="{839627D5-C123-488A-B86A-1117BCC48157}" destId="{AEDCF6EE-35A8-4B0C-AEB3-9756F7FA7B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0EB5D-318E-4A49-8921-4D8E1BDB2251}">
      <dsp:nvSpPr>
        <dsp:cNvPr id="0" name=""/>
        <dsp:cNvSpPr/>
      </dsp:nvSpPr>
      <dsp:spPr>
        <a:xfrm>
          <a:off x="2459483" y="0"/>
          <a:ext cx="2459483" cy="1409644"/>
        </a:xfrm>
        <a:prstGeom prst="trapezoid">
          <a:avLst>
            <a:gd name="adj" fmla="val 87238"/>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cs-CZ" sz="3800" kern="1200" dirty="0" smtClean="0"/>
            <a:t>Nadnárodní</a:t>
          </a:r>
          <a:endParaRPr lang="cs-CZ" sz="3800" kern="1200" dirty="0"/>
        </a:p>
      </dsp:txBody>
      <dsp:txXfrm>
        <a:off x="2459483" y="0"/>
        <a:ext cx="2459483" cy="1409644"/>
      </dsp:txXfrm>
    </dsp:sp>
    <dsp:sp modelId="{9630D0E5-47E8-4E10-B924-B6FB8DC631AC}">
      <dsp:nvSpPr>
        <dsp:cNvPr id="0" name=""/>
        <dsp:cNvSpPr/>
      </dsp:nvSpPr>
      <dsp:spPr>
        <a:xfrm>
          <a:off x="1229741" y="1409644"/>
          <a:ext cx="4918966" cy="1409644"/>
        </a:xfrm>
        <a:prstGeom prst="trapezoid">
          <a:avLst>
            <a:gd name="adj" fmla="val 87238"/>
          </a:avLst>
        </a:prstGeom>
        <a:solidFill>
          <a:schemeClr val="accent2">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cs-CZ" sz="3800" kern="1200" dirty="0" smtClean="0"/>
            <a:t>Národní</a:t>
          </a:r>
          <a:endParaRPr lang="cs-CZ" sz="3800" kern="1200" dirty="0"/>
        </a:p>
      </dsp:txBody>
      <dsp:txXfrm>
        <a:off x="2090560" y="1409644"/>
        <a:ext cx="3197328" cy="1409644"/>
      </dsp:txXfrm>
    </dsp:sp>
    <dsp:sp modelId="{DE01D7B6-545E-4BFA-B848-7CDD842BB695}">
      <dsp:nvSpPr>
        <dsp:cNvPr id="0" name=""/>
        <dsp:cNvSpPr/>
      </dsp:nvSpPr>
      <dsp:spPr>
        <a:xfrm>
          <a:off x="0" y="2819288"/>
          <a:ext cx="7378450" cy="1409644"/>
        </a:xfrm>
        <a:prstGeom prst="trapezoid">
          <a:avLst>
            <a:gd name="adj" fmla="val 87238"/>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cs-CZ" sz="3800" kern="1200" dirty="0" smtClean="0"/>
            <a:t>Školní</a:t>
          </a:r>
          <a:endParaRPr lang="cs-CZ" sz="3800" kern="1200" dirty="0"/>
        </a:p>
      </dsp:txBody>
      <dsp:txXfrm>
        <a:off x="1291228" y="2819288"/>
        <a:ext cx="4795992" cy="14096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1737D-12D7-4717-824E-B06B7AA803BC}" type="datetimeFigureOut">
              <a:rPr lang="cs-CZ" smtClean="0"/>
              <a:t>21. 9. 2018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EC2D5-F12D-4810-AB6D-3A5DA4B67CCA}" type="slidenum">
              <a:rPr lang="cs-CZ" smtClean="0"/>
              <a:t>‹#›</a:t>
            </a:fld>
            <a:endParaRPr lang="cs-CZ"/>
          </a:p>
        </p:txBody>
      </p:sp>
    </p:spTree>
    <p:extLst>
      <p:ext uri="{BB962C8B-B14F-4D97-AF65-F5344CB8AC3E}">
        <p14:creationId xmlns:p14="http://schemas.microsoft.com/office/powerpoint/2010/main" val="263094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Analyzovat:</a:t>
            </a:r>
          </a:p>
          <a:p>
            <a:r>
              <a:rPr lang="cs-CZ" dirty="0" smtClean="0"/>
              <a:t>Co determinuje edukační prostředí?</a:t>
            </a:r>
          </a:p>
          <a:p>
            <a:r>
              <a:rPr lang="cs-CZ" dirty="0" smtClean="0"/>
              <a:t>Procesy</a:t>
            </a:r>
          </a:p>
          <a:p>
            <a:r>
              <a:rPr lang="cs-CZ" dirty="0" smtClean="0"/>
              <a:t>Výsledky</a:t>
            </a:r>
          </a:p>
          <a:p>
            <a:r>
              <a:rPr lang="cs-CZ" dirty="0" smtClean="0"/>
              <a:t>Efekty </a:t>
            </a:r>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5</a:t>
            </a:fld>
            <a:endParaRPr lang="cs-CZ">
              <a:solidFill>
                <a:prstClr val="black"/>
              </a:solidFill>
            </a:endParaRPr>
          </a:p>
        </p:txBody>
      </p:sp>
    </p:spTree>
    <p:extLst>
      <p:ext uri="{BB962C8B-B14F-4D97-AF65-F5344CB8AC3E}">
        <p14:creationId xmlns:p14="http://schemas.microsoft.com/office/powerpoint/2010/main" val="7514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Diskutovat</a:t>
            </a:r>
            <a:r>
              <a:rPr lang="cs-CZ" baseline="0" dirty="0" smtClean="0"/>
              <a:t> </a:t>
            </a:r>
            <a:r>
              <a:rPr lang="cs-CZ" baseline="0" dirty="0" err="1" smtClean="0"/>
              <a:t>miseducation</a:t>
            </a:r>
            <a:r>
              <a:rPr lang="cs-CZ" baseline="0" dirty="0" smtClean="0"/>
              <a:t> (video): https://www.youtube.com/</a:t>
            </a:r>
            <a:r>
              <a:rPr lang="cs-CZ" baseline="0" dirty="0" err="1" smtClean="0"/>
              <a:t>watch?v</a:t>
            </a:r>
            <a:r>
              <a:rPr lang="cs-CZ" baseline="0" dirty="0" smtClean="0"/>
              <a:t>=q2O9WB8MRMc; https://www.youtube.com/</a:t>
            </a:r>
            <a:r>
              <a:rPr lang="cs-CZ" baseline="0" dirty="0" err="1" smtClean="0"/>
              <a:t>watch?v</a:t>
            </a:r>
            <a:r>
              <a:rPr lang="cs-CZ" baseline="0" dirty="0" smtClean="0"/>
              <a:t>=9b8pHQSCisc. Diskutovat hodnotovou dimenzi</a:t>
            </a:r>
            <a:endParaRPr lang="cs-CZ" dirty="0" smtClean="0"/>
          </a:p>
          <a:p>
            <a:r>
              <a:rPr lang="cs-CZ" dirty="0" smtClean="0"/>
              <a:t>DEFINIČNÍ CHARAKTERISTIKY POJMU VZDĚLANOST 1. Vzdělaností se nazývá propracované pochopení vlastní civilizace. 2. Kdyby kultura byla osobou, jmenovala by se Vzdělanost. 3. Vzdělanost je důkladná znalost hlavních rysů dějin naší civilizace, velkých filozofických a vědeckých projektů, stejně jako forem umění, hudby a literatury a jejich stěžejních děl. 4. Vzdělanost je uvolněný a vycvičený stav ducha, který se dostavuje tehdy, když jsme kdysi všechno věděli a potom zase všechno zapomněli. 5. Vzdělanost je schopnost účastnit se konverzace s kultivovanými lidmi, a nepůsobit přitom nevhodně. 6. Vzdělanost se řídí ideálem všeobecného utváření osobnosti v protikladu k praktickému vzdělání specialistů. 7. Podíváme-li se na společenskou realitu, můžeme konstatovat, že vzdělanost je nejen ideál, proces a stav, nýbrž také sociální hra. Cíl této hry je prostý: jevit se jako vzdělaný, a nikoli jako nevzdělaný. K této poslední charakteristice připojuje </a:t>
            </a:r>
            <a:r>
              <a:rPr lang="cs-CZ" dirty="0" err="1" smtClean="0"/>
              <a:t>Schwanitz</a:t>
            </a:r>
            <a:r>
              <a:rPr lang="cs-CZ" dirty="0" smtClean="0"/>
              <a:t> smyšlenou anekdotickou epizodu. Píše, že třeba na ně- jakém večírku můžete položit otázku: Van </a:t>
            </a:r>
            <a:r>
              <a:rPr lang="cs-CZ" dirty="0" err="1" smtClean="0"/>
              <a:t>Gogh</a:t>
            </a:r>
            <a:r>
              <a:rPr lang="cs-CZ" dirty="0" smtClean="0"/>
              <a:t>, van </a:t>
            </a:r>
            <a:r>
              <a:rPr lang="cs-CZ" dirty="0" err="1" smtClean="0"/>
              <a:t>Gogh</a:t>
            </a:r>
            <a:r>
              <a:rPr lang="cs-CZ" dirty="0" smtClean="0"/>
              <a:t>, není to ten centrforvard v holandském fotbalovém mužstvu, který při posledním mistrovství světa zlomil nos německému brankáři? Pokud vaše vážnost přesvědčí vaše posluchače o tom, že jste nechtěl žertovat, na jejich tvářích se objeví ohromení a napříště se styku s vámi budou vyhýbat. Tím se dostáváme k další </a:t>
            </a:r>
            <a:r>
              <a:rPr lang="cs-CZ" dirty="0" err="1" smtClean="0"/>
              <a:t>Schwanitzově</a:t>
            </a:r>
            <a:r>
              <a:rPr lang="cs-CZ" dirty="0" smtClean="0"/>
              <a:t> definici: 8. Vědění, které patří ke vzdělanosti, spočívá ve znalostech, na které se nesmíme ptát.</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Jak dlouhodobé procesy to jsou?</a:t>
            </a:r>
          </a:p>
          <a:p>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6</a:t>
            </a:fld>
            <a:endParaRPr lang="cs-CZ">
              <a:solidFill>
                <a:prstClr val="black"/>
              </a:solidFill>
            </a:endParaRPr>
          </a:p>
        </p:txBody>
      </p:sp>
    </p:spTree>
    <p:extLst>
      <p:ext uri="{BB962C8B-B14F-4D97-AF65-F5344CB8AC3E}">
        <p14:creationId xmlns:p14="http://schemas.microsoft.com/office/powerpoint/2010/main" val="117965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7</a:t>
            </a:fld>
            <a:endParaRPr lang="cs-CZ">
              <a:solidFill>
                <a:prstClr val="black"/>
              </a:solidFill>
            </a:endParaRPr>
          </a:p>
        </p:txBody>
      </p:sp>
    </p:spTree>
    <p:extLst>
      <p:ext uri="{BB962C8B-B14F-4D97-AF65-F5344CB8AC3E}">
        <p14:creationId xmlns:p14="http://schemas.microsoft.com/office/powerpoint/2010/main" val="405861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Aktuálnost myšlenek Komenského</a:t>
            </a:r>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8</a:t>
            </a:fld>
            <a:endParaRPr lang="cs-CZ">
              <a:solidFill>
                <a:prstClr val="black"/>
              </a:solidFill>
            </a:endParaRPr>
          </a:p>
        </p:txBody>
      </p:sp>
    </p:spTree>
    <p:extLst>
      <p:ext uri="{BB962C8B-B14F-4D97-AF65-F5344CB8AC3E}">
        <p14:creationId xmlns:p14="http://schemas.microsoft.com/office/powerpoint/2010/main" val="117917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https://www.youtube.com/</a:t>
            </a:r>
            <a:r>
              <a:rPr lang="cs-CZ" dirty="0" err="1" smtClean="0"/>
              <a:t>watch?v</a:t>
            </a:r>
            <a:r>
              <a:rPr lang="cs-CZ" dirty="0" smtClean="0"/>
              <a:t>=12chJsIcpuE, 3:43 - 5:18; 6:10 -8:15</a:t>
            </a:r>
          </a:p>
          <a:p>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9</a:t>
            </a:fld>
            <a:endParaRPr lang="cs-CZ">
              <a:solidFill>
                <a:prstClr val="black"/>
              </a:solidFill>
            </a:endParaRPr>
          </a:p>
        </p:txBody>
      </p:sp>
    </p:spTree>
    <p:extLst>
      <p:ext uri="{BB962C8B-B14F-4D97-AF65-F5344CB8AC3E}">
        <p14:creationId xmlns:p14="http://schemas.microsoft.com/office/powerpoint/2010/main" val="330157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 vedením Václava Příhody (1889-1979) vzniká r. 1929 Organizační a učební plán reformních škol. Podle něho začaly pracovat od roku 1929/30 pokusné školy např. v Praze-Nuslích, v </a:t>
            </a:r>
            <a:r>
              <a:rPr lang="cs-CZ" dirty="0" err="1" smtClean="0"/>
              <a:t>Michli</a:t>
            </a:r>
            <a:r>
              <a:rPr lang="cs-CZ" dirty="0" smtClean="0"/>
              <a:t>, Hostivaři, v Bakově nad Jizerou, ve Zlíně. </a:t>
            </a:r>
            <a:r>
              <a:rPr lang="cs-CZ" sz="1200" b="0" i="0" kern="1200" dirty="0" smtClean="0">
                <a:solidFill>
                  <a:schemeClr val="tx1"/>
                </a:solidFill>
                <a:effectLst/>
                <a:latin typeface="+mn-lt"/>
                <a:ea typeface="+mn-ea"/>
                <a:cs typeface="+mn-cs"/>
              </a:rPr>
              <a:t>Tomuto pozoruhodnému muži se podařilo odjet na dva několikaleté studijní pobyty do Ameriky, kde měl možnost studovat u předních pedagogů a psychologů té doby (mj. např. u Johna </a:t>
            </a:r>
            <a:r>
              <a:rPr lang="cs-CZ" sz="1200" b="0" i="0" kern="1200" dirty="0" err="1" smtClean="0">
                <a:solidFill>
                  <a:schemeClr val="tx1"/>
                </a:solidFill>
                <a:effectLst/>
                <a:latin typeface="+mn-lt"/>
                <a:ea typeface="+mn-ea"/>
                <a:cs typeface="+mn-cs"/>
              </a:rPr>
              <a:t>Deweye</a:t>
            </a:r>
            <a:r>
              <a:rPr lang="cs-CZ" sz="1200" b="0" i="0" kern="1200" dirty="0" smtClean="0">
                <a:solidFill>
                  <a:schemeClr val="tx1"/>
                </a:solidFill>
                <a:effectLst/>
                <a:latin typeface="+mn-lt"/>
                <a:ea typeface="+mn-ea"/>
                <a:cs typeface="+mn-cs"/>
              </a:rPr>
              <a:t> a Edwarda </a:t>
            </a:r>
            <a:r>
              <a:rPr lang="cs-CZ" sz="1200" b="0" i="0" kern="1200" dirty="0" err="1" smtClean="0">
                <a:solidFill>
                  <a:schemeClr val="tx1"/>
                </a:solidFill>
                <a:effectLst/>
                <a:latin typeface="+mn-lt"/>
                <a:ea typeface="+mn-ea"/>
                <a:cs typeface="+mn-cs"/>
              </a:rPr>
              <a:t>Thorndika</a:t>
            </a:r>
            <a:r>
              <a:rPr lang="cs-CZ" sz="1200" b="0" i="0" kern="1200" dirty="0" smtClean="0">
                <a:solidFill>
                  <a:schemeClr val="tx1"/>
                </a:solidFill>
                <a:effectLst/>
                <a:latin typeface="+mn-lt"/>
                <a:ea typeface="+mn-ea"/>
                <a:cs typeface="+mn-cs"/>
              </a:rPr>
              <a:t>). Z Ameriky si přivezl kromě poznatků též přesvědčení, že při teoretické práci univerzitního docenta je nutné mít stále na mysli každodenní školskou praxi. Po svém návratu se tedy pustil do přípravy školské reformy, která by do té doby pouze teoretické myšlenky uvedla do reálného života. Základním pilířem Příhodových myšlenek byla vize jednotné vnitřně diferenciované školy. Příhoda usiloval o to, aby každé dítě mělo rovné právo na vzdělání bez ohledu na sociální rozdíly. Tento požadavek se ostatně zdá aktuální dodnes. Současnému českému školství je z mnoha stran vytýkána jeho velká selektivita, kdy už v páté třídě základní školy vydělujeme část žáků do jiného typu školy.</a:t>
            </a:r>
          </a:p>
          <a:p>
            <a:r>
              <a:rPr lang="cs-CZ" sz="1200" b="0" i="0" kern="1200" dirty="0" smtClean="0">
                <a:solidFill>
                  <a:schemeClr val="tx1"/>
                </a:solidFill>
                <a:effectLst/>
                <a:latin typeface="+mn-lt"/>
                <a:ea typeface="+mn-ea"/>
                <a:cs typeface="+mn-cs"/>
              </a:rPr>
              <a:t>Jednotná škola však v Příhodově případě neznamenala jednotný obsah učiva, který by byl pro všechny stejný. V rámci reformy bylo usilováno o to, aby byla respektována úroveň a druh nadání žáků. Žáci měli mít např. možnost postupovat podle předmětů a nikoliv podle ročníků. Tzn., že pokud by někdo uměl nějaký předmět v předstihu před svými vrstevníky, měl mít možnost učit se tak, aby pro něj učivo bylo výzvou na vyšší úrovni.</a:t>
            </a:r>
          </a:p>
          <a:p>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10</a:t>
            </a:fld>
            <a:endParaRPr lang="cs-CZ">
              <a:solidFill>
                <a:prstClr val="black"/>
              </a:solidFill>
            </a:endParaRPr>
          </a:p>
        </p:txBody>
      </p:sp>
    </p:spTree>
    <p:extLst>
      <p:ext uri="{BB962C8B-B14F-4D97-AF65-F5344CB8AC3E}">
        <p14:creationId xmlns:p14="http://schemas.microsoft.com/office/powerpoint/2010/main" val="282778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D1D1F38-4620-4CC0-BF6B-F96A6C119543}" type="slidenum">
              <a:rPr lang="cs-CZ" smtClean="0">
                <a:solidFill>
                  <a:prstClr val="black"/>
                </a:solidFill>
              </a:rPr>
              <a:pPr/>
              <a:t>12</a:t>
            </a:fld>
            <a:endParaRPr lang="cs-CZ">
              <a:solidFill>
                <a:prstClr val="black"/>
              </a:solidFill>
            </a:endParaRPr>
          </a:p>
        </p:txBody>
      </p:sp>
    </p:spTree>
    <p:extLst>
      <p:ext uri="{BB962C8B-B14F-4D97-AF65-F5344CB8AC3E}">
        <p14:creationId xmlns:p14="http://schemas.microsoft.com/office/powerpoint/2010/main" val="402536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Regulované profese</a:t>
            </a:r>
          </a:p>
          <a:p>
            <a:endParaRPr lang="cs-CZ" dirty="0"/>
          </a:p>
        </p:txBody>
      </p:sp>
      <p:sp>
        <p:nvSpPr>
          <p:cNvPr id="4" name="Zástupný symbol pro číslo snímku 3"/>
          <p:cNvSpPr>
            <a:spLocks noGrp="1"/>
          </p:cNvSpPr>
          <p:nvPr>
            <p:ph type="sldNum" sz="quarter" idx="10"/>
          </p:nvPr>
        </p:nvSpPr>
        <p:spPr/>
        <p:txBody>
          <a:bodyPr/>
          <a:lstStyle/>
          <a:p>
            <a:fld id="{497EC2D5-F12D-4810-AB6D-3A5DA4B67CCA}" type="slidenum">
              <a:rPr lang="cs-CZ" smtClean="0"/>
              <a:t>19</a:t>
            </a:fld>
            <a:endParaRPr lang="cs-CZ"/>
          </a:p>
        </p:txBody>
      </p:sp>
    </p:spTree>
    <p:extLst>
      <p:ext uri="{BB962C8B-B14F-4D97-AF65-F5344CB8AC3E}">
        <p14:creationId xmlns:p14="http://schemas.microsoft.com/office/powerpoint/2010/main" val="5024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http://www.ceskenoviny.cz/zpravy/poslanci-budou-hlasovat-o-kariernim-radu-ucitelu-ve-stredu/1505565</a:t>
            </a:r>
          </a:p>
          <a:p>
            <a:r>
              <a:rPr lang="cs-CZ" dirty="0" smtClean="0"/>
              <a:t>Praha - Kariérní řád učitelů, který měl podle ministerstva školství profesi zatraktivnit, u poslanců ztroskotal. Sněmovna nepřijala svou ani senátní verzi novely o pedagogických pracovnících, jež by řád zavedla. Legislativní cesta předlohy tím skončila.</a:t>
            </a:r>
          </a:p>
          <a:p>
            <a:endParaRPr lang="cs-CZ" dirty="0" smtClean="0"/>
          </a:p>
          <a:p>
            <a:r>
              <a:rPr lang="cs-CZ" dirty="0" smtClean="0"/>
              <a:t>Sněmovní a senátní verze se lišily zejména růstem příplatků pro třídní učitele a pedagogy, kteří vykonávají některé specializované činnosti. Senátoři chtěli tyto příplatky vyšší. Zároveň ale chtěli část specializací zrušit.</a:t>
            </a:r>
          </a:p>
          <a:p>
            <a:endParaRPr lang="cs-CZ" dirty="0" smtClean="0"/>
          </a:p>
          <a:p>
            <a:r>
              <a:rPr lang="cs-CZ" dirty="0" smtClean="0"/>
              <a:t>Pro senátní verzi hlasoval jen jeden ze 131 přítomných poslanců, proti jich bylo 99. Sněmovní verzi podpořilo 39 ze 134 hlasujících, proti jich bylo 55.</a:t>
            </a:r>
          </a:p>
          <a:p>
            <a:endParaRPr lang="cs-CZ" dirty="0" smtClean="0"/>
          </a:p>
          <a:p>
            <a:r>
              <a:rPr lang="cs-CZ" dirty="0" smtClean="0"/>
              <a:t>Před nepřijetím sněmovní verze varoval nový ministr školství Stanislav </a:t>
            </a:r>
            <a:r>
              <a:rPr lang="cs-CZ" dirty="0" err="1" smtClean="0"/>
              <a:t>Štech</a:t>
            </a:r>
            <a:r>
              <a:rPr lang="cs-CZ" dirty="0" smtClean="0"/>
              <a:t> (ČSSD). "Vracíme se na křižovatce zpátky. Budeme zase vykřikovat, jak je učitelská profese nedoceněná," uvedl.</a:t>
            </a:r>
          </a:p>
          <a:p>
            <a:endParaRPr lang="cs-CZ" dirty="0" smtClean="0"/>
          </a:p>
          <a:p>
            <a:r>
              <a:rPr lang="cs-CZ" dirty="0" smtClean="0"/>
              <a:t>Od podpory kariérního řádu ale odstoupilo vládní hnutí ANO, jak potvrdila jeho poslankyně Ivana Dobešová i následné hlasování. "Kariérní řád není to, co ministerstvo říká, že je," uvedla. Zákon podle poslankyně učitele "žene klackem do ráje, který ale nechtějí". Poukázala přitom na protestní petici namířenou proti oběma verzím, kterou podepsalo přes 21.600 učitelů.</a:t>
            </a:r>
            <a:endParaRPr lang="cs-CZ" dirty="0"/>
          </a:p>
        </p:txBody>
      </p:sp>
      <p:sp>
        <p:nvSpPr>
          <p:cNvPr id="4" name="Zástupný symbol pro číslo snímku 3"/>
          <p:cNvSpPr>
            <a:spLocks noGrp="1"/>
          </p:cNvSpPr>
          <p:nvPr>
            <p:ph type="sldNum" sz="quarter" idx="10"/>
          </p:nvPr>
        </p:nvSpPr>
        <p:spPr/>
        <p:txBody>
          <a:bodyPr/>
          <a:lstStyle/>
          <a:p>
            <a:fld id="{497EC2D5-F12D-4810-AB6D-3A5DA4B67CCA}" type="slidenum">
              <a:rPr lang="cs-CZ" smtClean="0"/>
              <a:t>24</a:t>
            </a:fld>
            <a:endParaRPr lang="cs-CZ"/>
          </a:p>
        </p:txBody>
      </p:sp>
    </p:spTree>
    <p:extLst>
      <p:ext uri="{BB962C8B-B14F-4D97-AF65-F5344CB8AC3E}">
        <p14:creationId xmlns:p14="http://schemas.microsoft.com/office/powerpoint/2010/main" val="9530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3785695-6E10-4E7B-A4F0-EAE06848C552}" type="datetimeFigureOut">
              <a:rPr lang="cs-CZ" smtClean="0"/>
              <a:t>21. 9. 2018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BA32EC-A823-467A-9C67-87B5043F847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8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3785695-6E10-4E7B-A4F0-EAE06848C552}" type="datetimeFigureOut">
              <a:rPr lang="cs-CZ" smtClean="0"/>
              <a:t>21. 9. 2018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398226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3785695-6E10-4E7B-A4F0-EAE06848C552}" type="datetimeFigureOut">
              <a:rPr lang="cs-CZ" smtClean="0"/>
              <a:t>21. 9. 2018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310541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3785695-6E10-4E7B-A4F0-EAE06848C552}" type="datetimeFigureOut">
              <a:rPr lang="cs-CZ" smtClean="0"/>
              <a:t>21. 9. 2018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280023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13785695-6E10-4E7B-A4F0-EAE06848C552}" type="datetimeFigureOut">
              <a:rPr lang="cs-CZ" smtClean="0"/>
              <a:t>21. 9. 2018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9BA32EC-A823-467A-9C67-87B5043F847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80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3785695-6E10-4E7B-A4F0-EAE06848C552}" type="datetimeFigureOut">
              <a:rPr lang="cs-CZ" smtClean="0"/>
              <a:t>21. 9. 2018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304262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3785695-6E10-4E7B-A4F0-EAE06848C552}" type="datetimeFigureOut">
              <a:rPr lang="cs-CZ" smtClean="0"/>
              <a:t>21. 9. 2018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230355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3785695-6E10-4E7B-A4F0-EAE06848C552}" type="datetimeFigureOut">
              <a:rPr lang="cs-CZ" smtClean="0"/>
              <a:t>21. 9. 2018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177204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785695-6E10-4E7B-A4F0-EAE06848C552}" type="datetimeFigureOut">
              <a:rPr lang="cs-CZ" smtClean="0"/>
              <a:t>21. 9. 2018</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12917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785695-6E10-4E7B-A4F0-EAE06848C552}" type="datetimeFigureOut">
              <a:rPr lang="cs-CZ" smtClean="0"/>
              <a:t>21. 9. 2018</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BA32EC-A823-467A-9C67-87B5043F847C}" type="slidenum">
              <a:rPr lang="cs-CZ" smtClean="0"/>
              <a:t>‹#›</a:t>
            </a:fld>
            <a:endParaRPr lang="cs-CZ"/>
          </a:p>
        </p:txBody>
      </p:sp>
    </p:spTree>
    <p:extLst>
      <p:ext uri="{BB962C8B-B14F-4D97-AF65-F5344CB8AC3E}">
        <p14:creationId xmlns:p14="http://schemas.microsoft.com/office/powerpoint/2010/main" val="224476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13785695-6E10-4E7B-A4F0-EAE06848C552}" type="datetimeFigureOut">
              <a:rPr lang="cs-CZ" smtClean="0"/>
              <a:t>21. 9. 2018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9BA32EC-A823-467A-9C67-87B5043F847C}" type="slidenum">
              <a:rPr lang="cs-CZ" smtClean="0"/>
              <a:t>‹#›</a:t>
            </a:fld>
            <a:endParaRPr lang="cs-CZ"/>
          </a:p>
        </p:txBody>
      </p:sp>
    </p:spTree>
    <p:extLst>
      <p:ext uri="{BB962C8B-B14F-4D97-AF65-F5344CB8AC3E}">
        <p14:creationId xmlns:p14="http://schemas.microsoft.com/office/powerpoint/2010/main" val="206716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EAEC">
            <a:alpha val="56000"/>
          </a:srgb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785695-6E10-4E7B-A4F0-EAE06848C552}" type="datetimeFigureOut">
              <a:rPr lang="cs-CZ" smtClean="0"/>
              <a:t>21. 9. 2018</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BA32EC-A823-467A-9C67-87B5043F847C}"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985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msmt.cz/ministerstvo/novinar/co-znamenaji-standardy-pro-zakladni-vzdelavani" TargetMode="External"/><Relationship Id="rId2" Type="http://schemas.openxmlformats.org/officeDocument/2006/relationships/hyperlink" Target="http://www.nuv.cz/uploads/RVP_ZV_2016.pdf" TargetMode="External"/><Relationship Id="rId1" Type="http://schemas.openxmlformats.org/officeDocument/2006/relationships/slideLayout" Target="../slideLayouts/slideLayout2.xml"/><Relationship Id="rId4" Type="http://schemas.openxmlformats.org/officeDocument/2006/relationships/hyperlink" Target="https://katedry.ped.muni.cz/pedagogika/wp-content/uploads/sites/17/2016/01/komensky_01_140_tisk.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orbisscholae.cz/archiv/2007/2007_1_08.pdf" TargetMode="External"/><Relationship Id="rId2" Type="http://schemas.openxmlformats.org/officeDocument/2006/relationships/hyperlink" Target="https://katedry.ped.muni.cz/pedagogika/wp-content/uploads/sites/17/2016/09/komensky_04_140_po3kor.pdf" TargetMode="External"/><Relationship Id="rId1" Type="http://schemas.openxmlformats.org/officeDocument/2006/relationships/slideLayout" Target="../slideLayouts/slideLayout2.xml"/><Relationship Id="rId5" Type="http://schemas.openxmlformats.org/officeDocument/2006/relationships/hyperlink" Target="http://www.ped.muni.cz/pedor/archiv/2013/pedor13_5_p615_kdyz_stech.pdf" TargetMode="External"/><Relationship Id="rId4" Type="http://schemas.openxmlformats.org/officeDocument/2006/relationships/hyperlink" Target="https://munispace.muni.cz/index.php/munispace/catalog/book/549"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u-OayxWwxs" TargetMode="External"/><Relationship Id="rId2" Type="http://schemas.openxmlformats.org/officeDocument/2006/relationships/hyperlink" Target="http://pages.pedf.cuni.cz/pedagogika/?p=2315&amp;lang=cs" TargetMode="External"/><Relationship Id="rId1" Type="http://schemas.openxmlformats.org/officeDocument/2006/relationships/slideLayout" Target="../slideLayouts/slideLayout2.xml"/><Relationship Id="rId5" Type="http://schemas.openxmlformats.org/officeDocument/2006/relationships/hyperlink" Target="https://is.muni.cz/obchod/fakulta/ped/casopisy/casopis_komensky/" TargetMode="External"/><Relationship Id="rId4" Type="http://schemas.openxmlformats.org/officeDocument/2006/relationships/hyperlink" Target="http://www.ped.muni.cz/komensk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ukas@ped.muni.cz" TargetMode="External"/><Relationship Id="rId2" Type="http://schemas.openxmlformats.org/officeDocument/2006/relationships/hyperlink" Target="mailto:lojdova@ped.muni.cz" TargetMode="External"/><Relationship Id="rId1" Type="http://schemas.openxmlformats.org/officeDocument/2006/relationships/slideLayout" Target="../slideLayouts/slideLayout2.xml"/><Relationship Id="rId4" Type="http://schemas.openxmlformats.org/officeDocument/2006/relationships/hyperlink" Target="https://is.muni.cz/auth/kontakty/mistnost?fakulta=1441;obdobi=7223;typ=msu;format=html;id=166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smt.cz/ministerstvo/novinar/reakce-msmt-na-petici-proti-kariernimu-ra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ceskatelevize.cz/ct24/domaci/1699294-karierni-rad-ma-sortovat-ucitele-a-cekaji-je-atestace" TargetMode="External"/><Relationship Id="rId4" Type="http://schemas.openxmlformats.org/officeDocument/2006/relationships/hyperlink" Target="http://www.msmt.cz/o-webu-msmt/karierni-r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ed.muni.cz/komensky/" TargetMode="External"/><Relationship Id="rId2" Type="http://schemas.openxmlformats.org/officeDocument/2006/relationships/hyperlink" Target="http://pages.pedf.cuni.cz/pedagogika/?p=2315&amp;lang=cs" TargetMode="External"/><Relationship Id="rId1" Type="http://schemas.openxmlformats.org/officeDocument/2006/relationships/slideLayout" Target="../slideLayouts/slideLayout2.xml"/><Relationship Id="rId4" Type="http://schemas.openxmlformats.org/officeDocument/2006/relationships/hyperlink" Target="https://is.muni.cz/obchod/fakulta/ped/casopisy/casopis_komensk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kps.pedf.cuni.cz/etnografie/vyzkum/7/bittner.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nuv.cz/uploads/RVP_ZV_2016.pdf" TargetMode="External"/><Relationship Id="rId2" Type="http://schemas.openxmlformats.org/officeDocument/2006/relationships/hyperlink" Target="https://katedry.ped.muni.cz/pedagogika/wp-content/uploads/sites/17/2015/07/komensky_03_139_tisk.pdf" TargetMode="External"/><Relationship Id="rId1" Type="http://schemas.openxmlformats.org/officeDocument/2006/relationships/slideLayout" Target="../slideLayouts/slideLayout2.xml"/><Relationship Id="rId5" Type="http://schemas.openxmlformats.org/officeDocument/2006/relationships/hyperlink" Target="https://www.youtube.com/watch?v=vBjQAeJIa30" TargetMode="External"/><Relationship Id="rId4" Type="http://schemas.openxmlformats.org/officeDocument/2006/relationships/hyperlink" Target="http://kps.pedf.cuni.cz/psse/index.php?p=cz1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clanky.rvp.cz/clanek/c/g/11063/VIRTUALNI-HOSPITACE---FYZIKA-MAGNETICKE-POLE-VODICE-S-PROUDEM.html/#video_hospitace" TargetMode="External"/><Relationship Id="rId2" Type="http://schemas.openxmlformats.org/officeDocument/2006/relationships/hyperlink" Target="https://www.youtube.com/watch?v=Lx64cq0HeXY"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nuv.cz/t/rvp-o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katedry.ped.muni.cz/pedagogika/wp-content/uploads/sites/17/2016/01/komensky_01_140_tisk.pdf" TargetMode="External"/><Relationship Id="rId2" Type="http://schemas.openxmlformats.org/officeDocument/2006/relationships/hyperlink" Target="http://www.msmt.cz/ministerstvo/novinar/co-znamenaji-standardy-pro-zakladni-vzdelavani"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msmt.cz/file/10376_1_1/download/" TargetMode="External"/><Relationship Id="rId2" Type="http://schemas.openxmlformats.org/officeDocument/2006/relationships/hyperlink" Target="http://old.nvf.cz/publikace/pdf_publikace/euroguidance/cz/vzdelavaci_system_2006.pdf" TargetMode="External"/><Relationship Id="rId1" Type="http://schemas.openxmlformats.org/officeDocument/2006/relationships/slideLayout" Target="../slideLayouts/slideLayout2.xml"/><Relationship Id="rId4" Type="http://schemas.openxmlformats.org/officeDocument/2006/relationships/hyperlink" Target="https://translate.google.cz/translate?hl=en&amp;sl=cs&amp;u=http://www.msmt.cz/file/10376_1_1/download/&amp;prev=search"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66800" y="1779229"/>
            <a:ext cx="10058400" cy="2397355"/>
          </a:xfrm>
        </p:spPr>
        <p:txBody>
          <a:bodyPr>
            <a:normAutofit/>
          </a:bodyPr>
          <a:lstStyle/>
          <a:p>
            <a:pPr algn="ctr"/>
            <a:r>
              <a:rPr lang="pl-PL" sz="5400" dirty="0">
                <a:latin typeface="Bookman Old Style" panose="02050604050505020204" pitchFamily="18" charset="0"/>
              </a:rPr>
              <a:t>SZ6026 </a:t>
            </a:r>
            <a:br>
              <a:rPr lang="pl-PL" sz="5400" dirty="0">
                <a:latin typeface="Bookman Old Style" panose="02050604050505020204" pitchFamily="18" charset="0"/>
              </a:rPr>
            </a:br>
            <a:r>
              <a:rPr lang="pl-PL" sz="5400" dirty="0">
                <a:latin typeface="Bookman Old Style" panose="02050604050505020204" pitchFamily="18" charset="0"/>
              </a:rPr>
              <a:t>Úvod do pedagogiky a psychologie</a:t>
            </a:r>
            <a:endParaRPr lang="cs-CZ" sz="5400" dirty="0">
              <a:latin typeface="Bookman Old Style" panose="02050604050505020204" pitchFamily="18" charset="0"/>
            </a:endParaRPr>
          </a:p>
        </p:txBody>
      </p:sp>
      <p:sp>
        <p:nvSpPr>
          <p:cNvPr id="3" name="Podnadpis 2"/>
          <p:cNvSpPr>
            <a:spLocks noGrp="1"/>
          </p:cNvSpPr>
          <p:nvPr>
            <p:ph type="subTitle" idx="1"/>
          </p:nvPr>
        </p:nvSpPr>
        <p:spPr>
          <a:xfrm>
            <a:off x="1524000" y="4748168"/>
            <a:ext cx="9144000" cy="509631"/>
          </a:xfrm>
        </p:spPr>
        <p:txBody>
          <a:bodyPr>
            <a:normAutofit fontScale="40000" lnSpcReduction="20000"/>
          </a:bodyPr>
          <a:lstStyle/>
          <a:p>
            <a:pPr algn="ctr"/>
            <a:r>
              <a:rPr lang="cs-CZ" dirty="0" smtClean="0"/>
              <a:t>Mgr. Kateřina Lojdová, </a:t>
            </a:r>
            <a:r>
              <a:rPr lang="cs-CZ" dirty="0" err="1" smtClean="0"/>
              <a:t>ph.D.</a:t>
            </a:r>
            <a:endParaRPr lang="cs-CZ" dirty="0" smtClean="0"/>
          </a:p>
          <a:p>
            <a:pPr algn="ctr"/>
            <a:r>
              <a:rPr lang="cs-CZ" dirty="0" smtClean="0"/>
              <a:t>Podzimní </a:t>
            </a:r>
            <a:r>
              <a:rPr lang="cs-CZ" dirty="0"/>
              <a:t>semestr </a:t>
            </a:r>
            <a:r>
              <a:rPr lang="cs-CZ" dirty="0" smtClean="0"/>
              <a:t>2018</a:t>
            </a:r>
            <a:endParaRPr lang="cs-CZ" dirty="0"/>
          </a:p>
          <a:p>
            <a:endParaRPr lang="cs-CZ" dirty="0"/>
          </a:p>
        </p:txBody>
      </p:sp>
    </p:spTree>
    <p:extLst>
      <p:ext uri="{BB962C8B-B14F-4D97-AF65-F5344CB8AC3E}">
        <p14:creationId xmlns:p14="http://schemas.microsoft.com/office/powerpoint/2010/main" val="1724286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Pedagogika – historický pohled</a:t>
            </a:r>
          </a:p>
        </p:txBody>
      </p:sp>
      <p:sp>
        <p:nvSpPr>
          <p:cNvPr id="3" name="Zástupný symbol pro obsah 2"/>
          <p:cNvSpPr>
            <a:spLocks noGrp="1"/>
          </p:cNvSpPr>
          <p:nvPr>
            <p:ph idx="1"/>
          </p:nvPr>
        </p:nvSpPr>
        <p:spPr/>
        <p:txBody>
          <a:bodyPr>
            <a:normAutofit/>
          </a:bodyPr>
          <a:lstStyle/>
          <a:p>
            <a:r>
              <a:rPr lang="cs-CZ" sz="3200" dirty="0"/>
              <a:t>Jedny z prvních výzkumů se realizovaly již za první republiky vlivem </a:t>
            </a:r>
            <a:r>
              <a:rPr lang="cs-CZ" sz="3200" b="1" dirty="0"/>
              <a:t>reformního pedagogického hnutí</a:t>
            </a:r>
            <a:r>
              <a:rPr lang="cs-CZ" sz="3200" b="1" dirty="0" smtClean="0"/>
              <a:t>.</a:t>
            </a:r>
          </a:p>
          <a:p>
            <a:r>
              <a:rPr lang="cs-CZ" sz="3200" dirty="0" smtClean="0"/>
              <a:t>Významným </a:t>
            </a:r>
            <a:r>
              <a:rPr lang="cs-CZ" sz="3200" dirty="0"/>
              <a:t>představitelem pedagogiky první poloviny 20. století byl například Václav </a:t>
            </a:r>
            <a:r>
              <a:rPr lang="cs-CZ" sz="3200" dirty="0" smtClean="0"/>
              <a:t>Příhoda.</a:t>
            </a:r>
            <a:endParaRPr lang="cs-CZ" sz="3200" dirty="0"/>
          </a:p>
        </p:txBody>
      </p:sp>
    </p:spTree>
    <p:extLst>
      <p:ext uri="{BB962C8B-B14F-4D97-AF65-F5344CB8AC3E}">
        <p14:creationId xmlns:p14="http://schemas.microsoft.com/office/powerpoint/2010/main" val="96944992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Úroveň školy:</a:t>
            </a:r>
            <a:br>
              <a:rPr lang="cs-CZ" dirty="0" smtClean="0"/>
            </a:br>
            <a:r>
              <a:rPr lang="cs-CZ" dirty="0" smtClean="0"/>
              <a:t>Pojetí školy</a:t>
            </a:r>
            <a:endParaRPr lang="cs-CZ" dirty="0"/>
          </a:p>
        </p:txBody>
      </p:sp>
      <p:sp>
        <p:nvSpPr>
          <p:cNvPr id="3" name="Zástupný symbol pro obsah 2"/>
          <p:cNvSpPr>
            <a:spLocks noGrp="1"/>
          </p:cNvSpPr>
          <p:nvPr>
            <p:ph idx="1"/>
          </p:nvPr>
        </p:nvSpPr>
        <p:spPr/>
        <p:txBody>
          <a:bodyPr/>
          <a:lstStyle/>
          <a:p>
            <a:r>
              <a:rPr lang="cs-CZ" dirty="0" smtClean="0"/>
              <a:t>Realizace kurikula souvisí se školou, jejím prostředím a klimatem.</a:t>
            </a:r>
          </a:p>
          <a:p>
            <a:r>
              <a:rPr lang="cs-CZ" dirty="0" smtClean="0"/>
              <a:t>Můžeme uvažovat o různých pojetích školy. </a:t>
            </a:r>
            <a:endParaRPr lang="cs-CZ" dirty="0"/>
          </a:p>
        </p:txBody>
      </p:sp>
    </p:spTree>
    <p:extLst>
      <p:ext uri="{BB962C8B-B14F-4D97-AF65-F5344CB8AC3E}">
        <p14:creationId xmlns:p14="http://schemas.microsoft.com/office/powerpoint/2010/main" val="42673606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Úroveň školy – jak lze školu chápat?</a:t>
            </a:r>
            <a:endParaRPr lang="cs-CZ" dirty="0"/>
          </a:p>
        </p:txBody>
      </p:sp>
      <p:sp>
        <p:nvSpPr>
          <p:cNvPr id="3" name="Zástupný symbol pro obsah 2"/>
          <p:cNvSpPr>
            <a:spLocks noGrp="1"/>
          </p:cNvSpPr>
          <p:nvPr>
            <p:ph idx="1"/>
          </p:nvPr>
        </p:nvSpPr>
        <p:spPr/>
        <p:txBody>
          <a:bodyPr/>
          <a:lstStyle/>
          <a:p>
            <a:r>
              <a:rPr lang="cs-CZ" dirty="0" smtClean="0"/>
              <a:t>Metafory školy:</a:t>
            </a:r>
          </a:p>
          <a:p>
            <a:r>
              <a:rPr lang="cs-CZ" dirty="0" smtClean="0"/>
              <a:t>1) škola jako instituce</a:t>
            </a:r>
          </a:p>
          <a:p>
            <a:r>
              <a:rPr lang="cs-CZ" dirty="0" smtClean="0"/>
              <a:t>2) škola jako organizace</a:t>
            </a:r>
          </a:p>
          <a:p>
            <a:r>
              <a:rPr lang="cs-CZ" dirty="0" smtClean="0"/>
              <a:t>3) škola jako pospolitost</a:t>
            </a:r>
          </a:p>
          <a:p>
            <a:endParaRPr lang="cs-CZ" dirty="0"/>
          </a:p>
          <a:p>
            <a:r>
              <a:rPr lang="cs-CZ" dirty="0" smtClean="0"/>
              <a:t>1) Škola jako instituce</a:t>
            </a:r>
            <a:endParaRPr lang="cs-CZ" dirty="0"/>
          </a:p>
          <a:p>
            <a:r>
              <a:rPr lang="cs-CZ" dirty="0" smtClean="0"/>
              <a:t>- institucionální dimenze vychází z napojení školy na vnější rámec </a:t>
            </a:r>
          </a:p>
          <a:p>
            <a:r>
              <a:rPr lang="cs-CZ" dirty="0" smtClean="0"/>
              <a:t>(právní, ekonomická a další pravidla)</a:t>
            </a:r>
            <a:endParaRPr lang="cs-CZ" dirty="0"/>
          </a:p>
        </p:txBody>
      </p:sp>
      <p:pic>
        <p:nvPicPr>
          <p:cNvPr id="5" name="Obrázek 4"/>
          <p:cNvPicPr>
            <a:picLocks noChangeAspect="1"/>
          </p:cNvPicPr>
          <p:nvPr/>
        </p:nvPicPr>
        <p:blipFill>
          <a:blip r:embed="rId2"/>
          <a:stretch>
            <a:fillRect/>
          </a:stretch>
        </p:blipFill>
        <p:spPr>
          <a:xfrm>
            <a:off x="8429222" y="1925046"/>
            <a:ext cx="2937199" cy="3864735"/>
          </a:xfrm>
          <a:prstGeom prst="rect">
            <a:avLst/>
          </a:prstGeom>
        </p:spPr>
      </p:pic>
    </p:spTree>
    <p:extLst>
      <p:ext uri="{BB962C8B-B14F-4D97-AF65-F5344CB8AC3E}">
        <p14:creationId xmlns:p14="http://schemas.microsoft.com/office/powerpoint/2010/main" val="34811498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19297"/>
            <a:ext cx="10058400" cy="1450757"/>
          </a:xfrm>
        </p:spPr>
        <p:txBody>
          <a:bodyPr/>
          <a:lstStyle/>
          <a:p>
            <a:r>
              <a:rPr lang="cs-CZ" dirty="0"/>
              <a:t>Úroveň školy – jak lze školu chápat?</a:t>
            </a:r>
          </a:p>
        </p:txBody>
      </p:sp>
      <p:sp>
        <p:nvSpPr>
          <p:cNvPr id="3" name="Zástupný symbol pro obsah 2"/>
          <p:cNvSpPr>
            <a:spLocks noGrp="1"/>
          </p:cNvSpPr>
          <p:nvPr>
            <p:ph idx="1"/>
          </p:nvPr>
        </p:nvSpPr>
        <p:spPr/>
        <p:txBody>
          <a:bodyPr/>
          <a:lstStyle/>
          <a:p>
            <a:r>
              <a:rPr lang="cs-CZ" dirty="0" smtClean="0"/>
              <a:t>2) škola jako organizace</a:t>
            </a:r>
          </a:p>
          <a:p>
            <a:r>
              <a:rPr lang="cs-CZ" dirty="0" smtClean="0"/>
              <a:t>A) běžná</a:t>
            </a:r>
          </a:p>
          <a:p>
            <a:r>
              <a:rPr lang="cs-CZ" dirty="0" smtClean="0"/>
              <a:t>- neliší se od jiných organizací, výrobních, obchodních atd.</a:t>
            </a:r>
          </a:p>
          <a:p>
            <a:r>
              <a:rPr lang="cs-CZ" dirty="0" smtClean="0"/>
              <a:t>B) specifická</a:t>
            </a:r>
          </a:p>
          <a:p>
            <a:r>
              <a:rPr lang="cs-CZ" dirty="0" smtClean="0"/>
              <a:t>- na školy jsou kladeny různými skupinami různé požadavky – schizofrenie škol</a:t>
            </a:r>
          </a:p>
          <a:p>
            <a:r>
              <a:rPr lang="cs-CZ" b="1" dirty="0" smtClean="0"/>
              <a:t>Homogenizace x individuální podpora žáka</a:t>
            </a:r>
          </a:p>
          <a:p>
            <a:r>
              <a:rPr lang="cs-CZ" dirty="0" smtClean="0"/>
              <a:t>- problém měření efektivity (např. všestranný rozvoj žáka)</a:t>
            </a:r>
          </a:p>
          <a:p>
            <a:r>
              <a:rPr lang="cs-CZ" dirty="0" smtClean="0"/>
              <a:t>- členství ve škole (jsou žáci členy nebo klienty)?</a:t>
            </a:r>
          </a:p>
          <a:p>
            <a:r>
              <a:rPr lang="cs-CZ" dirty="0" smtClean="0"/>
              <a:t>- obtížná „technologie“ výchovně-vzdělávacího procesu</a:t>
            </a:r>
          </a:p>
          <a:p>
            <a:endParaRPr lang="cs-CZ" dirty="0" smtClean="0"/>
          </a:p>
          <a:p>
            <a:endParaRPr lang="cs-CZ" dirty="0" smtClean="0"/>
          </a:p>
          <a:p>
            <a:endParaRPr lang="cs-CZ" dirty="0"/>
          </a:p>
        </p:txBody>
      </p:sp>
      <p:pic>
        <p:nvPicPr>
          <p:cNvPr id="4" name="Obrázek 3"/>
          <p:cNvPicPr>
            <a:picLocks noChangeAspect="1"/>
          </p:cNvPicPr>
          <p:nvPr/>
        </p:nvPicPr>
        <p:blipFill>
          <a:blip r:embed="rId2"/>
          <a:stretch>
            <a:fillRect/>
          </a:stretch>
        </p:blipFill>
        <p:spPr>
          <a:xfrm>
            <a:off x="9397968" y="0"/>
            <a:ext cx="2705651" cy="2722668"/>
          </a:xfrm>
          <a:prstGeom prst="rect">
            <a:avLst/>
          </a:prstGeom>
        </p:spPr>
      </p:pic>
      <p:pic>
        <p:nvPicPr>
          <p:cNvPr id="6" name="Obrázek 5"/>
          <p:cNvPicPr>
            <a:picLocks noChangeAspect="1"/>
          </p:cNvPicPr>
          <p:nvPr/>
        </p:nvPicPr>
        <p:blipFill>
          <a:blip r:embed="rId3"/>
          <a:stretch>
            <a:fillRect/>
          </a:stretch>
        </p:blipFill>
        <p:spPr>
          <a:xfrm>
            <a:off x="9353777" y="2625817"/>
            <a:ext cx="2794032" cy="3592328"/>
          </a:xfrm>
          <a:prstGeom prst="rect">
            <a:avLst/>
          </a:prstGeom>
        </p:spPr>
      </p:pic>
    </p:spTree>
    <p:extLst>
      <p:ext uri="{BB962C8B-B14F-4D97-AF65-F5344CB8AC3E}">
        <p14:creationId xmlns:p14="http://schemas.microsoft.com/office/powerpoint/2010/main" val="22410482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Úroveň školy – jak lze školu chápat?</a:t>
            </a:r>
          </a:p>
        </p:txBody>
      </p:sp>
      <p:pic>
        <p:nvPicPr>
          <p:cNvPr id="4" name="Zástupný symbol pro obsah 3"/>
          <p:cNvPicPr>
            <a:picLocks noGrp="1" noChangeAspect="1"/>
          </p:cNvPicPr>
          <p:nvPr>
            <p:ph idx="1"/>
          </p:nvPr>
        </p:nvPicPr>
        <p:blipFill>
          <a:blip r:embed="rId2"/>
          <a:stretch>
            <a:fillRect/>
          </a:stretch>
        </p:blipFill>
        <p:spPr>
          <a:xfrm>
            <a:off x="7247988" y="1737360"/>
            <a:ext cx="4092753" cy="4022725"/>
          </a:xfrm>
          <a:prstGeom prst="rect">
            <a:avLst/>
          </a:prstGeom>
        </p:spPr>
      </p:pic>
      <p:sp>
        <p:nvSpPr>
          <p:cNvPr id="6" name="Zástupný symbol pro obsah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07F09"/>
              </a:buClr>
            </a:pPr>
            <a:r>
              <a:rPr lang="cs-CZ" dirty="0" smtClean="0">
                <a:solidFill>
                  <a:prstClr val="black">
                    <a:lumMod val="75000"/>
                    <a:lumOff val="25000"/>
                  </a:prstClr>
                </a:solidFill>
              </a:rPr>
              <a:t>3) Škola jako pospolitost (</a:t>
            </a:r>
            <a:r>
              <a:rPr lang="cs-CZ" dirty="0" err="1" smtClean="0">
                <a:solidFill>
                  <a:prstClr val="black">
                    <a:lumMod val="75000"/>
                    <a:lumOff val="25000"/>
                  </a:prstClr>
                </a:solidFill>
              </a:rPr>
              <a:t>community</a:t>
            </a:r>
            <a:r>
              <a:rPr lang="cs-CZ" dirty="0" smtClean="0">
                <a:solidFill>
                  <a:prstClr val="black">
                    <a:lumMod val="75000"/>
                    <a:lumOff val="25000"/>
                  </a:prstClr>
                </a:solidFill>
              </a:rPr>
              <a:t>)</a:t>
            </a:r>
          </a:p>
          <a:p>
            <a:pPr>
              <a:buClr>
                <a:srgbClr val="F07F09"/>
              </a:buClr>
            </a:pPr>
            <a:r>
              <a:rPr lang="cs-CZ" dirty="0" smtClean="0">
                <a:solidFill>
                  <a:prstClr val="black">
                    <a:lumMod val="75000"/>
                    <a:lumOff val="25000"/>
                  </a:prstClr>
                </a:solidFill>
              </a:rPr>
              <a:t>- systém společných hodnot</a:t>
            </a:r>
          </a:p>
          <a:p>
            <a:pPr>
              <a:buClr>
                <a:srgbClr val="F07F09"/>
              </a:buClr>
            </a:pPr>
            <a:r>
              <a:rPr lang="cs-CZ" dirty="0" smtClean="0">
                <a:solidFill>
                  <a:prstClr val="black">
                    <a:lumMod val="75000"/>
                    <a:lumOff val="25000"/>
                  </a:prstClr>
                </a:solidFill>
              </a:rPr>
              <a:t>- společné aktivity</a:t>
            </a:r>
          </a:p>
          <a:p>
            <a:pPr>
              <a:buClr>
                <a:srgbClr val="F07F09"/>
              </a:buClr>
            </a:pPr>
            <a:r>
              <a:rPr lang="cs-CZ" dirty="0" smtClean="0">
                <a:solidFill>
                  <a:prstClr val="black">
                    <a:lumMod val="75000"/>
                    <a:lumOff val="25000"/>
                  </a:prstClr>
                </a:solidFill>
              </a:rPr>
              <a:t>- kultura mezilidských vztahů (morální klima sounáležitosti)</a:t>
            </a:r>
          </a:p>
          <a:p>
            <a:pPr>
              <a:buClr>
                <a:srgbClr val="F07F09"/>
              </a:buClr>
            </a:pPr>
            <a:r>
              <a:rPr lang="cs-CZ" dirty="0" smtClean="0">
                <a:solidFill>
                  <a:prstClr val="black">
                    <a:lumMod val="75000"/>
                    <a:lumOff val="25000"/>
                  </a:prstClr>
                </a:solidFill>
              </a:rPr>
              <a:t>- vedení založené na morální autoritě</a:t>
            </a:r>
          </a:p>
          <a:p>
            <a:pPr>
              <a:buClr>
                <a:srgbClr val="F07F09"/>
              </a:buClr>
            </a:pPr>
            <a:r>
              <a:rPr lang="cs-CZ" dirty="0" smtClean="0">
                <a:solidFill>
                  <a:prstClr val="black">
                    <a:lumMod val="75000"/>
                    <a:lumOff val="25000"/>
                  </a:prstClr>
                </a:solidFill>
              </a:rPr>
              <a:t>- kolegialita vychází zevnitř (x organizace)</a:t>
            </a:r>
          </a:p>
          <a:p>
            <a:pPr>
              <a:buClr>
                <a:srgbClr val="F07F09"/>
              </a:buClr>
            </a:pPr>
            <a:endParaRPr lang="cs-CZ" dirty="0" smtClean="0">
              <a:solidFill>
                <a:prstClr val="black">
                  <a:lumMod val="75000"/>
                  <a:lumOff val="25000"/>
                </a:prstClr>
              </a:solidFill>
            </a:endParaRPr>
          </a:p>
          <a:p>
            <a:pPr>
              <a:buClr>
                <a:srgbClr val="F07F09"/>
              </a:buClr>
            </a:pPr>
            <a:endParaRPr lang="cs-CZ" dirty="0" smtClean="0">
              <a:solidFill>
                <a:prstClr val="black">
                  <a:lumMod val="75000"/>
                  <a:lumOff val="25000"/>
                </a:prstClr>
              </a:solidFill>
            </a:endParaRPr>
          </a:p>
          <a:p>
            <a:pPr>
              <a:buClr>
                <a:srgbClr val="F07F09"/>
              </a:buClr>
            </a:pPr>
            <a:endParaRPr lang="cs-CZ" dirty="0">
              <a:solidFill>
                <a:prstClr val="black">
                  <a:lumMod val="75000"/>
                  <a:lumOff val="25000"/>
                </a:prstClr>
              </a:solidFill>
            </a:endParaRPr>
          </a:p>
        </p:txBody>
      </p:sp>
    </p:spTree>
    <p:extLst>
      <p:ext uri="{BB962C8B-B14F-4D97-AF65-F5344CB8AC3E}">
        <p14:creationId xmlns:p14="http://schemas.microsoft.com/office/powerpoint/2010/main" val="16680146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Povinné studijní zdroje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b="1" dirty="0"/>
              <a:t>Rámcový </a:t>
            </a:r>
            <a:r>
              <a:rPr lang="cs-CZ" b="1" dirty="0" smtClean="0"/>
              <a:t>vzdělávací program pro </a:t>
            </a:r>
            <a:r>
              <a:rPr lang="cs-CZ" b="1" dirty="0"/>
              <a:t>základní </a:t>
            </a:r>
            <a:r>
              <a:rPr lang="cs-CZ" b="1" dirty="0" smtClean="0"/>
              <a:t>vzdělávání</a:t>
            </a:r>
            <a:r>
              <a:rPr lang="cs-CZ" dirty="0" smtClean="0"/>
              <a:t>:</a:t>
            </a:r>
          </a:p>
          <a:p>
            <a:r>
              <a:rPr lang="cs-CZ" dirty="0">
                <a:hlinkClick r:id="rId2"/>
              </a:rPr>
              <a:t>http://</a:t>
            </a:r>
            <a:r>
              <a:rPr lang="cs-CZ" dirty="0" smtClean="0">
                <a:hlinkClick r:id="rId2"/>
              </a:rPr>
              <a:t>www.nuv.cz/uploads/RVP_ZV_2016.pdf</a:t>
            </a:r>
            <a:endParaRPr lang="cs-CZ" dirty="0" smtClean="0"/>
          </a:p>
          <a:p>
            <a:r>
              <a:rPr lang="cs-CZ" b="1" dirty="0" smtClean="0"/>
              <a:t>Kapitola: Škola jako instituce, organizace, pospolitost, </a:t>
            </a:r>
            <a:r>
              <a:rPr lang="cs-CZ" b="1" dirty="0"/>
              <a:t>s</a:t>
            </a:r>
            <a:r>
              <a:rPr lang="cs-CZ" b="1" dirty="0" smtClean="0"/>
              <a:t>. </a:t>
            </a:r>
            <a:r>
              <a:rPr lang="cs-CZ" b="1" dirty="0"/>
              <a:t>11- 25. </a:t>
            </a:r>
            <a:r>
              <a:rPr lang="cs-CZ" dirty="0" err="1" smtClean="0"/>
              <a:t>Pol</a:t>
            </a:r>
            <a:r>
              <a:rPr lang="cs-CZ" dirty="0"/>
              <a:t>, M. (2007). </a:t>
            </a:r>
            <a:r>
              <a:rPr lang="cs-CZ" i="1" dirty="0"/>
              <a:t>Škola v proměnách.</a:t>
            </a:r>
            <a:r>
              <a:rPr lang="cs-CZ" dirty="0"/>
              <a:t> Brno: Masarykova univerzita</a:t>
            </a:r>
            <a:r>
              <a:rPr lang="cs-CZ" dirty="0" smtClean="0"/>
              <a:t>. S. 11- 25. </a:t>
            </a:r>
          </a:p>
          <a:p>
            <a:endParaRPr lang="cs-CZ" dirty="0"/>
          </a:p>
          <a:p>
            <a:pPr marL="0" indent="0">
              <a:lnSpc>
                <a:spcPct val="105000"/>
              </a:lnSpc>
              <a:spcBef>
                <a:spcPct val="0"/>
              </a:spcBef>
              <a:buNone/>
            </a:pPr>
            <a:r>
              <a:rPr lang="cs-CZ" sz="5200" spc="-50" dirty="0">
                <a:latin typeface="+mj-lt"/>
                <a:ea typeface="+mj-ea"/>
                <a:cs typeface="+mj-cs"/>
              </a:rPr>
              <a:t>Doporučené studijní zdroje:</a:t>
            </a: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Standardy pro základní vzdělávání:</a:t>
            </a:r>
          </a:p>
          <a:p>
            <a:pPr marL="0" indent="0">
              <a:buNone/>
            </a:pPr>
            <a:r>
              <a:rPr lang="cs-CZ" dirty="0">
                <a:latin typeface="Times New Roman" panose="02020603050405020304" pitchFamily="18" charset="0"/>
                <a:cs typeface="Times New Roman" panose="02020603050405020304" pitchFamily="18" charset="0"/>
                <a:hlinkClick r:id="rId3"/>
              </a:rPr>
              <a:t>http://www.msmt.cz/ministerstvo/novinar/co-znamenaji-standardy-pro-zakladni-vzdelavani</a:t>
            </a:r>
            <a:endParaRPr lang="cs-CZ"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Rozhovor k Standardům pro základní vzdělávání s Mgr. Jitkou Altmanovou:</a:t>
            </a:r>
          </a:p>
          <a:p>
            <a:pPr marL="0" indent="0">
              <a:buNone/>
            </a:pPr>
            <a:r>
              <a:rPr lang="cs-CZ" dirty="0">
                <a:latin typeface="Times New Roman" panose="02020603050405020304" pitchFamily="18" charset="0"/>
                <a:cs typeface="Times New Roman" panose="02020603050405020304" pitchFamily="18" charset="0"/>
                <a:hlinkClick r:id="rId4"/>
              </a:rPr>
              <a:t>https://katedry.ped.muni.cz/pedagogika/wp-content/uploads/sites/17/2016/01/komensky_01_140_tisk.pdf</a:t>
            </a: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940083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Doporučené studijní zdroje</a:t>
            </a:r>
            <a:endParaRPr lang="cs-CZ" dirty="0"/>
          </a:p>
        </p:txBody>
      </p:sp>
      <p:sp>
        <p:nvSpPr>
          <p:cNvPr id="3" name="Zástupný symbol pro obsah 2"/>
          <p:cNvSpPr>
            <a:spLocks noGrp="1"/>
          </p:cNvSpPr>
          <p:nvPr>
            <p:ph idx="1"/>
          </p:nvPr>
        </p:nvSpPr>
        <p:spPr>
          <a:xfrm>
            <a:off x="1277584" y="1832854"/>
            <a:ext cx="10699767" cy="4477793"/>
          </a:xfrm>
        </p:spPr>
        <p:txBody>
          <a:bodyPr>
            <a:normAutofit/>
          </a:bodyPr>
          <a:lstStyle/>
          <a:p>
            <a:pPr>
              <a:buFont typeface="Arial" panose="020B0604020202020204" pitchFamily="34" charset="0"/>
              <a:buChar char="•"/>
            </a:pPr>
            <a:r>
              <a:rPr lang="cs-CZ" sz="1600" dirty="0" smtClean="0">
                <a:latin typeface="Times New Roman" panose="02020603050405020304" pitchFamily="18" charset="0"/>
                <a:cs typeface="Times New Roman" panose="02020603050405020304" pitchFamily="18" charset="0"/>
              </a:rPr>
              <a:t>Janík, T. (2015). </a:t>
            </a:r>
            <a:r>
              <a:rPr lang="cs-CZ" sz="1600" dirty="0">
                <a:latin typeface="Times New Roman" panose="02020603050405020304" pitchFamily="18" charset="0"/>
                <a:cs typeface="Times New Roman" panose="02020603050405020304" pitchFamily="18" charset="0"/>
              </a:rPr>
              <a:t>Rozhovor Tomášem Janíkem o (</a:t>
            </a:r>
            <a:r>
              <a:rPr lang="cs-CZ" sz="1600" dirty="0" smtClean="0">
                <a:latin typeface="Times New Roman" panose="02020603050405020304" pitchFamily="18" charset="0"/>
                <a:cs typeface="Times New Roman" panose="02020603050405020304" pitchFamily="18" charset="0"/>
              </a:rPr>
              <a:t>ne)potřebnosti </a:t>
            </a:r>
            <a:r>
              <a:rPr lang="cs-CZ" sz="1600" dirty="0">
                <a:latin typeface="Times New Roman" panose="02020603050405020304" pitchFamily="18" charset="0"/>
                <a:cs typeface="Times New Roman" panose="02020603050405020304" pitchFamily="18" charset="0"/>
              </a:rPr>
              <a:t>reforem ve </a:t>
            </a:r>
            <a:r>
              <a:rPr lang="cs-CZ" sz="1600" dirty="0" smtClean="0">
                <a:latin typeface="Times New Roman" panose="02020603050405020304" pitchFamily="18" charset="0"/>
                <a:cs typeface="Times New Roman" panose="02020603050405020304" pitchFamily="18" charset="0"/>
              </a:rPr>
              <a:t>vzdělávání</a:t>
            </a:r>
            <a:r>
              <a:rPr lang="cs-CZ" sz="1600" i="1" dirty="0">
                <a:latin typeface="Times New Roman" panose="02020603050405020304" pitchFamily="18" charset="0"/>
                <a:cs typeface="Times New Roman" panose="02020603050405020304" pitchFamily="18" charset="0"/>
              </a:rPr>
              <a:t>. Komenský </a:t>
            </a:r>
            <a:r>
              <a:rPr lang="cs-CZ" sz="1600" i="1" dirty="0" smtClean="0">
                <a:latin typeface="Times New Roman" panose="02020603050405020304" pitchFamily="18" charset="0"/>
                <a:cs typeface="Times New Roman" panose="02020603050405020304" pitchFamily="18" charset="0"/>
              </a:rPr>
              <a:t>140</a:t>
            </a:r>
            <a:r>
              <a:rPr lang="cs-CZ" sz="1600" dirty="0" smtClean="0">
                <a:latin typeface="Times New Roman" panose="02020603050405020304" pitchFamily="18" charset="0"/>
                <a:cs typeface="Times New Roman" panose="02020603050405020304" pitchFamily="18" charset="0"/>
              </a:rPr>
              <a:t>(4), 5-11.</a:t>
            </a:r>
          </a:p>
          <a:p>
            <a:pPr>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hlinkClick r:id="rId2"/>
              </a:rPr>
              <a:t>https://</a:t>
            </a:r>
            <a:r>
              <a:rPr lang="cs-CZ" sz="1600" dirty="0" smtClean="0">
                <a:latin typeface="Times New Roman" panose="02020603050405020304" pitchFamily="18" charset="0"/>
                <a:cs typeface="Times New Roman" panose="02020603050405020304" pitchFamily="18" charset="0"/>
                <a:hlinkClick r:id="rId2"/>
              </a:rPr>
              <a:t>katedry.ped.muni.cz/pedagogika/wp-content/uploads/sites/17/2016/09/komensky_04_140_po3kor.pdf</a:t>
            </a:r>
            <a:endParaRPr lang="cs-CZ"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1600" dirty="0" smtClean="0">
                <a:latin typeface="Times New Roman" panose="02020603050405020304" pitchFamily="18" charset="0"/>
                <a:cs typeface="Times New Roman" panose="02020603050405020304" pitchFamily="18" charset="0"/>
              </a:rPr>
              <a:t>Kratochvílová</a:t>
            </a:r>
            <a:r>
              <a:rPr lang="cs-CZ" sz="1600" dirty="0">
                <a:latin typeface="Times New Roman" panose="02020603050405020304" pitchFamily="18" charset="0"/>
                <a:cs typeface="Times New Roman" panose="02020603050405020304" pitchFamily="18" charset="0"/>
              </a:rPr>
              <a:t>, J. (2007). Učitelé škol v nové roli „tvůrců“ školního kurikula. </a:t>
            </a:r>
            <a:r>
              <a:rPr lang="de-DE" sz="1600" dirty="0">
                <a:latin typeface="Times New Roman" panose="02020603050405020304" pitchFamily="18" charset="0"/>
                <a:cs typeface="Times New Roman" panose="02020603050405020304" pitchFamily="18" charset="0"/>
              </a:rPr>
              <a:t>ORBIS SCHOLAE, </a:t>
            </a:r>
            <a:r>
              <a:rPr lang="de-DE" sz="1600" dirty="0" smtClean="0">
                <a:latin typeface="Times New Roman" panose="02020603050405020304" pitchFamily="18" charset="0"/>
                <a:cs typeface="Times New Roman" panose="02020603050405020304" pitchFamily="18" charset="0"/>
              </a:rPr>
              <a:t>2</a:t>
            </a:r>
            <a:r>
              <a:rPr lang="cs-CZ" sz="1600" dirty="0" smtClean="0">
                <a:latin typeface="Times New Roman" panose="02020603050405020304" pitchFamily="18" charset="0"/>
                <a:cs typeface="Times New Roman" panose="02020603050405020304" pitchFamily="18" charset="0"/>
              </a:rPr>
              <a:t>(</a:t>
            </a:r>
            <a:r>
              <a:rPr lang="de-DE" sz="1600" dirty="0" smtClean="0">
                <a:latin typeface="Times New Roman" panose="02020603050405020304" pitchFamily="18" charset="0"/>
                <a:cs typeface="Times New Roman" panose="02020603050405020304" pitchFamily="18" charset="0"/>
              </a:rPr>
              <a:t>1</a:t>
            </a:r>
            <a:r>
              <a:rPr lang="cs-CZ" sz="1600" dirty="0" smtClean="0">
                <a:latin typeface="Times New Roman" panose="02020603050405020304" pitchFamily="18" charset="0"/>
                <a:cs typeface="Times New Roman" panose="02020603050405020304" pitchFamily="18" charset="0"/>
              </a:rPr>
              <a:t>)</a:t>
            </a:r>
            <a:r>
              <a:rPr lang="de-DE" sz="1600" dirty="0" smtClean="0">
                <a:latin typeface="Times New Roman" panose="02020603050405020304" pitchFamily="18" charset="0"/>
                <a:cs typeface="Times New Roman" panose="02020603050405020304" pitchFamily="18" charset="0"/>
              </a:rPr>
              <a:t>, 101–110</a:t>
            </a:r>
            <a:r>
              <a:rPr lang="cs-CZ" sz="16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hlinkClick r:id="rId3"/>
              </a:rPr>
              <a:t>http://</a:t>
            </a:r>
            <a:r>
              <a:rPr lang="cs-CZ" sz="1600" dirty="0" smtClean="0">
                <a:latin typeface="Times New Roman" panose="02020603050405020304" pitchFamily="18" charset="0"/>
                <a:cs typeface="Times New Roman" panose="02020603050405020304" pitchFamily="18" charset="0"/>
                <a:hlinkClick r:id="rId3"/>
              </a:rPr>
              <a:t>www.orbisscholae.cz/archiv/2007/2007_1_08.pdf</a:t>
            </a:r>
            <a:endParaRPr lang="cs-CZ"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1600" dirty="0" err="1">
                <a:latin typeface="Times New Roman" panose="02020603050405020304" pitchFamily="18" charset="0"/>
                <a:cs typeface="Times New Roman" panose="02020603050405020304" pitchFamily="18" charset="0"/>
              </a:rPr>
              <a:t>Liessmann</a:t>
            </a:r>
            <a:r>
              <a:rPr lang="cs-CZ" sz="1600" dirty="0">
                <a:latin typeface="Times New Roman" panose="02020603050405020304" pitchFamily="18" charset="0"/>
                <a:cs typeface="Times New Roman" panose="02020603050405020304" pitchFamily="18" charset="0"/>
              </a:rPr>
              <a:t>, K. P. (2008). </a:t>
            </a:r>
            <a:r>
              <a:rPr lang="cs-CZ" sz="1600" i="1" dirty="0">
                <a:latin typeface="Times New Roman" panose="02020603050405020304" pitchFamily="18" charset="0"/>
                <a:cs typeface="Times New Roman" panose="02020603050405020304" pitchFamily="18" charset="0"/>
              </a:rPr>
              <a:t>Teorie nevzdělanosti: omyly společnosti vědění</a:t>
            </a:r>
            <a:r>
              <a:rPr lang="cs-CZ" sz="1600" dirty="0">
                <a:latin typeface="Times New Roman" panose="02020603050405020304" pitchFamily="18" charset="0"/>
                <a:cs typeface="Times New Roman" panose="02020603050405020304" pitchFamily="18" charset="0"/>
              </a:rPr>
              <a:t>. Praha: Academia.</a:t>
            </a:r>
          </a:p>
          <a:p>
            <a:pPr>
              <a:buFont typeface="Arial" panose="020B0604020202020204" pitchFamily="34" charset="0"/>
              <a:buChar char="•"/>
            </a:pPr>
            <a:r>
              <a:rPr lang="cs-CZ" sz="1600" dirty="0" smtClean="0">
                <a:latin typeface="Times New Roman" panose="02020603050405020304" pitchFamily="18" charset="0"/>
                <a:cs typeface="Times New Roman" panose="02020603050405020304" pitchFamily="18" charset="0"/>
              </a:rPr>
              <a:t>Lojdová, K. (2016). Jak </a:t>
            </a:r>
            <a:r>
              <a:rPr lang="cs-CZ" sz="1600" dirty="0">
                <a:latin typeface="Times New Roman" panose="02020603050405020304" pitchFamily="18" charset="0"/>
                <a:cs typeface="Times New Roman" panose="02020603050405020304" pitchFamily="18" charset="0"/>
              </a:rPr>
              <a:t>vyučovat </a:t>
            </a:r>
            <a:r>
              <a:rPr lang="cs-CZ" sz="1600" dirty="0" smtClean="0">
                <a:latin typeface="Times New Roman" panose="02020603050405020304" pitchFamily="18" charset="0"/>
                <a:cs typeface="Times New Roman" panose="02020603050405020304" pitchFamily="18" charset="0"/>
              </a:rPr>
              <a:t>žáky? Pohled </a:t>
            </a:r>
            <a:r>
              <a:rPr lang="cs-CZ" sz="1600" dirty="0">
                <a:latin typeface="Times New Roman" panose="02020603050405020304" pitchFamily="18" charset="0"/>
                <a:cs typeface="Times New Roman" panose="02020603050405020304" pitchFamily="18" charset="0"/>
              </a:rPr>
              <a:t>napříč staletími na </a:t>
            </a:r>
            <a:r>
              <a:rPr lang="cs-CZ" sz="1600" dirty="0" smtClean="0">
                <a:latin typeface="Times New Roman" panose="02020603050405020304" pitchFamily="18" charset="0"/>
                <a:cs typeface="Times New Roman" panose="02020603050405020304" pitchFamily="18" charset="0"/>
              </a:rPr>
              <a:t>stránkách časopisu Komenský</a:t>
            </a:r>
            <a:r>
              <a:rPr lang="cs-CZ" sz="1600" i="1" dirty="0" smtClean="0">
                <a:latin typeface="Times New Roman" panose="02020603050405020304" pitchFamily="18" charset="0"/>
                <a:cs typeface="Times New Roman" panose="02020603050405020304" pitchFamily="18" charset="0"/>
              </a:rPr>
              <a:t>. Komenský 141</a:t>
            </a:r>
            <a:r>
              <a:rPr lang="cs-CZ" sz="1600" dirty="0" smtClean="0">
                <a:latin typeface="Times New Roman" panose="02020603050405020304" pitchFamily="18" charset="0"/>
                <a:cs typeface="Times New Roman" panose="02020603050405020304" pitchFamily="18" charset="0"/>
              </a:rPr>
              <a:t>(2), 30-35.</a:t>
            </a:r>
          </a:p>
          <a:p>
            <a:pPr>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Stuchlíková, I., Janík, T., Beneš, Z., Bílek, M., Brücknerová, K., Černochová, M., et al. (2015). </a:t>
            </a:r>
            <a:r>
              <a:rPr lang="cs-CZ" sz="1600" i="1" dirty="0">
                <a:latin typeface="Times New Roman" panose="02020603050405020304" pitchFamily="18" charset="0"/>
                <a:cs typeface="Times New Roman" panose="02020603050405020304" pitchFamily="18" charset="0"/>
              </a:rPr>
              <a:t>Oborové didaktiky: vývoj - stav - perspektivy</a:t>
            </a:r>
            <a:r>
              <a:rPr lang="cs-CZ" sz="1600" dirty="0">
                <a:latin typeface="Times New Roman" panose="02020603050405020304" pitchFamily="18" charset="0"/>
                <a:cs typeface="Times New Roman" panose="02020603050405020304" pitchFamily="18" charset="0"/>
              </a:rPr>
              <a:t>. Brno: Masarykova univerzita.</a:t>
            </a:r>
          </a:p>
          <a:p>
            <a:pPr>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hlinkClick r:id="rId4"/>
              </a:rPr>
              <a:t>https://</a:t>
            </a:r>
            <a:r>
              <a:rPr lang="cs-CZ" sz="1600" dirty="0" smtClean="0">
                <a:latin typeface="Times New Roman" panose="02020603050405020304" pitchFamily="18" charset="0"/>
                <a:cs typeface="Times New Roman" panose="02020603050405020304" pitchFamily="18" charset="0"/>
                <a:hlinkClick r:id="rId4"/>
              </a:rPr>
              <a:t>munispace.muni.cz/index.php/munispace/catalog/book/549</a:t>
            </a:r>
            <a:endParaRPr lang="cs-CZ" sz="1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cs-CZ" sz="1600" dirty="0" err="1" smtClean="0">
                <a:latin typeface="Times New Roman" panose="02020603050405020304" pitchFamily="18" charset="0"/>
                <a:cs typeface="Times New Roman" panose="02020603050405020304" pitchFamily="18" charset="0"/>
              </a:rPr>
              <a:t>Štech</a:t>
            </a:r>
            <a:r>
              <a:rPr lang="cs-CZ" sz="1600" dirty="0">
                <a:latin typeface="Times New Roman" panose="02020603050405020304" pitchFamily="18" charset="0"/>
                <a:cs typeface="Times New Roman" panose="02020603050405020304" pitchFamily="18" charset="0"/>
              </a:rPr>
              <a:t>, S. (2013). Když je </a:t>
            </a:r>
            <a:r>
              <a:rPr lang="cs-CZ" sz="1600" dirty="0" err="1">
                <a:latin typeface="Times New Roman" panose="02020603050405020304" pitchFamily="18" charset="0"/>
                <a:cs typeface="Times New Roman" panose="02020603050405020304" pitchFamily="18" charset="0"/>
              </a:rPr>
              <a:t>kurikulární</a:t>
            </a:r>
            <a:r>
              <a:rPr lang="cs-CZ" sz="1600" dirty="0">
                <a:latin typeface="Times New Roman" panose="02020603050405020304" pitchFamily="18" charset="0"/>
                <a:cs typeface="Times New Roman" panose="02020603050405020304" pitchFamily="18" charset="0"/>
              </a:rPr>
              <a:t> reforma evidence-</a:t>
            </a:r>
            <a:r>
              <a:rPr lang="cs-CZ" sz="1600" dirty="0" err="1">
                <a:latin typeface="Times New Roman" panose="02020603050405020304" pitchFamily="18" charset="0"/>
                <a:cs typeface="Times New Roman" panose="02020603050405020304" pitchFamily="18" charset="0"/>
              </a:rPr>
              <a:t>less</a:t>
            </a:r>
            <a:r>
              <a:rPr lang="cs-CZ" sz="1600" dirty="0">
                <a:latin typeface="Times New Roman" panose="02020603050405020304" pitchFamily="18" charset="0"/>
                <a:cs typeface="Times New Roman" panose="02020603050405020304" pitchFamily="18" charset="0"/>
              </a:rPr>
              <a:t>. Pedagogická orientace, 23(5), 615–633</a:t>
            </a:r>
            <a:r>
              <a:rPr lang="cs-CZ" sz="16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hlinkClick r:id="rId5"/>
              </a:rPr>
              <a:t>http://</a:t>
            </a:r>
            <a:r>
              <a:rPr lang="cs-CZ" sz="1600" dirty="0" smtClean="0">
                <a:latin typeface="Times New Roman" panose="02020603050405020304" pitchFamily="18" charset="0"/>
                <a:cs typeface="Times New Roman" panose="02020603050405020304" pitchFamily="18" charset="0"/>
                <a:hlinkClick r:id="rId5"/>
              </a:rPr>
              <a:t>www.ped.muni.cz/pedor/archiv/2013/pedor13_5_p615_kdyz_stech.pdf</a:t>
            </a:r>
            <a:endParaRPr lang="cs-CZ" sz="1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cs-CZ" sz="16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767445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a úkoly k zamyšlení</a:t>
            </a:r>
            <a:endParaRPr lang="cs-CZ" dirty="0"/>
          </a:p>
        </p:txBody>
      </p:sp>
      <p:sp>
        <p:nvSpPr>
          <p:cNvPr id="3" name="Zástupný symbol pro obsah 2"/>
          <p:cNvSpPr>
            <a:spLocks noGrp="1"/>
          </p:cNvSpPr>
          <p:nvPr>
            <p:ph idx="1"/>
          </p:nvPr>
        </p:nvSpPr>
        <p:spPr>
          <a:xfrm>
            <a:off x="1097280" y="1845734"/>
            <a:ext cx="10403554" cy="4400520"/>
          </a:xfrm>
        </p:spPr>
        <p:txBody>
          <a:bodyPr>
            <a:normAutofit fontScale="77500" lnSpcReduction="20000"/>
          </a:bodyPr>
          <a:lstStyle/>
          <a:p>
            <a:r>
              <a:rPr lang="cs-CZ" dirty="0" smtClean="0"/>
              <a:t>1) Vysvětlete pojem kurikulum. Uvažujte o úrovních kurikula.</a:t>
            </a:r>
          </a:p>
          <a:p>
            <a:r>
              <a:rPr lang="cs-CZ" dirty="0" smtClean="0"/>
              <a:t>2) Jaký je vztah mezi Bílou knihou a školským zákonem? </a:t>
            </a:r>
          </a:p>
          <a:p>
            <a:r>
              <a:rPr lang="cs-CZ" dirty="0" smtClean="0"/>
              <a:t>3) Jaký je vztah mezi Rámcovým vzdělávacím programem a Školním vzdělávacím </a:t>
            </a:r>
            <a:r>
              <a:rPr lang="cs-CZ" dirty="0"/>
              <a:t>programem? Vysvětlete pojetí tzv. dvoustupňového kurikula. Jakou legislativní normou bylo v České republice uvedeno do praxe</a:t>
            </a:r>
            <a:r>
              <a:rPr lang="cs-CZ" dirty="0" smtClean="0"/>
              <a:t>?</a:t>
            </a:r>
          </a:p>
          <a:p>
            <a:r>
              <a:rPr lang="cs-CZ" dirty="0" smtClean="0"/>
              <a:t>4) </a:t>
            </a:r>
            <a:r>
              <a:rPr lang="cs-CZ" dirty="0"/>
              <a:t>Jaké jsou výhody a nevýhody dvoustupňového </a:t>
            </a:r>
            <a:r>
              <a:rPr lang="cs-CZ" dirty="0" smtClean="0"/>
              <a:t>kurikula? </a:t>
            </a:r>
          </a:p>
          <a:p>
            <a:r>
              <a:rPr lang="cs-CZ" dirty="0" smtClean="0"/>
              <a:t>5) Jaké kritické hlasy zaznívají ve vztahu ke </a:t>
            </a:r>
            <a:r>
              <a:rPr lang="cs-CZ" dirty="0" err="1" smtClean="0"/>
              <a:t>kurikulární</a:t>
            </a:r>
            <a:r>
              <a:rPr lang="cs-CZ" dirty="0" smtClean="0"/>
              <a:t> reformě? Souhlasíte s nimi?</a:t>
            </a:r>
          </a:p>
          <a:p>
            <a:r>
              <a:rPr lang="cs-CZ" dirty="0" smtClean="0"/>
              <a:t>6) Jaký je vztah mezi Rámcovým vzdělávacím programem a Standardy pro základní vzdělávání?</a:t>
            </a:r>
          </a:p>
          <a:p>
            <a:r>
              <a:rPr lang="cs-CZ" dirty="0"/>
              <a:t>7</a:t>
            </a:r>
            <a:r>
              <a:rPr lang="cs-CZ" dirty="0" smtClean="0"/>
              <a:t>) Vysvětlete na příkladu z </a:t>
            </a:r>
            <a:r>
              <a:rPr lang="cs-CZ" smtClean="0"/>
              <a:t>videozáznamu pojem </a:t>
            </a:r>
            <a:r>
              <a:rPr lang="cs-CZ" dirty="0" smtClean="0"/>
              <a:t>plánované, realizované a dosažené kurikulum. </a:t>
            </a:r>
          </a:p>
          <a:p>
            <a:r>
              <a:rPr lang="cs-CZ" dirty="0" smtClean="0"/>
              <a:t>8) Seznamte </a:t>
            </a:r>
            <a:r>
              <a:rPr lang="cs-CZ" dirty="0"/>
              <a:t>se s cíli a </a:t>
            </a:r>
            <a:r>
              <a:rPr lang="cs-CZ" dirty="0" smtClean="0"/>
              <a:t>strukturou RVP, </a:t>
            </a:r>
            <a:r>
              <a:rPr lang="cs-CZ" dirty="0"/>
              <a:t>nahlédněte do vašich </a:t>
            </a:r>
            <a:r>
              <a:rPr lang="cs-CZ" dirty="0" smtClean="0"/>
              <a:t>oborů.</a:t>
            </a:r>
          </a:p>
          <a:p>
            <a:r>
              <a:rPr lang="cs-CZ" dirty="0"/>
              <a:t>9</a:t>
            </a:r>
            <a:r>
              <a:rPr lang="cs-CZ" dirty="0" smtClean="0"/>
              <a:t>) Co jsou klíčové kompetence? Jaký </a:t>
            </a:r>
            <a:r>
              <a:rPr lang="cs-CZ" dirty="0"/>
              <a:t>je vztah klíčových kompetencí a vědomostí v RVP ZV</a:t>
            </a:r>
            <a:r>
              <a:rPr lang="cs-CZ" dirty="0" smtClean="0"/>
              <a:t>?</a:t>
            </a:r>
          </a:p>
          <a:p>
            <a:r>
              <a:rPr lang="cs-CZ" dirty="0" smtClean="0"/>
              <a:t>10) Co jsou průřezová témata RVP? Na příkladu vybraného průřezového tématu ilustrujte hodnoty ve vzdělávání. </a:t>
            </a:r>
          </a:p>
          <a:p>
            <a:r>
              <a:rPr lang="cs-CZ" dirty="0" smtClean="0"/>
              <a:t>11) </a:t>
            </a:r>
            <a:r>
              <a:rPr lang="cs-CZ" dirty="0"/>
              <a:t>Čím se zabývají oborové didaktiky? Seznamte </a:t>
            </a:r>
            <a:r>
              <a:rPr lang="cs-CZ" dirty="0" smtClean="0"/>
              <a:t>se s oborovou didaktikou vašeho oboru (viz Stuchlíková a kol., 2015).</a:t>
            </a:r>
          </a:p>
          <a:p>
            <a:r>
              <a:rPr lang="cs-CZ" dirty="0" smtClean="0"/>
              <a:t>12) Kam směřuje česká vzdělávací politika? Jaké cíle a priority lze shledat v koncepčních dokumentech?</a:t>
            </a:r>
            <a:endParaRPr lang="cs-CZ" dirty="0"/>
          </a:p>
          <a:p>
            <a:endParaRPr lang="cs-CZ" dirty="0"/>
          </a:p>
        </p:txBody>
      </p:sp>
    </p:spTree>
    <p:extLst>
      <p:ext uri="{BB962C8B-B14F-4D97-AF65-F5344CB8AC3E}">
        <p14:creationId xmlns:p14="http://schemas.microsoft.com/office/powerpoint/2010/main" val="2756271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Pedagogika jako věda</a:t>
            </a:r>
          </a:p>
        </p:txBody>
      </p:sp>
      <p:sp>
        <p:nvSpPr>
          <p:cNvPr id="3" name="Zástupný symbol pro obsah 2"/>
          <p:cNvSpPr>
            <a:spLocks noGrp="1"/>
          </p:cNvSpPr>
          <p:nvPr>
            <p:ph idx="1"/>
          </p:nvPr>
        </p:nvSpPr>
        <p:spPr/>
        <p:txBody>
          <a:bodyPr/>
          <a:lstStyle/>
          <a:p>
            <a:pPr marL="0" indent="0">
              <a:buNone/>
            </a:pPr>
            <a:r>
              <a:rPr lang="cs-CZ" dirty="0"/>
              <a:t>Pedagogika jako věda o edukaci/edukační realitě</a:t>
            </a:r>
          </a:p>
          <a:p>
            <a:pPr>
              <a:buFontTx/>
              <a:buChar char="-"/>
            </a:pPr>
            <a:r>
              <a:rPr lang="cs-CZ" dirty="0"/>
              <a:t>je pedagogika věda?</a:t>
            </a:r>
          </a:p>
          <a:p>
            <a:pPr marL="0" indent="0">
              <a:buNone/>
            </a:pPr>
            <a:endParaRPr lang="cs-CZ" dirty="0"/>
          </a:p>
          <a:p>
            <a:r>
              <a:rPr lang="cs-CZ" dirty="0"/>
              <a:t>pedagogika jako teorie a pedagogika jako praxe</a:t>
            </a:r>
          </a:p>
          <a:p>
            <a:r>
              <a:rPr lang="cs-CZ" dirty="0" smtClean="0"/>
              <a:t>paradigma </a:t>
            </a:r>
            <a:r>
              <a:rPr lang="cs-CZ" dirty="0"/>
              <a:t>v </a:t>
            </a:r>
            <a:r>
              <a:rPr lang="cs-CZ" dirty="0" smtClean="0"/>
              <a:t>pedagogice</a:t>
            </a:r>
          </a:p>
          <a:p>
            <a:r>
              <a:rPr lang="cs-CZ" dirty="0"/>
              <a:t>normativní a </a:t>
            </a:r>
            <a:r>
              <a:rPr lang="cs-CZ" dirty="0" err="1"/>
              <a:t>explanativní</a:t>
            </a:r>
            <a:r>
              <a:rPr lang="cs-CZ" dirty="0"/>
              <a:t> pojetí pedagogiky</a:t>
            </a:r>
          </a:p>
          <a:p>
            <a:endParaRPr lang="cs-CZ" dirty="0"/>
          </a:p>
        </p:txBody>
      </p:sp>
    </p:spTree>
    <p:extLst>
      <p:ext uri="{BB962C8B-B14F-4D97-AF65-F5344CB8AC3E}">
        <p14:creationId xmlns:p14="http://schemas.microsoft.com/office/powerpoint/2010/main" val="2508763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Pedagogické disciplíny</a:t>
            </a:r>
            <a:endParaRPr lang="cs-CZ" dirty="0"/>
          </a:p>
        </p:txBody>
      </p:sp>
      <p:sp>
        <p:nvSpPr>
          <p:cNvPr id="4" name="Zástupný symbol pro text 3"/>
          <p:cNvSpPr>
            <a:spLocks noGrp="1"/>
          </p:cNvSpPr>
          <p:nvPr>
            <p:ph type="body" idx="1"/>
          </p:nvPr>
        </p:nvSpPr>
        <p:spPr>
          <a:xfrm>
            <a:off x="1097280" y="2094985"/>
            <a:ext cx="4937760" cy="736282"/>
          </a:xfrm>
        </p:spPr>
        <p:txBody>
          <a:bodyPr/>
          <a:lstStyle/>
          <a:p>
            <a:r>
              <a:rPr lang="cs-CZ" dirty="0"/>
              <a:t>Základní:</a:t>
            </a:r>
          </a:p>
          <a:p>
            <a:endParaRPr lang="cs-CZ" dirty="0"/>
          </a:p>
        </p:txBody>
      </p:sp>
      <p:sp>
        <p:nvSpPr>
          <p:cNvPr id="3" name="Zástupný symbol pro obsah 2"/>
          <p:cNvSpPr>
            <a:spLocks noGrp="1"/>
          </p:cNvSpPr>
          <p:nvPr>
            <p:ph sz="half" idx="2"/>
          </p:nvPr>
        </p:nvSpPr>
        <p:spPr>
          <a:xfrm>
            <a:off x="1103500" y="2755390"/>
            <a:ext cx="3857275" cy="3094904"/>
          </a:xfrm>
        </p:spPr>
        <p:txBody>
          <a:bodyPr>
            <a:normAutofit fontScale="92500" lnSpcReduction="20000"/>
          </a:bodyPr>
          <a:lstStyle/>
          <a:p>
            <a:r>
              <a:rPr lang="cs-CZ" dirty="0" smtClean="0"/>
              <a:t>Obecná </a:t>
            </a:r>
            <a:r>
              <a:rPr lang="cs-CZ" dirty="0"/>
              <a:t>pedagogika </a:t>
            </a:r>
            <a:endParaRPr lang="cs-CZ" dirty="0" smtClean="0"/>
          </a:p>
          <a:p>
            <a:r>
              <a:rPr lang="cs-CZ" dirty="0"/>
              <a:t>Obecná </a:t>
            </a:r>
            <a:r>
              <a:rPr lang="cs-CZ" dirty="0" smtClean="0"/>
              <a:t>didaktika/psychodidaktika</a:t>
            </a:r>
          </a:p>
          <a:p>
            <a:r>
              <a:rPr lang="cs-CZ" dirty="0"/>
              <a:t>Teorie výchovy </a:t>
            </a:r>
            <a:endParaRPr lang="cs-CZ" dirty="0" smtClean="0"/>
          </a:p>
          <a:p>
            <a:r>
              <a:rPr lang="cs-CZ" dirty="0"/>
              <a:t>Dějiny pedagogiky </a:t>
            </a:r>
            <a:endParaRPr lang="cs-CZ" dirty="0" smtClean="0"/>
          </a:p>
          <a:p>
            <a:r>
              <a:rPr lang="cs-CZ" dirty="0"/>
              <a:t>Srovnávací (komparativní) pedagogika </a:t>
            </a:r>
            <a:endParaRPr lang="cs-CZ" dirty="0" smtClean="0"/>
          </a:p>
          <a:p>
            <a:r>
              <a:rPr lang="cs-CZ" dirty="0" smtClean="0"/>
              <a:t>Pedagogická diagnostika</a:t>
            </a:r>
          </a:p>
          <a:p>
            <a:r>
              <a:rPr lang="cs-CZ" i="1" dirty="0" smtClean="0"/>
              <a:t>Speciální pedagogika</a:t>
            </a:r>
          </a:p>
          <a:p>
            <a:r>
              <a:rPr lang="cs-CZ" dirty="0" smtClean="0"/>
              <a:t>...</a:t>
            </a:r>
          </a:p>
          <a:p>
            <a:endParaRPr lang="cs-CZ" dirty="0" smtClean="0"/>
          </a:p>
          <a:p>
            <a:endParaRPr lang="cs-CZ" dirty="0" smtClean="0"/>
          </a:p>
          <a:p>
            <a:pPr marL="0" indent="0">
              <a:buNone/>
            </a:pPr>
            <a:endParaRPr lang="cs-CZ" dirty="0"/>
          </a:p>
        </p:txBody>
      </p:sp>
      <p:sp>
        <p:nvSpPr>
          <p:cNvPr id="5" name="Zástupný symbol pro text 4"/>
          <p:cNvSpPr>
            <a:spLocks noGrp="1"/>
          </p:cNvSpPr>
          <p:nvPr>
            <p:ph type="body" sz="quarter" idx="3"/>
          </p:nvPr>
        </p:nvSpPr>
        <p:spPr>
          <a:xfrm>
            <a:off x="5103533" y="1855160"/>
            <a:ext cx="2883471" cy="736282"/>
          </a:xfrm>
        </p:spPr>
        <p:txBody>
          <a:bodyPr/>
          <a:lstStyle/>
          <a:p>
            <a:r>
              <a:rPr lang="cs-CZ" dirty="0" smtClean="0"/>
              <a:t>Aplikované:</a:t>
            </a:r>
            <a:endParaRPr lang="cs-CZ" dirty="0"/>
          </a:p>
        </p:txBody>
      </p:sp>
      <p:sp>
        <p:nvSpPr>
          <p:cNvPr id="6" name="Zástupný symbol pro obsah 5"/>
          <p:cNvSpPr>
            <a:spLocks noGrp="1"/>
          </p:cNvSpPr>
          <p:nvPr>
            <p:ph sz="quarter" idx="4"/>
          </p:nvPr>
        </p:nvSpPr>
        <p:spPr>
          <a:xfrm>
            <a:off x="5103533" y="2706774"/>
            <a:ext cx="3168676" cy="3378200"/>
          </a:xfrm>
        </p:spPr>
        <p:txBody>
          <a:bodyPr>
            <a:normAutofit/>
          </a:bodyPr>
          <a:lstStyle/>
          <a:p>
            <a:pPr>
              <a:lnSpc>
                <a:spcPct val="70000"/>
              </a:lnSpc>
            </a:pPr>
            <a:r>
              <a:rPr lang="cs-CZ" sz="1900" dirty="0"/>
              <a:t>Předškolní pedagogika</a:t>
            </a:r>
          </a:p>
          <a:p>
            <a:pPr>
              <a:lnSpc>
                <a:spcPct val="70000"/>
              </a:lnSpc>
            </a:pPr>
            <a:r>
              <a:rPr lang="cs-CZ" sz="1900" dirty="0"/>
              <a:t>Andragogika</a:t>
            </a:r>
          </a:p>
          <a:p>
            <a:pPr>
              <a:lnSpc>
                <a:spcPct val="70000"/>
              </a:lnSpc>
            </a:pPr>
            <a:r>
              <a:rPr lang="cs-CZ" sz="1900" dirty="0" err="1"/>
              <a:t>Gerontopedagogika</a:t>
            </a:r>
            <a:endParaRPr lang="cs-CZ" sz="1900" dirty="0"/>
          </a:p>
          <a:p>
            <a:pPr>
              <a:lnSpc>
                <a:spcPct val="70000"/>
              </a:lnSpc>
            </a:pPr>
            <a:r>
              <a:rPr lang="cs-CZ" sz="1900" dirty="0"/>
              <a:t>Pedagogika volného </a:t>
            </a:r>
            <a:r>
              <a:rPr lang="cs-CZ" sz="1900" dirty="0" smtClean="0"/>
              <a:t>času</a:t>
            </a:r>
          </a:p>
          <a:p>
            <a:pPr>
              <a:lnSpc>
                <a:spcPct val="70000"/>
              </a:lnSpc>
            </a:pPr>
            <a:r>
              <a:rPr lang="cs-CZ" sz="1900" dirty="0" smtClean="0"/>
              <a:t>Pedagogická evaluace</a:t>
            </a:r>
            <a:endParaRPr lang="cs-CZ" sz="1900" dirty="0"/>
          </a:p>
          <a:p>
            <a:pPr>
              <a:lnSpc>
                <a:spcPct val="70000"/>
              </a:lnSpc>
            </a:pPr>
            <a:r>
              <a:rPr lang="cs-CZ" sz="1900" i="1" dirty="0" smtClean="0"/>
              <a:t>Sociální pedagogika</a:t>
            </a:r>
          </a:p>
          <a:p>
            <a:pPr>
              <a:lnSpc>
                <a:spcPct val="70000"/>
              </a:lnSpc>
            </a:pPr>
            <a:r>
              <a:rPr lang="cs-CZ" sz="1900" dirty="0" smtClean="0"/>
              <a:t>…</a:t>
            </a:r>
            <a:endParaRPr lang="cs-CZ" sz="1900" dirty="0"/>
          </a:p>
        </p:txBody>
      </p:sp>
      <p:sp>
        <p:nvSpPr>
          <p:cNvPr id="8" name="Zástupný symbol pro obsah 5"/>
          <p:cNvSpPr txBox="1">
            <a:spLocks/>
          </p:cNvSpPr>
          <p:nvPr/>
        </p:nvSpPr>
        <p:spPr>
          <a:xfrm>
            <a:off x="8318863" y="2706774"/>
            <a:ext cx="7055809" cy="3378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0000"/>
              </a:lnSpc>
              <a:buClr>
                <a:srgbClr val="F07F09"/>
              </a:buClr>
            </a:pPr>
            <a:r>
              <a:rPr lang="cs-CZ" sz="1900" dirty="0" smtClean="0">
                <a:solidFill>
                  <a:prstClr val="black">
                    <a:lumMod val="75000"/>
                    <a:lumOff val="25000"/>
                  </a:prstClr>
                </a:solidFill>
              </a:rPr>
              <a:t>Sociologie výchovy</a:t>
            </a:r>
          </a:p>
          <a:p>
            <a:pPr>
              <a:lnSpc>
                <a:spcPct val="70000"/>
              </a:lnSpc>
              <a:buClr>
                <a:srgbClr val="F07F09"/>
              </a:buClr>
            </a:pPr>
            <a:r>
              <a:rPr lang="cs-CZ" sz="1900" dirty="0" smtClean="0">
                <a:solidFill>
                  <a:prstClr val="black">
                    <a:lumMod val="75000"/>
                    <a:lumOff val="25000"/>
                  </a:prstClr>
                </a:solidFill>
              </a:rPr>
              <a:t>Pedagogická psychologie</a:t>
            </a:r>
          </a:p>
          <a:p>
            <a:pPr>
              <a:lnSpc>
                <a:spcPct val="70000"/>
              </a:lnSpc>
              <a:buClr>
                <a:srgbClr val="F07F09"/>
              </a:buClr>
            </a:pPr>
            <a:r>
              <a:rPr lang="cs-CZ" sz="1900" dirty="0" smtClean="0">
                <a:solidFill>
                  <a:prstClr val="black">
                    <a:lumMod val="75000"/>
                    <a:lumOff val="25000"/>
                  </a:prstClr>
                </a:solidFill>
              </a:rPr>
              <a:t>Filozofie výchovy</a:t>
            </a:r>
          </a:p>
          <a:p>
            <a:pPr>
              <a:lnSpc>
                <a:spcPct val="70000"/>
              </a:lnSpc>
              <a:buClr>
                <a:srgbClr val="F07F09"/>
              </a:buClr>
            </a:pPr>
            <a:r>
              <a:rPr lang="cs-CZ" sz="1900" dirty="0" smtClean="0">
                <a:solidFill>
                  <a:prstClr val="black">
                    <a:lumMod val="75000"/>
                    <a:lumOff val="25000"/>
                  </a:prstClr>
                </a:solidFill>
              </a:rPr>
              <a:t>Školský management</a:t>
            </a:r>
          </a:p>
          <a:p>
            <a:pPr>
              <a:lnSpc>
                <a:spcPct val="70000"/>
              </a:lnSpc>
              <a:buClr>
                <a:srgbClr val="F07F09"/>
              </a:buClr>
            </a:pPr>
            <a:r>
              <a:rPr lang="cs-CZ" sz="1900" dirty="0" smtClean="0">
                <a:solidFill>
                  <a:prstClr val="black">
                    <a:lumMod val="75000"/>
                    <a:lumOff val="25000"/>
                  </a:prstClr>
                </a:solidFill>
              </a:rPr>
              <a:t>Ekonomika vzdělávání</a:t>
            </a:r>
          </a:p>
          <a:p>
            <a:pPr>
              <a:lnSpc>
                <a:spcPct val="70000"/>
              </a:lnSpc>
              <a:buClr>
                <a:srgbClr val="F07F09"/>
              </a:buClr>
            </a:pPr>
            <a:r>
              <a:rPr lang="cs-CZ" sz="1900" dirty="0" smtClean="0">
                <a:solidFill>
                  <a:prstClr val="black">
                    <a:lumMod val="75000"/>
                    <a:lumOff val="25000"/>
                  </a:prstClr>
                </a:solidFill>
              </a:rPr>
              <a:t>Multikulturní výchova</a:t>
            </a:r>
            <a:endParaRPr lang="cs-CZ" sz="1900" dirty="0">
              <a:solidFill>
                <a:prstClr val="black">
                  <a:lumMod val="75000"/>
                  <a:lumOff val="25000"/>
                </a:prstClr>
              </a:solidFill>
            </a:endParaRPr>
          </a:p>
          <a:p>
            <a:pPr>
              <a:lnSpc>
                <a:spcPct val="70000"/>
              </a:lnSpc>
              <a:buClr>
                <a:srgbClr val="F07F09"/>
              </a:buClr>
            </a:pPr>
            <a:r>
              <a:rPr lang="cs-CZ" sz="1900" dirty="0" smtClean="0">
                <a:solidFill>
                  <a:prstClr val="black">
                    <a:lumMod val="75000"/>
                    <a:lumOff val="25000"/>
                  </a:prstClr>
                </a:solidFill>
              </a:rPr>
              <a:t>…</a:t>
            </a:r>
            <a:endParaRPr lang="cs-CZ" sz="1900" dirty="0">
              <a:solidFill>
                <a:prstClr val="black">
                  <a:lumMod val="75000"/>
                  <a:lumOff val="25000"/>
                </a:prstClr>
              </a:solidFill>
            </a:endParaRPr>
          </a:p>
        </p:txBody>
      </p:sp>
      <p:sp>
        <p:nvSpPr>
          <p:cNvPr id="10" name="Zástupný symbol pro text 4"/>
          <p:cNvSpPr txBox="1">
            <a:spLocks/>
          </p:cNvSpPr>
          <p:nvPr/>
        </p:nvSpPr>
        <p:spPr>
          <a:xfrm>
            <a:off x="8272209" y="1852692"/>
            <a:ext cx="2883471"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buClr>
                <a:srgbClr val="F07F09"/>
              </a:buClr>
            </a:pPr>
            <a:r>
              <a:rPr lang="cs-CZ" dirty="0" smtClean="0">
                <a:solidFill>
                  <a:srgbClr val="323232"/>
                </a:solidFill>
              </a:rPr>
              <a:t>HRANIČNÍ:</a:t>
            </a:r>
            <a:endParaRPr lang="cs-CZ" dirty="0">
              <a:solidFill>
                <a:srgbClr val="323232"/>
              </a:solidFill>
            </a:endParaRPr>
          </a:p>
        </p:txBody>
      </p:sp>
    </p:spTree>
    <p:extLst>
      <p:ext uri="{BB962C8B-B14F-4D97-AF65-F5344CB8AC3E}">
        <p14:creationId xmlns:p14="http://schemas.microsoft.com/office/powerpoint/2010/main" val="2368387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normAutofit/>
          </a:bodyPr>
          <a:lstStyle/>
          <a:p>
            <a:r>
              <a:rPr lang="cs-CZ" dirty="0"/>
              <a:t>Projděte archivy pedagogických časopisů a vyberte téma pedagogického výzkumu, které vás </a:t>
            </a:r>
            <a:r>
              <a:rPr lang="cs-CZ" dirty="0" smtClean="0"/>
              <a:t>zaujalo.</a:t>
            </a:r>
            <a:endParaRPr lang="cs-CZ" dirty="0"/>
          </a:p>
          <a:p>
            <a:pPr marL="0" indent="0">
              <a:buNone/>
            </a:pPr>
            <a:endParaRPr lang="cs-CZ" u="sng" dirty="0"/>
          </a:p>
          <a:p>
            <a:pPr marL="0" indent="0">
              <a:buNone/>
            </a:pPr>
            <a:r>
              <a:rPr lang="cs-CZ" u="sng" dirty="0"/>
              <a:t>Přehled vědeckých časopisů</a:t>
            </a:r>
          </a:p>
          <a:p>
            <a:pPr marL="0" indent="0">
              <a:buNone/>
            </a:pPr>
            <a:r>
              <a:rPr lang="cs-CZ" dirty="0"/>
              <a:t>Pedagogika: http://pages.pedf.cuni.cz/pedagogika/?lang=cs</a:t>
            </a:r>
          </a:p>
          <a:p>
            <a:pPr marL="0" indent="0">
              <a:buNone/>
            </a:pPr>
            <a:r>
              <a:rPr lang="cs-CZ" dirty="0"/>
              <a:t>Pedagogická orientace: https://journals.muni.cz/pedor</a:t>
            </a:r>
          </a:p>
          <a:p>
            <a:pPr marL="0" indent="0">
              <a:buNone/>
            </a:pPr>
            <a:r>
              <a:rPr lang="cs-CZ" dirty="0"/>
              <a:t>Studia </a:t>
            </a:r>
            <a:r>
              <a:rPr lang="cs-CZ" dirty="0" err="1"/>
              <a:t>paedagogica</a:t>
            </a:r>
            <a:r>
              <a:rPr lang="cs-CZ" dirty="0"/>
              <a:t>: http://www.phil.muni.cz/journals/studia-paedagogica</a:t>
            </a:r>
          </a:p>
          <a:p>
            <a:pPr marL="0" indent="0">
              <a:buNone/>
            </a:pPr>
            <a:r>
              <a:rPr lang="cs-CZ" dirty="0"/>
              <a:t>Orbis </a:t>
            </a:r>
            <a:r>
              <a:rPr lang="cs-CZ" dirty="0" err="1"/>
              <a:t>Scholae</a:t>
            </a:r>
            <a:r>
              <a:rPr lang="cs-CZ" dirty="0"/>
              <a:t>: http://www.orbisscholae.cz/</a:t>
            </a:r>
          </a:p>
        </p:txBody>
      </p:sp>
    </p:spTree>
    <p:extLst>
      <p:ext uri="{BB962C8B-B14F-4D97-AF65-F5344CB8AC3E}">
        <p14:creationId xmlns:p14="http://schemas.microsoft.com/office/powerpoint/2010/main" val="313953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a:xfrm>
            <a:off x="1097279" y="1845733"/>
            <a:ext cx="10289407" cy="4333685"/>
          </a:xfrm>
        </p:spPr>
        <p:txBody>
          <a:bodyPr>
            <a:normAutofit fontScale="70000" lnSpcReduction="20000"/>
          </a:bodyPr>
          <a:lstStyle/>
          <a:p>
            <a:r>
              <a:rPr lang="cs-CZ" u="sng" dirty="0"/>
              <a:t>Povinná</a:t>
            </a:r>
          </a:p>
          <a:p>
            <a:pPr marL="0" indent="0">
              <a:buNone/>
            </a:pPr>
            <a:r>
              <a:rPr lang="cs-CZ" dirty="0"/>
              <a:t>Průcha, J. (2013). </a:t>
            </a:r>
            <a:r>
              <a:rPr lang="cs-CZ" i="1" dirty="0"/>
              <a:t>Moderní pedagogika</a:t>
            </a:r>
            <a:r>
              <a:rPr lang="cs-CZ" dirty="0"/>
              <a:t>. Praha: Portál.</a:t>
            </a:r>
          </a:p>
          <a:p>
            <a:pPr marL="0" indent="0">
              <a:buNone/>
            </a:pPr>
            <a:r>
              <a:rPr lang="cs-CZ" dirty="0"/>
              <a:t>Kapitola 1: Co je pedagogika?, s. 19-54.</a:t>
            </a:r>
          </a:p>
          <a:p>
            <a:pPr>
              <a:lnSpc>
                <a:spcPct val="100000"/>
              </a:lnSpc>
            </a:pPr>
            <a:r>
              <a:rPr lang="cs-CZ" u="sng" dirty="0"/>
              <a:t>Doporučená</a:t>
            </a:r>
          </a:p>
          <a:p>
            <a:pPr marL="0" indent="0">
              <a:buNone/>
            </a:pPr>
            <a:r>
              <a:rPr lang="cs-CZ" dirty="0"/>
              <a:t>Průcha, J. (Ed.). (2009). </a:t>
            </a:r>
            <a:r>
              <a:rPr lang="cs-CZ" i="1" dirty="0"/>
              <a:t>Pedagogická encyklopedie</a:t>
            </a:r>
            <a:r>
              <a:rPr lang="cs-CZ" dirty="0"/>
              <a:t>. Praha: Portál. </a:t>
            </a:r>
          </a:p>
          <a:p>
            <a:pPr marL="0" indent="0">
              <a:buNone/>
            </a:pPr>
            <a:r>
              <a:rPr lang="cs-CZ" dirty="0"/>
              <a:t>Průcha, J., Walterová, E., &amp; Mareš, J. (2013). </a:t>
            </a:r>
            <a:r>
              <a:rPr lang="cs-CZ" i="1" dirty="0"/>
              <a:t>Pedagogický slovník</a:t>
            </a:r>
            <a:r>
              <a:rPr lang="cs-CZ" dirty="0"/>
              <a:t>. Praha: Portál.</a:t>
            </a:r>
            <a:endParaRPr lang="cs-CZ" u="sng" dirty="0"/>
          </a:p>
          <a:p>
            <a:pPr>
              <a:lnSpc>
                <a:spcPct val="100000"/>
              </a:lnSpc>
            </a:pPr>
            <a:r>
              <a:rPr lang="cs-CZ" u="sng" dirty="0"/>
              <a:t>Rozšiřující</a:t>
            </a:r>
          </a:p>
          <a:p>
            <a:pPr marL="0" indent="0">
              <a:lnSpc>
                <a:spcPct val="100000"/>
              </a:lnSpc>
              <a:buNone/>
            </a:pPr>
            <a:r>
              <a:rPr lang="pt-BR" dirty="0"/>
              <a:t>Cach, J., &amp; Váňová, R. (2000). Václav Příhoda (1889–1979). Život a dílo pedagoga a reformátora školství. Pedagogika, XLX, 3-12.</a:t>
            </a:r>
            <a:r>
              <a:rPr lang="cs-CZ" dirty="0"/>
              <a:t> Dostupné z </a:t>
            </a:r>
            <a:r>
              <a:rPr lang="cs-CZ" u="sng" dirty="0">
                <a:hlinkClick r:id="rId2"/>
              </a:rPr>
              <a:t>http://pages.pedf.cuni.cz/pedagogika/?p=2315&amp;lang=cs</a:t>
            </a:r>
            <a:endParaRPr lang="cs-CZ" dirty="0"/>
          </a:p>
          <a:p>
            <a:pPr marL="0" indent="0">
              <a:lnSpc>
                <a:spcPct val="100000"/>
              </a:lnSpc>
              <a:buNone/>
            </a:pPr>
            <a:r>
              <a:rPr lang="cs-CZ" dirty="0" smtClean="0"/>
              <a:t>Kuhn</a:t>
            </a:r>
            <a:r>
              <a:rPr lang="cs-CZ" dirty="0"/>
              <a:t>, T. S. (1997). </a:t>
            </a:r>
            <a:r>
              <a:rPr lang="cs-CZ" i="1" dirty="0"/>
              <a:t>Struktura vědeckých revolucí</a:t>
            </a:r>
            <a:r>
              <a:rPr lang="cs-CZ" dirty="0"/>
              <a:t>. Praha: OIKOYMENH.</a:t>
            </a:r>
          </a:p>
          <a:p>
            <a:pPr marL="0" indent="0">
              <a:buNone/>
            </a:pPr>
            <a:r>
              <a:rPr lang="pl-PL" b="1" dirty="0"/>
              <a:t>časopis Komenský </a:t>
            </a:r>
          </a:p>
          <a:p>
            <a:pPr lvl="1">
              <a:buFontTx/>
              <a:buChar char="-"/>
            </a:pPr>
            <a:r>
              <a:rPr lang="pl-PL" dirty="0"/>
              <a:t>Propagace: </a:t>
            </a:r>
            <a:r>
              <a:rPr lang="pl-PL" dirty="0">
                <a:hlinkClick r:id="rId3"/>
              </a:rPr>
              <a:t>https://www.youtube.com/watch?v=Ju-OayxWwxs</a:t>
            </a:r>
            <a:endParaRPr lang="pl-PL" dirty="0"/>
          </a:p>
          <a:p>
            <a:pPr lvl="1">
              <a:buFontTx/>
              <a:buChar char="-"/>
            </a:pPr>
            <a:r>
              <a:rPr lang="pl-PL" dirty="0"/>
              <a:t>Web: </a:t>
            </a:r>
            <a:r>
              <a:rPr lang="pl-PL" dirty="0">
                <a:hlinkClick r:id="rId4"/>
              </a:rPr>
              <a:t>http://www.ped.muni.cz/komensky/</a:t>
            </a:r>
            <a:endParaRPr lang="pl-PL" dirty="0"/>
          </a:p>
          <a:p>
            <a:pPr lvl="1">
              <a:buFontTx/>
              <a:buChar char="-"/>
            </a:pPr>
            <a:r>
              <a:rPr lang="cs-CZ" sz="2200" dirty="0"/>
              <a:t>Předplatné: </a:t>
            </a:r>
            <a:r>
              <a:rPr lang="cs-CZ" sz="2200" dirty="0">
                <a:hlinkClick r:id="rId5"/>
              </a:rPr>
              <a:t>https://is.muni.cz/obchod/fakulta/ped/casopisy/casopis_komensky/</a:t>
            </a:r>
            <a:endParaRPr lang="cs-CZ" sz="2100" dirty="0"/>
          </a:p>
          <a:p>
            <a:pPr marL="0" indent="0">
              <a:lnSpc>
                <a:spcPct val="100000"/>
              </a:lnSpc>
              <a:buNone/>
            </a:pPr>
            <a:endParaRPr lang="cs-CZ" dirty="0"/>
          </a:p>
        </p:txBody>
      </p:sp>
    </p:spTree>
    <p:extLst>
      <p:ext uri="{BB962C8B-B14F-4D97-AF65-F5344CB8AC3E}">
        <p14:creationId xmlns:p14="http://schemas.microsoft.com/office/powerpoint/2010/main" val="128103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a:t>
            </a:r>
            <a:r>
              <a:rPr lang="cs-CZ" dirty="0" smtClean="0"/>
              <a:t>a náměty </a:t>
            </a:r>
            <a:r>
              <a:rPr lang="cs-CZ" dirty="0"/>
              <a:t>k dalšímu zamyšlení:</a:t>
            </a:r>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a:t>Definujte pedagogiku a předmět jejího zájmu</a:t>
            </a:r>
            <a:r>
              <a:rPr lang="cs-CZ" dirty="0" smtClean="0"/>
              <a:t>.</a:t>
            </a:r>
            <a:endParaRPr lang="cs-CZ" dirty="0"/>
          </a:p>
          <a:p>
            <a:pPr>
              <a:buFont typeface="Wingdings" panose="05000000000000000000" pitchFamily="2" charset="2"/>
              <a:buChar char="§"/>
            </a:pPr>
            <a:r>
              <a:rPr lang="cs-CZ" dirty="0"/>
              <a:t>Vysvětlete rozdíl mezi normativním a </a:t>
            </a:r>
            <a:r>
              <a:rPr lang="cs-CZ" dirty="0" err="1" smtClean="0"/>
              <a:t>explanativním</a:t>
            </a:r>
            <a:r>
              <a:rPr lang="cs-CZ" dirty="0" smtClean="0"/>
              <a:t> </a:t>
            </a:r>
            <a:r>
              <a:rPr lang="cs-CZ" dirty="0"/>
              <a:t>pojetím pedagogiky</a:t>
            </a:r>
            <a:r>
              <a:rPr lang="cs-CZ" dirty="0" smtClean="0"/>
              <a:t>.</a:t>
            </a:r>
          </a:p>
          <a:p>
            <a:pPr>
              <a:buFont typeface="Wingdings" panose="05000000000000000000" pitchFamily="2" charset="2"/>
              <a:buChar char="§"/>
            </a:pPr>
            <a:r>
              <a:rPr lang="cs-CZ" dirty="0" smtClean="0"/>
              <a:t>Charakterizujte alespoň jednu pedagogickou disciplínu.</a:t>
            </a:r>
            <a:endParaRPr lang="cs-CZ" dirty="0"/>
          </a:p>
          <a:p>
            <a:pPr>
              <a:buFont typeface="Wingdings" panose="05000000000000000000" pitchFamily="2" charset="2"/>
              <a:buChar char="§"/>
            </a:pPr>
            <a:r>
              <a:rPr lang="cs-CZ" dirty="0" smtClean="0"/>
              <a:t>Definujte pojmy a přemýšlejte o tom, jak spolu souvisí: edukace, edukační proces, výchovně-vzdělávací proces, edukační realita, výchova, vzdělávání, vzdělání.</a:t>
            </a:r>
          </a:p>
          <a:p>
            <a:pPr>
              <a:buFont typeface="Wingdings" panose="05000000000000000000" pitchFamily="2" charset="2"/>
              <a:buChar char="§"/>
            </a:pPr>
            <a:r>
              <a:rPr lang="cs-CZ" dirty="0" smtClean="0"/>
              <a:t>Vysvětlete </a:t>
            </a:r>
            <a:r>
              <a:rPr lang="cs-CZ" dirty="0"/>
              <a:t>pojem paradigma v pedagogice (příp. v sociálních vědách).</a:t>
            </a:r>
          </a:p>
          <a:p>
            <a:pPr>
              <a:buFont typeface="Wingdings" panose="05000000000000000000" pitchFamily="2" charset="2"/>
              <a:buChar char="§"/>
            </a:pPr>
            <a:r>
              <a:rPr lang="cs-CZ" dirty="0"/>
              <a:t>Jmenujte alespoň jeden vědecký pedagogický časopis a alespoň jeden popularizační (odborný) časopis pro pedagogické pracovníky.</a:t>
            </a:r>
          </a:p>
          <a:p>
            <a:pPr>
              <a:buFont typeface="Wingdings" panose="05000000000000000000" pitchFamily="2" charset="2"/>
              <a:buChar char="§"/>
            </a:pPr>
            <a:r>
              <a:rPr lang="cs-CZ" dirty="0"/>
              <a:t>Uveďte alespoň jednu osobnost, která se historicky pojí se vznikem pedagogiky. Vysvětlete její přínos pro konstituování pedagogiky jako vědního oboru. </a:t>
            </a:r>
          </a:p>
          <a:p>
            <a:pPr>
              <a:buFont typeface="Wingdings" panose="05000000000000000000" pitchFamily="2" charset="2"/>
              <a:buChar char="§"/>
            </a:pPr>
            <a:r>
              <a:rPr lang="cs-CZ" dirty="0"/>
              <a:t>Stručně charakterizujte vzdělávání chlapců a dívek v historickém kontextu.</a:t>
            </a:r>
          </a:p>
          <a:p>
            <a:pPr>
              <a:buFont typeface="Wingdings" panose="05000000000000000000" pitchFamily="2" charset="2"/>
              <a:buChar char="§"/>
            </a:pPr>
            <a:r>
              <a:rPr lang="cs-CZ" dirty="0"/>
              <a:t>Uvažujte o efektech vzdělávání ve společnosti. Co je společnost vědění (</a:t>
            </a:r>
            <a:r>
              <a:rPr lang="cs-CZ" dirty="0" err="1"/>
              <a:t>knowledge</a:t>
            </a:r>
            <a:r>
              <a:rPr lang="cs-CZ" dirty="0"/>
              <a:t> society)?</a:t>
            </a:r>
          </a:p>
          <a:p>
            <a:endParaRPr lang="cs-CZ" dirty="0"/>
          </a:p>
          <a:p>
            <a:endParaRPr lang="cs-CZ" dirty="0"/>
          </a:p>
        </p:txBody>
      </p:sp>
    </p:spTree>
    <p:extLst>
      <p:ext uri="{BB962C8B-B14F-4D97-AF65-F5344CB8AC3E}">
        <p14:creationId xmlns:p14="http://schemas.microsoft.com/office/powerpoint/2010/main" val="34240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Souhlasíte?</a:t>
            </a:r>
            <a:endParaRPr lang="cs-CZ" dirty="0"/>
          </a:p>
        </p:txBody>
      </p:sp>
      <p:sp>
        <p:nvSpPr>
          <p:cNvPr id="3" name="Zástupný symbol pro obsah 2"/>
          <p:cNvSpPr>
            <a:spLocks noGrp="1"/>
          </p:cNvSpPr>
          <p:nvPr>
            <p:ph idx="1"/>
          </p:nvPr>
        </p:nvSpPr>
        <p:spPr/>
        <p:txBody>
          <a:bodyPr/>
          <a:lstStyle/>
          <a:p>
            <a:endParaRPr lang="cs-CZ" b="1" dirty="0" smtClean="0"/>
          </a:p>
          <a:p>
            <a:r>
              <a:rPr lang="en-US" b="1" dirty="0" smtClean="0"/>
              <a:t>Arthur </a:t>
            </a:r>
            <a:r>
              <a:rPr lang="cs-CZ" b="1" dirty="0" smtClean="0"/>
              <a:t>C. </a:t>
            </a:r>
            <a:r>
              <a:rPr lang="en-US" b="1" dirty="0" smtClean="0"/>
              <a:t>Clarke</a:t>
            </a:r>
            <a:r>
              <a:rPr lang="en-US" dirty="0" smtClean="0"/>
              <a:t>: </a:t>
            </a:r>
            <a:endParaRPr lang="cs-CZ" dirty="0" smtClean="0"/>
          </a:p>
          <a:p>
            <a:r>
              <a:rPr lang="cs-CZ" sz="4400" dirty="0" smtClean="0"/>
              <a:t>Každý učitel, který může </a:t>
            </a:r>
          </a:p>
          <a:p>
            <a:r>
              <a:rPr lang="cs-CZ" sz="4400" dirty="0" smtClean="0"/>
              <a:t>být nahrazen strojem, </a:t>
            </a:r>
          </a:p>
          <a:p>
            <a:r>
              <a:rPr lang="cs-CZ" sz="4400" dirty="0" smtClean="0"/>
              <a:t>by jím být nahrazen měl!</a:t>
            </a:r>
            <a:endParaRPr lang="cs-CZ" sz="4400" dirty="0"/>
          </a:p>
        </p:txBody>
      </p:sp>
      <p:pic>
        <p:nvPicPr>
          <p:cNvPr id="4" name="Obrázek 3"/>
          <p:cNvPicPr>
            <a:picLocks noChangeAspect="1"/>
          </p:cNvPicPr>
          <p:nvPr/>
        </p:nvPicPr>
        <p:blipFill>
          <a:blip r:embed="rId2"/>
          <a:stretch>
            <a:fillRect/>
          </a:stretch>
        </p:blipFill>
        <p:spPr>
          <a:xfrm>
            <a:off x="7381875" y="1845734"/>
            <a:ext cx="3581400" cy="3810000"/>
          </a:xfrm>
          <a:prstGeom prst="rect">
            <a:avLst/>
          </a:prstGeom>
        </p:spPr>
      </p:pic>
    </p:spTree>
    <p:extLst>
      <p:ext uri="{BB962C8B-B14F-4D97-AF65-F5344CB8AC3E}">
        <p14:creationId xmlns:p14="http://schemas.microsoft.com/office/powerpoint/2010/main" val="132461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Proměny vzdělávání  v informační společnosti</a:t>
            </a:r>
            <a:endParaRPr lang="cs-CZ" sz="4000" dirty="0"/>
          </a:p>
        </p:txBody>
      </p:sp>
      <p:sp>
        <p:nvSpPr>
          <p:cNvPr id="3" name="Zástupný symbol pro obsah 2"/>
          <p:cNvSpPr>
            <a:spLocks noGrp="1"/>
          </p:cNvSpPr>
          <p:nvPr>
            <p:ph idx="1"/>
          </p:nvPr>
        </p:nvSpPr>
        <p:spPr/>
        <p:txBody>
          <a:bodyPr>
            <a:normAutofit/>
          </a:bodyPr>
          <a:lstStyle/>
          <a:p>
            <a:r>
              <a:rPr lang="cs-CZ" dirty="0" smtClean="0"/>
              <a:t>Švaříček (2013):</a:t>
            </a:r>
          </a:p>
          <a:p>
            <a:pPr>
              <a:buFont typeface="Wingdings" panose="05000000000000000000" pitchFamily="2" charset="2"/>
              <a:buChar char="§"/>
            </a:pPr>
            <a:r>
              <a:rPr lang="cs-CZ" dirty="0" smtClean="0"/>
              <a:t>díky </a:t>
            </a:r>
            <a:r>
              <a:rPr lang="cs-CZ" dirty="0"/>
              <a:t>rozvoji </a:t>
            </a:r>
            <a:r>
              <a:rPr lang="cs-CZ" dirty="0" smtClean="0"/>
              <a:t>ICT </a:t>
            </a:r>
            <a:r>
              <a:rPr lang="cs-CZ" dirty="0"/>
              <a:t>již učení není limitováno tradičním prostředím </a:t>
            </a:r>
            <a:r>
              <a:rPr lang="cs-CZ" dirty="0" smtClean="0"/>
              <a:t>školy</a:t>
            </a:r>
          </a:p>
          <a:p>
            <a:pPr>
              <a:buFont typeface="Wingdings" panose="05000000000000000000" pitchFamily="2" charset="2"/>
              <a:buChar char="§"/>
            </a:pPr>
            <a:r>
              <a:rPr lang="cs-CZ" dirty="0" smtClean="0"/>
              <a:t>ICT proměňují </a:t>
            </a:r>
            <a:r>
              <a:rPr lang="cs-CZ" dirty="0"/>
              <a:t>obsah a podobu výuky ve </a:t>
            </a:r>
            <a:r>
              <a:rPr lang="cs-CZ" dirty="0" smtClean="0"/>
              <a:t>školách</a:t>
            </a:r>
          </a:p>
          <a:p>
            <a:pPr marL="0" indent="0">
              <a:buNone/>
            </a:pPr>
            <a:r>
              <a:rPr lang="cs-CZ" dirty="0" smtClean="0"/>
              <a:t>    </a:t>
            </a:r>
            <a:r>
              <a:rPr lang="cs-CZ" u="sng" dirty="0" smtClean="0"/>
              <a:t>Příklad: </a:t>
            </a:r>
            <a:r>
              <a:rPr lang="cs-CZ" dirty="0" smtClean="0"/>
              <a:t>K. P. </a:t>
            </a:r>
            <a:r>
              <a:rPr lang="cs-CZ" dirty="0" err="1" smtClean="0"/>
              <a:t>Liessmann</a:t>
            </a:r>
            <a:r>
              <a:rPr lang="cs-CZ" dirty="0" smtClean="0"/>
              <a:t> (2015) : Kritika </a:t>
            </a:r>
            <a:r>
              <a:rPr lang="cs-CZ" dirty="0" err="1" smtClean="0"/>
              <a:t>power</a:t>
            </a:r>
            <a:r>
              <a:rPr lang="cs-CZ" dirty="0" smtClean="0"/>
              <a:t>-pointového karaoke</a:t>
            </a:r>
            <a:endParaRPr lang="cs-CZ" dirty="0"/>
          </a:p>
          <a:p>
            <a:pPr lvl="1">
              <a:buFont typeface="Arial" panose="020B0604020202020204" pitchFamily="34" charset="0"/>
              <a:buChar char="•"/>
            </a:pPr>
            <a:r>
              <a:rPr lang="cs-CZ" dirty="0"/>
              <a:t>v</a:t>
            </a:r>
            <a:r>
              <a:rPr lang="cs-CZ" dirty="0" smtClean="0"/>
              <a:t>ěcný </a:t>
            </a:r>
            <a:r>
              <a:rPr lang="cs-CZ" dirty="0"/>
              <a:t> </a:t>
            </a:r>
            <a:r>
              <a:rPr lang="cs-CZ" dirty="0" smtClean="0"/>
              <a:t>aspekt </a:t>
            </a:r>
            <a:r>
              <a:rPr lang="cs-CZ" dirty="0"/>
              <a:t>  prezentace   je  </a:t>
            </a:r>
            <a:r>
              <a:rPr lang="cs-CZ" dirty="0" smtClean="0"/>
              <a:t>přehlušen </a:t>
            </a:r>
            <a:r>
              <a:rPr lang="cs-CZ" dirty="0"/>
              <a:t>  aspektem </a:t>
            </a:r>
            <a:r>
              <a:rPr lang="cs-CZ" dirty="0" smtClean="0"/>
              <a:t> technickým</a:t>
            </a:r>
          </a:p>
          <a:p>
            <a:pPr lvl="1">
              <a:buFont typeface="Arial" panose="020B0604020202020204" pitchFamily="34" charset="0"/>
              <a:buChar char="•"/>
            </a:pPr>
            <a:r>
              <a:rPr lang="cs-CZ" dirty="0" err="1"/>
              <a:t>p</a:t>
            </a:r>
            <a:r>
              <a:rPr lang="cs-CZ" dirty="0" err="1" smtClean="0"/>
              <a:t>ower</a:t>
            </a:r>
            <a:r>
              <a:rPr lang="cs-CZ" dirty="0" smtClean="0"/>
              <a:t> point pomáhá tomu, kdo nemá co říci a ten, kdo by měl co říci, se chová jako by co říci neměl</a:t>
            </a:r>
          </a:p>
          <a:p>
            <a:pPr>
              <a:buFont typeface="Wingdings" panose="05000000000000000000" pitchFamily="2" charset="2"/>
              <a:buChar char="§"/>
            </a:pPr>
            <a:r>
              <a:rPr lang="cs-CZ" dirty="0" smtClean="0"/>
              <a:t>technologie </a:t>
            </a:r>
            <a:r>
              <a:rPr lang="cs-CZ" dirty="0"/>
              <a:t>nám mnohé přinášejí, ale něco nutně </a:t>
            </a:r>
            <a:r>
              <a:rPr lang="cs-CZ" dirty="0" smtClean="0"/>
              <a:t>ztrácíme, je </a:t>
            </a:r>
            <a:r>
              <a:rPr lang="cs-CZ" dirty="0"/>
              <a:t>otázkou, zdali v </a:t>
            </a:r>
            <a:r>
              <a:rPr lang="cs-CZ" dirty="0" smtClean="0"/>
              <a:t>přetechnizovaném </a:t>
            </a:r>
            <a:r>
              <a:rPr lang="cs-CZ" dirty="0"/>
              <a:t>světě neubývá prostor pro jiné formy poznání (</a:t>
            </a:r>
            <a:r>
              <a:rPr lang="cs-CZ" dirty="0" err="1"/>
              <a:t>Ellul</a:t>
            </a:r>
            <a:r>
              <a:rPr lang="cs-CZ" dirty="0"/>
              <a:t>, 1964</a:t>
            </a:r>
            <a:r>
              <a:rPr lang="cs-CZ" dirty="0" smtClean="0"/>
              <a:t>)</a:t>
            </a:r>
          </a:p>
        </p:txBody>
      </p:sp>
    </p:spTree>
    <p:extLst>
      <p:ext uri="{BB962C8B-B14F-4D97-AF65-F5344CB8AC3E}">
        <p14:creationId xmlns:p14="http://schemas.microsoft.com/office/powerpoint/2010/main" val="67135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Výhled do roku 2060</a:t>
            </a:r>
          </a:p>
        </p:txBody>
      </p:sp>
      <p:sp>
        <p:nvSpPr>
          <p:cNvPr id="3" name="Zástupný symbol pro obsah 2"/>
          <p:cNvSpPr>
            <a:spLocks noGrp="1"/>
          </p:cNvSpPr>
          <p:nvPr>
            <p:ph idx="1"/>
          </p:nvPr>
        </p:nvSpPr>
        <p:spPr/>
        <p:txBody>
          <a:bodyPr/>
          <a:lstStyle/>
          <a:p>
            <a:r>
              <a:rPr lang="cs-CZ" dirty="0" err="1" smtClean="0"/>
              <a:t>Year</a:t>
            </a:r>
            <a:r>
              <a:rPr lang="cs-CZ" dirty="0" smtClean="0"/>
              <a:t> </a:t>
            </a:r>
            <a:r>
              <a:rPr lang="cs-CZ" dirty="0"/>
              <a:t>2060: </a:t>
            </a:r>
            <a:r>
              <a:rPr lang="cs-CZ" dirty="0" err="1"/>
              <a:t>Education</a:t>
            </a:r>
            <a:r>
              <a:rPr lang="cs-CZ" dirty="0"/>
              <a:t> </a:t>
            </a:r>
            <a:r>
              <a:rPr lang="cs-CZ" dirty="0" err="1" smtClean="0"/>
              <a:t>Predictions</a:t>
            </a:r>
            <a:r>
              <a:rPr lang="cs-CZ" dirty="0" smtClean="0"/>
              <a:t>:</a:t>
            </a:r>
          </a:p>
          <a:p>
            <a:r>
              <a:rPr lang="cs-CZ" dirty="0" smtClean="0"/>
              <a:t>https</a:t>
            </a:r>
            <a:r>
              <a:rPr lang="cs-CZ" dirty="0"/>
              <a:t>://</a:t>
            </a:r>
            <a:r>
              <a:rPr lang="cs-CZ" dirty="0" smtClean="0"/>
              <a:t>www.youtube.com/watch?v=CiKrFcgVSIU</a:t>
            </a:r>
            <a:endParaRPr lang="cs-CZ" dirty="0"/>
          </a:p>
          <a:p>
            <a:endParaRPr lang="cs-CZ" dirty="0" smtClean="0"/>
          </a:p>
          <a:p>
            <a:endParaRPr lang="cs-CZ" dirty="0"/>
          </a:p>
          <a:p>
            <a:r>
              <a:rPr lang="cs-CZ" b="1" dirty="0" smtClean="0"/>
              <a:t>Anketa</a:t>
            </a:r>
            <a:r>
              <a:rPr lang="cs-CZ" b="1" dirty="0"/>
              <a:t>: </a:t>
            </a:r>
          </a:p>
          <a:p>
            <a:r>
              <a:rPr lang="cs-CZ" dirty="0"/>
              <a:t>Vyměnili byste docházku na fakultu za vzdělávání online?</a:t>
            </a:r>
          </a:p>
          <a:p>
            <a:r>
              <a:rPr lang="cs-CZ" dirty="0"/>
              <a:t>Využíváte online vzdělávání (</a:t>
            </a:r>
            <a:r>
              <a:rPr lang="cs-CZ" dirty="0" err="1"/>
              <a:t>Khan</a:t>
            </a:r>
            <a:r>
              <a:rPr lang="cs-CZ" dirty="0"/>
              <a:t> </a:t>
            </a:r>
            <a:r>
              <a:rPr lang="cs-CZ" dirty="0" err="1"/>
              <a:t>Academy</a:t>
            </a:r>
            <a:r>
              <a:rPr lang="cs-CZ" dirty="0"/>
              <a:t>, Ted, iTunes U atd</a:t>
            </a:r>
            <a:r>
              <a:rPr lang="cs-CZ" dirty="0" smtClean="0"/>
              <a:t>.) ?</a:t>
            </a:r>
            <a:endParaRPr lang="cs-CZ" dirty="0"/>
          </a:p>
          <a:p>
            <a:endParaRPr lang="cs-CZ" dirty="0"/>
          </a:p>
        </p:txBody>
      </p:sp>
    </p:spTree>
    <p:extLst>
      <p:ext uri="{BB962C8B-B14F-4D97-AF65-F5344CB8AC3E}">
        <p14:creationId xmlns:p14="http://schemas.microsoft.com/office/powerpoint/2010/main" val="2589388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Zpět do současnosti: </a:t>
            </a:r>
            <a:br>
              <a:rPr lang="cs-CZ" sz="3600" dirty="0" smtClean="0"/>
            </a:br>
            <a:r>
              <a:rPr lang="cs-CZ" sz="3600" dirty="0" smtClean="0"/>
              <a:t>kdo jsou pedagogičtí pracovníci?</a:t>
            </a:r>
            <a:endParaRPr lang="cs-CZ" sz="3600" dirty="0"/>
          </a:p>
        </p:txBody>
      </p:sp>
      <p:sp>
        <p:nvSpPr>
          <p:cNvPr id="3" name="Zástupný symbol pro obsah 2"/>
          <p:cNvSpPr>
            <a:spLocks noGrp="1"/>
          </p:cNvSpPr>
          <p:nvPr>
            <p:ph idx="1"/>
          </p:nvPr>
        </p:nvSpPr>
        <p:spPr/>
        <p:txBody>
          <a:bodyPr>
            <a:normAutofit lnSpcReduction="10000"/>
          </a:bodyPr>
          <a:lstStyle/>
          <a:p>
            <a:r>
              <a:rPr lang="cs-CZ" dirty="0"/>
              <a:t>Pedagogickým pracovníkem </a:t>
            </a:r>
            <a:r>
              <a:rPr lang="cs-CZ" dirty="0" smtClean="0"/>
              <a:t>(</a:t>
            </a:r>
            <a:r>
              <a:rPr lang="cs-CZ" dirty="0"/>
              <a:t>379/2015 </a:t>
            </a:r>
            <a:r>
              <a:rPr lang="cs-CZ" dirty="0" smtClean="0"/>
              <a:t>Sb.) je </a:t>
            </a:r>
            <a:r>
              <a:rPr lang="cs-CZ" dirty="0"/>
              <a:t>ten, kdo koná přímou vyučovací, přímou výchovnou, přímou </a:t>
            </a:r>
            <a:r>
              <a:rPr lang="cs-CZ" dirty="0" err="1"/>
              <a:t>speciálněpedagogickou</a:t>
            </a:r>
            <a:r>
              <a:rPr lang="cs-CZ" dirty="0"/>
              <a:t> nebo přímou pedagogicko-psychologickou činnost přímým působením na </a:t>
            </a:r>
            <a:r>
              <a:rPr lang="cs-CZ" dirty="0" smtClean="0"/>
              <a:t>vzdělávaného:</a:t>
            </a:r>
          </a:p>
          <a:p>
            <a:pPr>
              <a:buFont typeface="Wingdings" panose="05000000000000000000" pitchFamily="2" charset="2"/>
              <a:buChar char="§"/>
            </a:pPr>
            <a:r>
              <a:rPr lang="cs-CZ" dirty="0"/>
              <a:t>u</a:t>
            </a:r>
            <a:r>
              <a:rPr lang="cs-CZ" dirty="0" smtClean="0"/>
              <a:t>čitel</a:t>
            </a:r>
          </a:p>
          <a:p>
            <a:pPr>
              <a:buFont typeface="Wingdings" panose="05000000000000000000" pitchFamily="2" charset="2"/>
              <a:buChar char="§"/>
            </a:pPr>
            <a:r>
              <a:rPr lang="cs-CZ" dirty="0"/>
              <a:t>v</a:t>
            </a:r>
            <a:r>
              <a:rPr lang="cs-CZ" dirty="0" smtClean="0"/>
              <a:t>ychovatel</a:t>
            </a:r>
          </a:p>
          <a:p>
            <a:pPr>
              <a:buFont typeface="Wingdings" panose="05000000000000000000" pitchFamily="2" charset="2"/>
              <a:buChar char="§"/>
            </a:pPr>
            <a:r>
              <a:rPr lang="cs-CZ" dirty="0"/>
              <a:t>s</a:t>
            </a:r>
            <a:r>
              <a:rPr lang="cs-CZ" dirty="0" smtClean="0"/>
              <a:t>peciální pedagog</a:t>
            </a:r>
          </a:p>
          <a:p>
            <a:pPr>
              <a:buFont typeface="Wingdings" panose="05000000000000000000" pitchFamily="2" charset="2"/>
              <a:buChar char="§"/>
            </a:pPr>
            <a:r>
              <a:rPr lang="cs-CZ" dirty="0" smtClean="0"/>
              <a:t>pedagog </a:t>
            </a:r>
            <a:r>
              <a:rPr lang="cs-CZ" dirty="0"/>
              <a:t>volného </a:t>
            </a:r>
            <a:r>
              <a:rPr lang="cs-CZ" dirty="0" smtClean="0"/>
              <a:t>času</a:t>
            </a:r>
          </a:p>
          <a:p>
            <a:pPr>
              <a:buFont typeface="Wingdings" panose="05000000000000000000" pitchFamily="2" charset="2"/>
              <a:buChar char="§"/>
            </a:pPr>
            <a:r>
              <a:rPr lang="cs-CZ" dirty="0" smtClean="0"/>
              <a:t>asistent pedagoga</a:t>
            </a:r>
          </a:p>
          <a:p>
            <a:pPr>
              <a:buFont typeface="Wingdings" panose="05000000000000000000" pitchFamily="2" charset="2"/>
              <a:buChar char="§"/>
            </a:pPr>
            <a:r>
              <a:rPr lang="cs-CZ" dirty="0"/>
              <a:t>t</a:t>
            </a:r>
            <a:r>
              <a:rPr lang="cs-CZ" dirty="0" smtClean="0"/>
              <a:t>renér</a:t>
            </a:r>
          </a:p>
          <a:p>
            <a:pPr>
              <a:buFont typeface="Wingdings" panose="05000000000000000000" pitchFamily="2" charset="2"/>
              <a:buChar char="§"/>
            </a:pPr>
            <a:r>
              <a:rPr lang="cs-CZ" dirty="0" smtClean="0"/>
              <a:t>….</a:t>
            </a:r>
            <a:endParaRPr lang="cs-CZ" dirty="0"/>
          </a:p>
        </p:txBody>
      </p:sp>
    </p:spTree>
    <p:extLst>
      <p:ext uri="{BB962C8B-B14F-4D97-AF65-F5344CB8AC3E}">
        <p14:creationId xmlns:p14="http://schemas.microsoft.com/office/powerpoint/2010/main" val="3615396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předmětu</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200" dirty="0" smtClean="0"/>
              <a:t>Pedagogika: </a:t>
            </a:r>
          </a:p>
          <a:p>
            <a:r>
              <a:rPr lang="cs-CZ" sz="3200" dirty="0" smtClean="0"/>
              <a:t>So </a:t>
            </a:r>
            <a:r>
              <a:rPr lang="cs-CZ" sz="3200" dirty="0"/>
              <a:t>22. 9. </a:t>
            </a:r>
            <a:r>
              <a:rPr lang="cs-CZ" sz="3200" dirty="0" smtClean="0"/>
              <a:t>10:00 – 13:50, Mgr. Kateřina Lojdová, Ph.D. (</a:t>
            </a:r>
            <a:r>
              <a:rPr lang="cs-CZ" sz="3200" dirty="0" smtClean="0">
                <a:hlinkClick r:id="rId2"/>
              </a:rPr>
              <a:t>lojdova@ped.muni.cz</a:t>
            </a:r>
            <a:r>
              <a:rPr lang="cs-CZ" sz="3200" dirty="0" smtClean="0"/>
              <a:t>) </a:t>
            </a:r>
          </a:p>
          <a:p>
            <a:endParaRPr lang="cs-CZ" sz="3200" dirty="0"/>
          </a:p>
          <a:p>
            <a:r>
              <a:rPr lang="cs-CZ" sz="3200" dirty="0" smtClean="0"/>
              <a:t>Psychologie: </a:t>
            </a:r>
          </a:p>
          <a:p>
            <a:r>
              <a:rPr lang="cs-CZ" sz="3200" dirty="0" smtClean="0"/>
              <a:t>So </a:t>
            </a:r>
            <a:r>
              <a:rPr lang="cs-CZ" sz="3200" dirty="0"/>
              <a:t>3. 11. </a:t>
            </a:r>
            <a:r>
              <a:rPr lang="cs-CZ" sz="3200" dirty="0" smtClean="0"/>
              <a:t>10:00 </a:t>
            </a:r>
            <a:r>
              <a:rPr lang="cs-CZ" sz="3200" dirty="0"/>
              <a:t>– </a:t>
            </a:r>
            <a:r>
              <a:rPr lang="cs-CZ" sz="3200" dirty="0" smtClean="0"/>
              <a:t>13:50, PhDr. Josef Lukas, Ph.D. (</a:t>
            </a:r>
            <a:r>
              <a:rPr lang="cs-CZ" sz="3200" dirty="0" smtClean="0">
                <a:hlinkClick r:id="rId3"/>
              </a:rPr>
              <a:t>lukas@ped.muni.cz</a:t>
            </a:r>
            <a:r>
              <a:rPr lang="cs-CZ" sz="3200" dirty="0" smtClean="0"/>
              <a:t>)</a:t>
            </a:r>
          </a:p>
          <a:p>
            <a:r>
              <a:rPr lang="cs-CZ" sz="3200" dirty="0">
                <a:hlinkClick r:id="rId4"/>
              </a:rPr>
              <a:t>učebna </a:t>
            </a:r>
            <a:r>
              <a:rPr lang="cs-CZ" sz="3200" dirty="0">
                <a:hlinkClick r:id="rId4"/>
              </a:rPr>
              <a:t>32</a:t>
            </a:r>
            <a:endParaRPr lang="cs-CZ" sz="3200" dirty="0"/>
          </a:p>
        </p:txBody>
      </p:sp>
    </p:spTree>
    <p:extLst>
      <p:ext uri="{BB962C8B-B14F-4D97-AF65-F5344CB8AC3E}">
        <p14:creationId xmlns:p14="http://schemas.microsoft.com/office/powerpoint/2010/main" val="2372561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Jaká je charakteristika pedagogických profesí?</a:t>
            </a:r>
            <a:endParaRPr lang="cs-CZ" sz="4000" dirty="0"/>
          </a:p>
        </p:txBody>
      </p:sp>
      <p:sp>
        <p:nvSpPr>
          <p:cNvPr id="3" name="Zástupný symbol pro obsah 2"/>
          <p:cNvSpPr>
            <a:spLocks noGrp="1"/>
          </p:cNvSpPr>
          <p:nvPr>
            <p:ph idx="1"/>
          </p:nvPr>
        </p:nvSpPr>
        <p:spPr/>
        <p:txBody>
          <a:bodyPr>
            <a:normAutofit/>
          </a:bodyPr>
          <a:lstStyle/>
          <a:p>
            <a:r>
              <a:rPr lang="cs-CZ" dirty="0" smtClean="0"/>
              <a:t>1) tzv</a:t>
            </a:r>
            <a:r>
              <a:rPr lang="cs-CZ" dirty="0"/>
              <a:t>. pomáhající profese</a:t>
            </a:r>
          </a:p>
          <a:p>
            <a:pPr>
              <a:buFont typeface="Wingdings" panose="05000000000000000000" pitchFamily="2" charset="2"/>
              <a:buChar char="§"/>
            </a:pPr>
            <a:r>
              <a:rPr lang="cs-CZ" dirty="0" smtClean="0"/>
              <a:t>souhrnný </a:t>
            </a:r>
            <a:r>
              <a:rPr lang="cs-CZ" dirty="0"/>
              <a:t>název pro veškeré profese, jejichž teorie, výzkum a praxe se zaměřují na pomoc druhým, identifikaci a řešení jejich problémů a na získávání nových poznatků o člověku a jeho podmínkách k životu, tak aby pomoc mohla být </a:t>
            </a:r>
            <a:r>
              <a:rPr lang="cs-CZ" dirty="0" smtClean="0"/>
              <a:t>účinnější</a:t>
            </a:r>
            <a:endParaRPr lang="cs-CZ" dirty="0"/>
          </a:p>
          <a:p>
            <a:pPr>
              <a:buFont typeface="Wingdings" panose="05000000000000000000" pitchFamily="2" charset="2"/>
              <a:buChar char="§"/>
            </a:pPr>
            <a:r>
              <a:rPr lang="cs-CZ" dirty="0"/>
              <a:t>zásadní roli hraje </a:t>
            </a:r>
            <a:r>
              <a:rPr lang="cs-CZ" dirty="0" smtClean="0"/>
              <a:t>osobnost pomáhajícího profesionála a vztah </a:t>
            </a:r>
            <a:r>
              <a:rPr lang="cs-CZ" dirty="0"/>
              <a:t>k lidem, se kterými </a:t>
            </a:r>
            <a:r>
              <a:rPr lang="cs-CZ" dirty="0" smtClean="0"/>
              <a:t>se pomáhající profesionálové </a:t>
            </a:r>
            <a:r>
              <a:rPr lang="cs-CZ" dirty="0"/>
              <a:t>v rámci své profese </a:t>
            </a:r>
            <a:r>
              <a:rPr lang="cs-CZ" dirty="0" smtClean="0"/>
              <a:t>setkávají</a:t>
            </a:r>
          </a:p>
          <a:p>
            <a:pPr>
              <a:buFont typeface="Wingdings" panose="05000000000000000000" pitchFamily="2" charset="2"/>
              <a:buChar char="§"/>
            </a:pPr>
            <a:r>
              <a:rPr lang="cs-CZ" dirty="0"/>
              <a:t>n</a:t>
            </a:r>
            <a:r>
              <a:rPr lang="cs-CZ" dirty="0" smtClean="0"/>
              <a:t>utnost hranic (srov. Kopřiva, 2013)</a:t>
            </a:r>
          </a:p>
          <a:p>
            <a:pPr>
              <a:buFont typeface="Wingdings" panose="05000000000000000000" pitchFamily="2" charset="2"/>
              <a:buChar char="§"/>
            </a:pPr>
            <a:r>
              <a:rPr lang="cs-CZ" dirty="0"/>
              <a:t>k</a:t>
            </a:r>
            <a:r>
              <a:rPr lang="cs-CZ" dirty="0" smtClean="0"/>
              <a:t>romě pomoci ke klientům disponují pomáhající profesionálové také určitou mocí nad klienty </a:t>
            </a:r>
            <a:r>
              <a:rPr lang="cs-CZ" dirty="0"/>
              <a:t>(srov. </a:t>
            </a:r>
            <a:r>
              <a:rPr lang="cs-CZ" dirty="0" smtClean="0"/>
              <a:t>Kraus</a:t>
            </a:r>
            <a:r>
              <a:rPr lang="cs-CZ" dirty="0"/>
              <a:t> </a:t>
            </a:r>
            <a:r>
              <a:rPr lang="cs-CZ" dirty="0" smtClean="0"/>
              <a:t>&amp; </a:t>
            </a:r>
            <a:r>
              <a:rPr lang="cs-CZ" dirty="0"/>
              <a:t>Poláčková, </a:t>
            </a:r>
            <a:r>
              <a:rPr lang="cs-CZ" dirty="0" smtClean="0"/>
              <a:t>2001</a:t>
            </a:r>
            <a:r>
              <a:rPr lang="cs-CZ" dirty="0"/>
              <a:t>).</a:t>
            </a:r>
          </a:p>
          <a:p>
            <a:pPr>
              <a:buFont typeface="Wingdings" panose="05000000000000000000" pitchFamily="2" charset="2"/>
              <a:buChar char="§"/>
            </a:pPr>
            <a:r>
              <a:rPr lang="cs-CZ" dirty="0" smtClean="0"/>
              <a:t>etické zásady pomáhajících profesí</a:t>
            </a:r>
            <a:endParaRPr lang="cs-CZ" dirty="0"/>
          </a:p>
          <a:p>
            <a:endParaRPr lang="cs-CZ" dirty="0"/>
          </a:p>
        </p:txBody>
      </p:sp>
    </p:spTree>
    <p:extLst>
      <p:ext uri="{BB962C8B-B14F-4D97-AF65-F5344CB8AC3E}">
        <p14:creationId xmlns:p14="http://schemas.microsoft.com/office/powerpoint/2010/main" val="1874358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black">
                    <a:lumMod val="75000"/>
                    <a:lumOff val="25000"/>
                  </a:prstClr>
                </a:solidFill>
              </a:rPr>
              <a:t>Jaká je charakteristika pedagogických profesí?</a:t>
            </a:r>
            <a:endParaRPr lang="cs-CZ" dirty="0"/>
          </a:p>
        </p:txBody>
      </p:sp>
      <p:pic>
        <p:nvPicPr>
          <p:cNvPr id="4" name="Zástupný symbol pro obsah 3"/>
          <p:cNvPicPr>
            <a:picLocks noGrp="1" noChangeAspect="1"/>
          </p:cNvPicPr>
          <p:nvPr>
            <p:ph idx="1"/>
          </p:nvPr>
        </p:nvPicPr>
        <p:blipFill>
          <a:blip r:embed="rId2"/>
          <a:stretch>
            <a:fillRect/>
          </a:stretch>
        </p:blipFill>
        <p:spPr>
          <a:xfrm>
            <a:off x="1421281" y="3083417"/>
            <a:ext cx="10685389" cy="3508452"/>
          </a:xfrm>
          <a:prstGeom prst="rect">
            <a:avLst/>
          </a:prstGeom>
        </p:spPr>
      </p:pic>
      <p:sp>
        <p:nvSpPr>
          <p:cNvPr id="7" name="Obdélník 6"/>
          <p:cNvSpPr/>
          <p:nvPr/>
        </p:nvSpPr>
        <p:spPr>
          <a:xfrm>
            <a:off x="1200149" y="1901450"/>
            <a:ext cx="8505825" cy="400110"/>
          </a:xfrm>
          <a:prstGeom prst="rect">
            <a:avLst/>
          </a:prstGeom>
        </p:spPr>
        <p:txBody>
          <a:bodyPr wrap="square">
            <a:spAutoFit/>
          </a:bodyPr>
          <a:lstStyle/>
          <a:p>
            <a:r>
              <a:rPr lang="cs-CZ" sz="2000" dirty="0" smtClean="0"/>
              <a:t>2) Feminizace pedagogických profesí</a:t>
            </a:r>
            <a:endParaRPr lang="cs-CZ" sz="2000" dirty="0"/>
          </a:p>
        </p:txBody>
      </p:sp>
      <p:sp>
        <p:nvSpPr>
          <p:cNvPr id="9" name="Obdélník 8"/>
          <p:cNvSpPr/>
          <p:nvPr/>
        </p:nvSpPr>
        <p:spPr>
          <a:xfrm>
            <a:off x="1285875" y="2621752"/>
            <a:ext cx="8201025" cy="461665"/>
          </a:xfrm>
          <a:prstGeom prst="rect">
            <a:avLst/>
          </a:prstGeom>
        </p:spPr>
        <p:txBody>
          <a:bodyPr wrap="square">
            <a:spAutoFit/>
          </a:bodyPr>
          <a:lstStyle/>
          <a:p>
            <a:endParaRPr lang="cs-CZ" sz="1200" dirty="0"/>
          </a:p>
          <a:p>
            <a:r>
              <a:rPr lang="cs-CZ" sz="1200" dirty="0" smtClean="0"/>
              <a:t>Tabulka 1. Učitelé </a:t>
            </a:r>
            <a:r>
              <a:rPr lang="cs-CZ" sz="1200" dirty="0"/>
              <a:t>na jednotlivých typech a druzích škol podle pohlaví 2011/2012, CZSO.</a:t>
            </a:r>
          </a:p>
        </p:txBody>
      </p:sp>
    </p:spTree>
    <p:extLst>
      <p:ext uri="{BB962C8B-B14F-4D97-AF65-F5344CB8AC3E}">
        <p14:creationId xmlns:p14="http://schemas.microsoft.com/office/powerpoint/2010/main" val="212322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solidFill>
                  <a:prstClr val="black">
                    <a:lumMod val="75000"/>
                    <a:lumOff val="25000"/>
                  </a:prstClr>
                </a:solidFill>
              </a:rPr>
              <a:t>Jaká je charakteristika pedagogických profesí?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3) </a:t>
            </a:r>
            <a:r>
              <a:rPr lang="cs-CZ" b="1" dirty="0" smtClean="0"/>
              <a:t>Prestiž </a:t>
            </a:r>
            <a:r>
              <a:rPr lang="cs-CZ" b="1" dirty="0"/>
              <a:t>profese</a:t>
            </a:r>
            <a:r>
              <a:rPr lang="cs-CZ" dirty="0"/>
              <a:t>: „Prestiž profese učitelů je hodnota přisuzovaná veřejností této skupině pracovníků</a:t>
            </a:r>
            <a:r>
              <a:rPr lang="cs-CZ" dirty="0" smtClean="0"/>
              <a:t>.“</a:t>
            </a:r>
          </a:p>
          <a:p>
            <a:r>
              <a:rPr lang="cs-CZ" dirty="0" smtClean="0"/>
              <a:t>1993: </a:t>
            </a:r>
            <a:r>
              <a:rPr lang="cs-CZ" dirty="0"/>
              <a:t>posuzováno 70 povolání v rámci 1 600 respondentů v produktivním </a:t>
            </a:r>
            <a:r>
              <a:rPr lang="cs-CZ" dirty="0" smtClean="0"/>
              <a:t>věku. Učitelská </a:t>
            </a:r>
            <a:r>
              <a:rPr lang="cs-CZ" dirty="0"/>
              <a:t>profese se umístila mezi prvními deseti nejlépe hodnocenými </a:t>
            </a:r>
            <a:r>
              <a:rPr lang="cs-CZ" dirty="0" smtClean="0"/>
              <a:t>povoláními. </a:t>
            </a:r>
          </a:p>
          <a:p>
            <a:r>
              <a:rPr lang="cs-CZ" dirty="0" smtClean="0"/>
              <a:t>Ze své subjektivní perspektivy učitelé obecně své povolání jako vysoce prestižní nehodnotí</a:t>
            </a:r>
            <a:r>
              <a:rPr lang="cs-CZ" dirty="0"/>
              <a:t>:</a:t>
            </a:r>
            <a:r>
              <a:rPr lang="cs-CZ" dirty="0" smtClean="0"/>
              <a:t> </a:t>
            </a:r>
          </a:p>
          <a:p>
            <a:r>
              <a:rPr lang="cs-CZ" dirty="0" smtClean="0"/>
              <a:t>- </a:t>
            </a:r>
            <a:r>
              <a:rPr lang="cs-CZ" dirty="0"/>
              <a:t>Neadekvátně nízké platové ohodnocení</a:t>
            </a:r>
          </a:p>
          <a:p>
            <a:r>
              <a:rPr lang="cs-CZ" dirty="0"/>
              <a:t>- Zdánlivě snadné studium</a:t>
            </a:r>
          </a:p>
          <a:p>
            <a:r>
              <a:rPr lang="cs-CZ" dirty="0"/>
              <a:t>- Vysoká míra feminizace</a:t>
            </a:r>
          </a:p>
          <a:p>
            <a:r>
              <a:rPr lang="cs-CZ" dirty="0"/>
              <a:t>- Stárnutí učitelských sborů</a:t>
            </a:r>
          </a:p>
          <a:p>
            <a:r>
              <a:rPr lang="cs-CZ" dirty="0"/>
              <a:t>- Absence objektivních kritérií a kvalifikovaných institutů evaluace učitelů</a:t>
            </a:r>
          </a:p>
          <a:p>
            <a:r>
              <a:rPr lang="cs-CZ" dirty="0"/>
              <a:t>- Omezené pravomoci škol a jejich zaměstnanců</a:t>
            </a:r>
          </a:p>
          <a:p>
            <a:r>
              <a:rPr lang="cs-CZ" dirty="0" smtClean="0"/>
              <a:t>(Havlík </a:t>
            </a:r>
            <a:r>
              <a:rPr lang="cs-CZ" sz="2100" dirty="0"/>
              <a:t>&amp; </a:t>
            </a:r>
            <a:r>
              <a:rPr lang="cs-CZ" dirty="0" smtClean="0"/>
              <a:t>Koťa, 2011))</a:t>
            </a:r>
            <a:endParaRPr lang="cs-CZ" dirty="0"/>
          </a:p>
        </p:txBody>
      </p:sp>
    </p:spTree>
    <p:extLst>
      <p:ext uri="{BB962C8B-B14F-4D97-AF65-F5344CB8AC3E}">
        <p14:creationId xmlns:p14="http://schemas.microsoft.com/office/powerpoint/2010/main" val="18783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sz="3600" dirty="0"/>
              <a:t>Jaká je charakteristika pedagogických profesí?</a:t>
            </a:r>
            <a:endParaRPr lang="cs-CZ" sz="3600" dirty="0"/>
          </a:p>
        </p:txBody>
      </p:sp>
      <p:sp>
        <p:nvSpPr>
          <p:cNvPr id="3" name="Zástupný symbol pro obsah 2"/>
          <p:cNvSpPr>
            <a:spLocks noGrp="1"/>
          </p:cNvSpPr>
          <p:nvPr>
            <p:ph idx="1"/>
          </p:nvPr>
        </p:nvSpPr>
        <p:spPr/>
        <p:txBody>
          <a:bodyPr>
            <a:normAutofit fontScale="77500" lnSpcReduction="20000"/>
          </a:bodyPr>
          <a:lstStyle/>
          <a:p>
            <a:r>
              <a:rPr lang="cs-CZ" sz="2600" dirty="0"/>
              <a:t>4</a:t>
            </a:r>
            <a:r>
              <a:rPr lang="cs-CZ" sz="2600" dirty="0" smtClean="0"/>
              <a:t>) </a:t>
            </a:r>
            <a:r>
              <a:rPr lang="cs-CZ" sz="2600" dirty="0"/>
              <a:t>rozšíření pedagogických profesí ve škole: asistent pedagoga, </a:t>
            </a:r>
            <a:r>
              <a:rPr lang="cs-CZ" sz="2600" dirty="0" smtClean="0"/>
              <a:t> </a:t>
            </a:r>
            <a:r>
              <a:rPr lang="cs-CZ" sz="2600" dirty="0"/>
              <a:t>školní poradenské </a:t>
            </a:r>
            <a:r>
              <a:rPr lang="cs-CZ" sz="2600" dirty="0" smtClean="0"/>
              <a:t>pracoviště</a:t>
            </a:r>
          </a:p>
          <a:p>
            <a:r>
              <a:rPr lang="cs-CZ" sz="2600" dirty="0"/>
              <a:t>6</a:t>
            </a:r>
            <a:r>
              <a:rPr lang="cs-CZ" sz="2600" dirty="0" smtClean="0"/>
              <a:t>) </a:t>
            </a:r>
            <a:r>
              <a:rPr lang="cs-CZ" sz="2600" dirty="0"/>
              <a:t>kariérní systém a standard učitele</a:t>
            </a:r>
          </a:p>
          <a:p>
            <a:endParaRPr lang="cs-CZ" sz="2600" dirty="0"/>
          </a:p>
          <a:p>
            <a:endParaRPr lang="cs-CZ" sz="2600" dirty="0"/>
          </a:p>
          <a:p>
            <a:r>
              <a:rPr lang="cs-CZ" sz="2600" dirty="0"/>
              <a:t>Dlouhý </a:t>
            </a:r>
            <a:r>
              <a:rPr lang="cs-CZ" sz="2600" dirty="0" smtClean="0"/>
              <a:t>příběh Standardu učitele:</a:t>
            </a:r>
          </a:p>
          <a:p>
            <a:r>
              <a:rPr lang="cs-CZ" sz="2600" i="1" dirty="0" smtClean="0"/>
              <a:t>Proč Standard učitele?</a:t>
            </a:r>
          </a:p>
          <a:p>
            <a:pPr marL="457200" indent="-457200">
              <a:buAutoNum type="arabicPeriod"/>
            </a:pPr>
            <a:r>
              <a:rPr lang="cs-CZ" sz="2600" dirty="0"/>
              <a:t>u</a:t>
            </a:r>
            <a:r>
              <a:rPr lang="cs-CZ" sz="2600" dirty="0" smtClean="0"/>
              <a:t>možní </a:t>
            </a:r>
            <a:r>
              <a:rPr lang="cs-CZ" sz="2600" dirty="0"/>
              <a:t>cílenou podporu učitelům a celoživotní profesní růst provázaný s vyšším mzdovým ohodnocením. </a:t>
            </a:r>
            <a:endParaRPr lang="cs-CZ" sz="2600" dirty="0" smtClean="0"/>
          </a:p>
          <a:p>
            <a:pPr marL="457200" indent="-457200">
              <a:buAutoNum type="arabicPeriod"/>
            </a:pPr>
            <a:r>
              <a:rPr lang="cs-CZ" sz="2600" dirty="0" smtClean="0"/>
              <a:t>požadavky </a:t>
            </a:r>
            <a:r>
              <a:rPr lang="cs-CZ" sz="2600" dirty="0"/>
              <a:t>na cílené navyšování státního rozpočtu českého </a:t>
            </a:r>
            <a:r>
              <a:rPr lang="cs-CZ" sz="2600" dirty="0" smtClean="0"/>
              <a:t>školství</a:t>
            </a:r>
          </a:p>
          <a:p>
            <a:pPr marL="457200" indent="-457200">
              <a:buAutoNum type="arabicPeriod"/>
            </a:pPr>
            <a:r>
              <a:rPr lang="cs-CZ" sz="2600" dirty="0"/>
              <a:t>u</a:t>
            </a:r>
            <a:r>
              <a:rPr lang="cs-CZ" sz="2600" dirty="0" smtClean="0"/>
              <a:t>možní </a:t>
            </a:r>
            <a:r>
              <a:rPr lang="cs-CZ" sz="2600" dirty="0"/>
              <a:t>zformulovat požadavek státu na profil absolventa vysokoškolského studia učitelství. </a:t>
            </a:r>
          </a:p>
          <a:p>
            <a:endParaRPr lang="cs-CZ" dirty="0" smtClean="0"/>
          </a:p>
          <a:p>
            <a:endParaRPr lang="cs-CZ" dirty="0"/>
          </a:p>
          <a:p>
            <a:endParaRPr lang="cs-CZ" dirty="0"/>
          </a:p>
          <a:p>
            <a:endParaRPr lang="cs-CZ" dirty="0"/>
          </a:p>
        </p:txBody>
      </p:sp>
    </p:spTree>
    <p:extLst>
      <p:ext uri="{BB962C8B-B14F-4D97-AF65-F5344CB8AC3E}">
        <p14:creationId xmlns:p14="http://schemas.microsoft.com/office/powerpoint/2010/main" val="36047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9875520" cy="730827"/>
          </a:xfrm>
        </p:spPr>
        <p:txBody>
          <a:bodyPr>
            <a:normAutofit/>
          </a:bodyPr>
          <a:lstStyle/>
          <a:p>
            <a:r>
              <a:rPr lang="cs-CZ" sz="3600" dirty="0"/>
              <a:t>Dlouhý příběh Standardu </a:t>
            </a:r>
            <a:r>
              <a:rPr lang="cs-CZ" sz="3600" dirty="0" smtClean="0"/>
              <a:t>učitele a kariérního řádu:</a:t>
            </a:r>
            <a:endParaRPr lang="cs-CZ" sz="3600" dirty="0"/>
          </a:p>
        </p:txBody>
      </p:sp>
      <p:sp>
        <p:nvSpPr>
          <p:cNvPr id="3" name="Zástupný symbol pro obsah 2"/>
          <p:cNvSpPr>
            <a:spLocks noGrp="1"/>
          </p:cNvSpPr>
          <p:nvPr>
            <p:ph idx="1"/>
          </p:nvPr>
        </p:nvSpPr>
        <p:spPr>
          <a:xfrm>
            <a:off x="1097280" y="798489"/>
            <a:ext cx="10058400" cy="5718221"/>
          </a:xfrm>
        </p:spPr>
        <p:txBody>
          <a:bodyPr>
            <a:normAutofit fontScale="77500" lnSpcReduction="20000"/>
          </a:bodyPr>
          <a:lstStyle/>
          <a:p>
            <a:endParaRPr lang="cs-CZ" dirty="0"/>
          </a:p>
          <a:p>
            <a:pPr>
              <a:buFont typeface="Arial" panose="020B0604020202020204" pitchFamily="34" charset="0"/>
              <a:buChar char="•"/>
            </a:pPr>
            <a:r>
              <a:rPr lang="cs-CZ" sz="2900" dirty="0" smtClean="0"/>
              <a:t>MŠMT </a:t>
            </a:r>
            <a:r>
              <a:rPr lang="cs-CZ" sz="2900" dirty="0"/>
              <a:t>ji vytvořilo v roce 2008 expertní skupinu, která předložila </a:t>
            </a:r>
            <a:r>
              <a:rPr lang="cs-CZ" sz="2900" i="1" dirty="0"/>
              <a:t>Standard kvality profese učitele</a:t>
            </a:r>
          </a:p>
          <a:p>
            <a:pPr>
              <a:buFont typeface="Arial" panose="020B0604020202020204" pitchFamily="34" charset="0"/>
              <a:buChar char="•"/>
            </a:pPr>
            <a:r>
              <a:rPr lang="cs-CZ" sz="2900" dirty="0" smtClean="0"/>
              <a:t> mnohaleté </a:t>
            </a:r>
            <a:r>
              <a:rPr lang="cs-CZ" sz="2900" dirty="0"/>
              <a:t>snahy o  vytvoření profesního standardu pokračovaly od roku 2012 do roku 2015 v rámci dalšího národního projektu v  gesci MŠMT Kariérní systém. </a:t>
            </a:r>
            <a:endParaRPr lang="cs-CZ" sz="2900" dirty="0" smtClean="0"/>
          </a:p>
          <a:p>
            <a:pPr>
              <a:buFont typeface="Arial" panose="020B0604020202020204" pitchFamily="34" charset="0"/>
              <a:buChar char="•"/>
            </a:pPr>
            <a:r>
              <a:rPr lang="cs-CZ" sz="2900" dirty="0" smtClean="0"/>
              <a:t>ministryně školství Kateřina Valachová</a:t>
            </a:r>
          </a:p>
          <a:p>
            <a:pPr>
              <a:buFont typeface="Arial" panose="020B0604020202020204" pitchFamily="34" charset="0"/>
              <a:buChar char="•"/>
            </a:pPr>
            <a:r>
              <a:rPr lang="cs-CZ" sz="2900" dirty="0"/>
              <a:t>m</a:t>
            </a:r>
            <a:r>
              <a:rPr lang="cs-CZ" sz="2900" dirty="0" smtClean="0"/>
              <a:t>inistr Stanislav </a:t>
            </a:r>
            <a:r>
              <a:rPr lang="cs-CZ" sz="2900" dirty="0" err="1" smtClean="0"/>
              <a:t>Štech</a:t>
            </a:r>
            <a:endParaRPr lang="cs-CZ" sz="2900" dirty="0" smtClean="0"/>
          </a:p>
          <a:p>
            <a:pPr>
              <a:buFont typeface="Arial" panose="020B0604020202020204" pitchFamily="34" charset="0"/>
              <a:buChar char="•"/>
            </a:pPr>
            <a:r>
              <a:rPr lang="cs-CZ" sz="2900" dirty="0" smtClean="0"/>
              <a:t>petice</a:t>
            </a:r>
            <a:r>
              <a:rPr lang="cs-CZ" sz="2900" dirty="0"/>
              <a:t>: </a:t>
            </a:r>
            <a:r>
              <a:rPr lang="cs-CZ" sz="2900" dirty="0">
                <a:hlinkClick r:id="rId3"/>
              </a:rPr>
              <a:t>http://</a:t>
            </a:r>
            <a:r>
              <a:rPr lang="cs-CZ" sz="2900" dirty="0" smtClean="0">
                <a:hlinkClick r:id="rId3"/>
              </a:rPr>
              <a:t>www.msmt.cz/ministerstvo/novinar/reakce-msmt-na-petici-proti-kariernimu-radu</a:t>
            </a:r>
            <a:endParaRPr lang="cs-CZ" sz="2900" dirty="0" smtClean="0"/>
          </a:p>
          <a:p>
            <a:pPr>
              <a:buFont typeface="Arial" panose="020B0604020202020204" pitchFamily="34" charset="0"/>
              <a:buChar char="•"/>
            </a:pPr>
            <a:r>
              <a:rPr lang="cs-CZ" sz="2900" dirty="0" smtClean="0"/>
              <a:t>2017: zamítnuto poslaneckou sněmovnou</a:t>
            </a:r>
          </a:p>
          <a:p>
            <a:pPr>
              <a:buFont typeface="Arial" panose="020B0604020202020204" pitchFamily="34" charset="0"/>
              <a:buChar char="•"/>
            </a:pPr>
            <a:r>
              <a:rPr lang="cs-CZ" sz="2900" dirty="0" smtClean="0"/>
              <a:t>zavedení </a:t>
            </a:r>
            <a:r>
              <a:rPr lang="cs-CZ" sz="2900" dirty="0"/>
              <a:t>kariérního systému zůstává v centru pozornosti, je považováno za jednu z priorit významného dokumentu Strategie vzdělávací politiky České republiky do roku </a:t>
            </a:r>
            <a:r>
              <a:rPr lang="cs-CZ" sz="2900" dirty="0" smtClean="0"/>
              <a:t>2020:</a:t>
            </a:r>
          </a:p>
          <a:p>
            <a:pPr marL="0" indent="0">
              <a:buNone/>
            </a:pPr>
            <a:r>
              <a:rPr lang="cs-CZ" sz="2900" dirty="0" smtClean="0">
                <a:hlinkClick r:id="rId4"/>
              </a:rPr>
              <a:t>http</a:t>
            </a:r>
            <a:r>
              <a:rPr lang="cs-CZ" sz="2900" dirty="0">
                <a:hlinkClick r:id="rId4"/>
              </a:rPr>
              <a:t>://</a:t>
            </a:r>
            <a:r>
              <a:rPr lang="cs-CZ" sz="2900" dirty="0" smtClean="0">
                <a:hlinkClick r:id="rId4"/>
              </a:rPr>
              <a:t>www.msmt.cz/o-webu-msmt/karierni-rad</a:t>
            </a:r>
            <a:endParaRPr lang="cs-CZ" sz="2900" dirty="0" smtClean="0"/>
          </a:p>
          <a:p>
            <a:pPr marL="0" indent="0">
              <a:buNone/>
            </a:pPr>
            <a:r>
              <a:rPr lang="cs-CZ" sz="2900" dirty="0" smtClean="0">
                <a:hlinkClick r:id="rId5"/>
              </a:rPr>
              <a:t>http</a:t>
            </a:r>
            <a:r>
              <a:rPr lang="cs-CZ" sz="2900" dirty="0">
                <a:hlinkClick r:id="rId5"/>
              </a:rPr>
              <a:t>://</a:t>
            </a:r>
            <a:r>
              <a:rPr lang="cs-CZ" sz="2900" dirty="0" smtClean="0">
                <a:hlinkClick r:id="rId5"/>
              </a:rPr>
              <a:t>www.ceskatelevize.cz/ct24/domaci/1699294-karierni-rad-ma-sortovat-ucitele-a-cekaji-je-atestace</a:t>
            </a:r>
            <a:endParaRPr lang="cs-CZ" sz="2900" dirty="0" smtClean="0"/>
          </a:p>
          <a:p>
            <a:pPr marL="0" indent="0">
              <a:buNone/>
            </a:pPr>
            <a:endParaRPr lang="cs-CZ" sz="2900" dirty="0"/>
          </a:p>
        </p:txBody>
      </p:sp>
    </p:spTree>
    <p:extLst>
      <p:ext uri="{BB962C8B-B14F-4D97-AF65-F5344CB8AC3E}">
        <p14:creationId xmlns:p14="http://schemas.microsoft.com/office/powerpoint/2010/main" val="50296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Rámec profesních kvalit:</a:t>
            </a:r>
            <a:br>
              <a:rPr lang="cs-CZ" dirty="0"/>
            </a:br>
            <a:r>
              <a:rPr lang="cs-CZ" sz="2800" b="1" dirty="0"/>
              <a:t>Profesní činnosti učitele</a:t>
            </a:r>
          </a:p>
        </p:txBody>
      </p:sp>
      <p:sp>
        <p:nvSpPr>
          <p:cNvPr id="3" name="Zástupný symbol pro obsah 2"/>
          <p:cNvSpPr>
            <a:spLocks noGrp="1"/>
          </p:cNvSpPr>
          <p:nvPr>
            <p:ph idx="1"/>
          </p:nvPr>
        </p:nvSpPr>
        <p:spPr/>
        <p:txBody>
          <a:bodyPr/>
          <a:lstStyle/>
          <a:p>
            <a:r>
              <a:rPr lang="cs-CZ" dirty="0"/>
              <a:t>1. Plánování výuky</a:t>
            </a:r>
          </a:p>
          <a:p>
            <a:r>
              <a:rPr lang="cs-CZ" dirty="0"/>
              <a:t>2. Prostředí pro učení</a:t>
            </a:r>
          </a:p>
          <a:p>
            <a:r>
              <a:rPr lang="cs-CZ" dirty="0"/>
              <a:t>3. Procesy učení</a:t>
            </a:r>
          </a:p>
          <a:p>
            <a:r>
              <a:rPr lang="cs-CZ" dirty="0"/>
              <a:t>4. Hodnocení práce žáků</a:t>
            </a:r>
          </a:p>
          <a:p>
            <a:r>
              <a:rPr lang="cs-CZ" dirty="0"/>
              <a:t>5. Reflexe výuky</a:t>
            </a:r>
          </a:p>
          <a:p>
            <a:r>
              <a:rPr lang="cs-CZ" dirty="0"/>
              <a:t>6. Rozvoj školy a spolupráce s kolegy</a:t>
            </a:r>
          </a:p>
          <a:p>
            <a:r>
              <a:rPr lang="cs-CZ" dirty="0"/>
              <a:t>7. Spolupráce s rodiči a širší veřejností</a:t>
            </a:r>
          </a:p>
          <a:p>
            <a:r>
              <a:rPr lang="cs-CZ" dirty="0"/>
              <a:t>8. Profesní rozvoj učitele</a:t>
            </a:r>
          </a:p>
        </p:txBody>
      </p:sp>
    </p:spTree>
    <p:extLst>
      <p:ext uri="{BB962C8B-B14F-4D97-AF65-F5344CB8AC3E}">
        <p14:creationId xmlns:p14="http://schemas.microsoft.com/office/powerpoint/2010/main" val="1220599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Zvládá </a:t>
            </a:r>
            <a:r>
              <a:rPr lang="cs-CZ" dirty="0"/>
              <a:t>kázeň ve třídě</a:t>
            </a:r>
          </a:p>
        </p:txBody>
      </p:sp>
      <p:sp>
        <p:nvSpPr>
          <p:cNvPr id="3" name="Zástupný symbol pro obsah 2"/>
          <p:cNvSpPr>
            <a:spLocks noGrp="1"/>
          </p:cNvSpPr>
          <p:nvPr>
            <p:ph idx="1"/>
          </p:nvPr>
        </p:nvSpPr>
        <p:spPr/>
        <p:txBody>
          <a:bodyPr>
            <a:noAutofit/>
          </a:bodyPr>
          <a:lstStyle/>
          <a:p>
            <a:pPr>
              <a:lnSpc>
                <a:spcPct val="100000"/>
              </a:lnSpc>
              <a:spcBef>
                <a:spcPts val="0"/>
              </a:spcBef>
              <a:spcAft>
                <a:spcPts val="0"/>
              </a:spcAft>
              <a:buFont typeface="Wingdings" panose="05000000000000000000" pitchFamily="2" charset="2"/>
              <a:buChar char="q"/>
            </a:pPr>
            <a:r>
              <a:rPr lang="cs-CZ" sz="2400" dirty="0"/>
              <a:t> </a:t>
            </a:r>
            <a:r>
              <a:rPr lang="cs-CZ" sz="2400" dirty="0" smtClean="0"/>
              <a:t>rozvíjí </a:t>
            </a:r>
            <a:r>
              <a:rPr lang="cs-CZ" sz="2400" dirty="0"/>
              <a:t>dovednost spoluvytvářet a respektovat pravidla a řád;</a:t>
            </a:r>
          </a:p>
          <a:p>
            <a:pPr>
              <a:lnSpc>
                <a:spcPct val="100000"/>
              </a:lnSpc>
              <a:spcBef>
                <a:spcPts val="0"/>
              </a:spcBef>
              <a:spcAft>
                <a:spcPts val="0"/>
              </a:spcAft>
              <a:buFont typeface="Wingdings" panose="05000000000000000000" pitchFamily="2" charset="2"/>
              <a:buChar char="q"/>
            </a:pPr>
            <a:r>
              <a:rPr lang="cs-CZ" sz="2400" dirty="0"/>
              <a:t> </a:t>
            </a:r>
            <a:r>
              <a:rPr lang="cs-CZ" sz="2400" dirty="0" smtClean="0"/>
              <a:t>podporuje </a:t>
            </a:r>
            <a:r>
              <a:rPr lang="cs-CZ" sz="2400" dirty="0"/>
              <a:t>žáky ve slušném, poctivém, ohleduplném a respektujícím chování vůči ostatním a </a:t>
            </a:r>
            <a:r>
              <a:rPr lang="cs-CZ" sz="2400" dirty="0" smtClean="0"/>
              <a:t>v očekávání </a:t>
            </a:r>
            <a:r>
              <a:rPr lang="cs-CZ" sz="2400" dirty="0"/>
              <a:t>téhož chování od druhých;</a:t>
            </a:r>
          </a:p>
          <a:p>
            <a:pPr>
              <a:lnSpc>
                <a:spcPct val="100000"/>
              </a:lnSpc>
              <a:spcBef>
                <a:spcPts val="0"/>
              </a:spcBef>
              <a:spcAft>
                <a:spcPts val="0"/>
              </a:spcAft>
              <a:buFont typeface="Wingdings" panose="05000000000000000000" pitchFamily="2" charset="2"/>
              <a:buChar char="q"/>
            </a:pPr>
            <a:r>
              <a:rPr lang="cs-CZ" sz="2400" dirty="0"/>
              <a:t> </a:t>
            </a:r>
            <a:r>
              <a:rPr lang="cs-CZ" sz="2400" dirty="0" smtClean="0"/>
              <a:t>upozorňuje </a:t>
            </a:r>
            <a:r>
              <a:rPr lang="cs-CZ" sz="2400" dirty="0"/>
              <a:t>žáka na konkrétní problémy jeho chování (např. učitel vysvětluje žákovi, který </a:t>
            </a:r>
            <a:r>
              <a:rPr lang="cs-CZ" sz="2400" dirty="0" smtClean="0"/>
              <a:t>porušil pravidla</a:t>
            </a:r>
            <a:r>
              <a:rPr lang="cs-CZ" sz="2400" dirty="0"/>
              <a:t>, a je-li to vhodné, i ostatním žákům, proč a v čem je porušení pravidla nebo řádu špatné);</a:t>
            </a:r>
          </a:p>
          <a:p>
            <a:pPr>
              <a:lnSpc>
                <a:spcPct val="100000"/>
              </a:lnSpc>
              <a:spcBef>
                <a:spcPts val="0"/>
              </a:spcBef>
              <a:spcAft>
                <a:spcPts val="0"/>
              </a:spcAft>
              <a:buFont typeface="Wingdings" panose="05000000000000000000" pitchFamily="2" charset="2"/>
              <a:buChar char="q"/>
            </a:pPr>
            <a:r>
              <a:rPr lang="cs-CZ" sz="2400" dirty="0" smtClean="0"/>
              <a:t>pro </a:t>
            </a:r>
            <a:r>
              <a:rPr lang="cs-CZ" sz="2400" dirty="0"/>
              <a:t>zvládání kázně a zvnitřnění pravidel chování využívá pozitivní zpětnou vazbu;</a:t>
            </a:r>
          </a:p>
          <a:p>
            <a:pPr>
              <a:lnSpc>
                <a:spcPct val="100000"/>
              </a:lnSpc>
              <a:spcBef>
                <a:spcPts val="0"/>
              </a:spcBef>
              <a:spcAft>
                <a:spcPts val="0"/>
              </a:spcAft>
              <a:buFont typeface="Wingdings" panose="05000000000000000000" pitchFamily="2" charset="2"/>
              <a:buChar char="q"/>
            </a:pPr>
            <a:r>
              <a:rPr lang="cs-CZ" sz="2400" dirty="0" smtClean="0"/>
              <a:t>umí </a:t>
            </a:r>
            <a:r>
              <a:rPr lang="cs-CZ" sz="2400" dirty="0"/>
              <a:t>převzít odpovědnost, správně se rozhodnout a adekvátně zasáhnout, pokud jde o situaci </a:t>
            </a:r>
            <a:r>
              <a:rPr lang="cs-CZ" sz="2400" dirty="0" smtClean="0"/>
              <a:t>krizové intervence</a:t>
            </a:r>
            <a:r>
              <a:rPr lang="cs-CZ" sz="2400" dirty="0"/>
              <a:t>, ve které jde o ohrožení žáka;</a:t>
            </a:r>
          </a:p>
          <a:p>
            <a:pPr>
              <a:lnSpc>
                <a:spcPct val="100000"/>
              </a:lnSpc>
              <a:spcBef>
                <a:spcPts val="0"/>
              </a:spcBef>
              <a:spcAft>
                <a:spcPts val="0"/>
              </a:spcAft>
              <a:buFont typeface="Wingdings" panose="05000000000000000000" pitchFamily="2" charset="2"/>
              <a:buChar char="q"/>
            </a:pPr>
            <a:r>
              <a:rPr lang="cs-CZ" sz="2400" dirty="0"/>
              <a:t> </a:t>
            </a:r>
            <a:r>
              <a:rPr lang="cs-CZ" sz="2400" dirty="0" smtClean="0"/>
              <a:t>jasně </a:t>
            </a:r>
            <a:r>
              <a:rPr lang="cs-CZ" sz="2400" dirty="0"/>
              <a:t>vyjadřuje, jaké chování je pro něj nepřípustné;</a:t>
            </a:r>
          </a:p>
          <a:p>
            <a:pPr>
              <a:lnSpc>
                <a:spcPct val="100000"/>
              </a:lnSpc>
              <a:spcBef>
                <a:spcPts val="0"/>
              </a:spcBef>
              <a:spcAft>
                <a:spcPts val="0"/>
              </a:spcAft>
              <a:buFont typeface="Wingdings" panose="05000000000000000000" pitchFamily="2" charset="2"/>
              <a:buChar char="q"/>
            </a:pPr>
            <a:r>
              <a:rPr lang="cs-CZ" sz="2400" dirty="0"/>
              <a:t> </a:t>
            </a:r>
            <a:r>
              <a:rPr lang="cs-CZ" sz="2400" dirty="0" smtClean="0"/>
              <a:t>kázni </a:t>
            </a:r>
            <a:r>
              <a:rPr lang="cs-CZ" sz="2400" dirty="0"/>
              <a:t>napomáhá kvalitní a zajímavou výukou;</a:t>
            </a:r>
          </a:p>
        </p:txBody>
      </p:sp>
    </p:spTree>
    <p:extLst>
      <p:ext uri="{BB962C8B-B14F-4D97-AF65-F5344CB8AC3E}">
        <p14:creationId xmlns:p14="http://schemas.microsoft.com/office/powerpoint/2010/main" val="30180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Profesní kompetence učitele</a:t>
            </a:r>
            <a:endParaRPr lang="cs-CZ" dirty="0"/>
          </a:p>
        </p:txBody>
      </p:sp>
      <p:sp>
        <p:nvSpPr>
          <p:cNvPr id="3" name="Zástupný symbol pro obsah 2"/>
          <p:cNvSpPr>
            <a:spLocks noGrp="1"/>
          </p:cNvSpPr>
          <p:nvPr>
            <p:ph idx="1"/>
          </p:nvPr>
        </p:nvSpPr>
        <p:spPr/>
        <p:txBody>
          <a:bodyPr>
            <a:noAutofit/>
          </a:bodyPr>
          <a:lstStyle/>
          <a:p>
            <a:pPr>
              <a:buFont typeface="Wingdings" panose="05000000000000000000" pitchFamily="2" charset="2"/>
              <a:buChar char="§"/>
            </a:pPr>
            <a:r>
              <a:rPr lang="cs-CZ" sz="3200" dirty="0" smtClean="0"/>
              <a:t>Oborové kompetence</a:t>
            </a:r>
          </a:p>
          <a:p>
            <a:pPr>
              <a:buFont typeface="Wingdings" panose="05000000000000000000" pitchFamily="2" charset="2"/>
              <a:buChar char="§"/>
            </a:pPr>
            <a:r>
              <a:rPr lang="cs-CZ" sz="3200" dirty="0" err="1" smtClean="0"/>
              <a:t>Psychodidaktické</a:t>
            </a:r>
            <a:r>
              <a:rPr lang="cs-CZ" sz="3200" dirty="0" smtClean="0"/>
              <a:t> kompetence</a:t>
            </a:r>
          </a:p>
          <a:p>
            <a:pPr>
              <a:buFont typeface="Wingdings" panose="05000000000000000000" pitchFamily="2" charset="2"/>
              <a:buChar char="§"/>
            </a:pPr>
            <a:r>
              <a:rPr lang="cs-CZ" sz="3200" dirty="0" smtClean="0"/>
              <a:t>Komunikativní kompetence</a:t>
            </a:r>
          </a:p>
          <a:p>
            <a:pPr>
              <a:buFont typeface="Wingdings" panose="05000000000000000000" pitchFamily="2" charset="2"/>
              <a:buChar char="§"/>
            </a:pPr>
            <a:r>
              <a:rPr lang="cs-CZ" sz="3200" dirty="0" smtClean="0"/>
              <a:t>Organizační a řídící kompetence</a:t>
            </a:r>
          </a:p>
          <a:p>
            <a:pPr>
              <a:buFont typeface="Wingdings" panose="05000000000000000000" pitchFamily="2" charset="2"/>
              <a:buChar char="§"/>
            </a:pPr>
            <a:r>
              <a:rPr lang="cs-CZ" sz="3200" dirty="0" smtClean="0"/>
              <a:t>Diagnostická a intervenční kompetence</a:t>
            </a:r>
          </a:p>
          <a:p>
            <a:pPr>
              <a:buFont typeface="Wingdings" panose="05000000000000000000" pitchFamily="2" charset="2"/>
              <a:buChar char="§"/>
            </a:pPr>
            <a:r>
              <a:rPr lang="cs-CZ" sz="3200" dirty="0" smtClean="0"/>
              <a:t>Poradenská kompetence</a:t>
            </a:r>
          </a:p>
          <a:p>
            <a:pPr>
              <a:buFont typeface="Wingdings" panose="05000000000000000000" pitchFamily="2" charset="2"/>
              <a:buChar char="§"/>
            </a:pPr>
            <a:r>
              <a:rPr lang="cs-CZ" sz="3200" dirty="0" err="1" smtClean="0"/>
              <a:t>Sebereflektivní</a:t>
            </a:r>
            <a:r>
              <a:rPr lang="cs-CZ" sz="3200" dirty="0" smtClean="0"/>
              <a:t> </a:t>
            </a:r>
            <a:r>
              <a:rPr lang="cs-CZ" sz="3200" dirty="0" err="1" smtClean="0"/>
              <a:t>komeptence</a:t>
            </a:r>
            <a:endParaRPr lang="cs-CZ" sz="3200" dirty="0"/>
          </a:p>
        </p:txBody>
      </p:sp>
    </p:spTree>
    <p:extLst>
      <p:ext uri="{BB962C8B-B14F-4D97-AF65-F5344CB8AC3E}">
        <p14:creationId xmlns:p14="http://schemas.microsoft.com/office/powerpoint/2010/main" val="1029446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Etapy </a:t>
            </a:r>
            <a:r>
              <a:rPr lang="cs-CZ" dirty="0"/>
              <a:t>profesního rozvoje učitele:</a:t>
            </a:r>
          </a:p>
        </p:txBody>
      </p:sp>
      <p:sp>
        <p:nvSpPr>
          <p:cNvPr id="3" name="Zástupný symbol pro obsah 2"/>
          <p:cNvSpPr>
            <a:spLocks noGrp="1"/>
          </p:cNvSpPr>
          <p:nvPr>
            <p:ph idx="1"/>
          </p:nvPr>
        </p:nvSpPr>
        <p:spPr/>
        <p:txBody>
          <a:bodyPr/>
          <a:lstStyle/>
          <a:p>
            <a:r>
              <a:rPr lang="cs-CZ" b="1" dirty="0" smtClean="0"/>
              <a:t>Začátečník </a:t>
            </a:r>
            <a:r>
              <a:rPr lang="cs-CZ" b="1" dirty="0"/>
              <a:t>/ </a:t>
            </a:r>
            <a:r>
              <a:rPr lang="cs-CZ" b="1" dirty="0" smtClean="0"/>
              <a:t>Novic</a:t>
            </a:r>
          </a:p>
          <a:p>
            <a:r>
              <a:rPr lang="cs-CZ" dirty="0"/>
              <a:t>- ve třídě </a:t>
            </a:r>
            <a:r>
              <a:rPr lang="cs-CZ" dirty="0" smtClean="0"/>
              <a:t>se zaměřuje </a:t>
            </a:r>
            <a:r>
              <a:rPr lang="cs-CZ" dirty="0"/>
              <a:t>na okamžité </a:t>
            </a:r>
            <a:r>
              <a:rPr lang="cs-CZ" dirty="0" smtClean="0"/>
              <a:t>přežití, hledá </a:t>
            </a:r>
            <a:r>
              <a:rPr lang="cs-CZ" dirty="0"/>
              <a:t>spíše návody a soustřeďuje se zejména na obsah, krátkodobé plánování , </a:t>
            </a:r>
            <a:r>
              <a:rPr lang="cs-CZ" dirty="0" smtClean="0"/>
              <a:t>učení na </a:t>
            </a:r>
            <a:r>
              <a:rPr lang="cs-CZ" dirty="0"/>
              <a:t>základě imitace či rad od </a:t>
            </a:r>
            <a:r>
              <a:rPr lang="cs-CZ" dirty="0" smtClean="0"/>
              <a:t>druhých</a:t>
            </a:r>
          </a:p>
          <a:p>
            <a:r>
              <a:rPr lang="cs-CZ" b="1" dirty="0"/>
              <a:t>Pokročilý začátečník </a:t>
            </a:r>
          </a:p>
          <a:p>
            <a:r>
              <a:rPr lang="cs-CZ" dirty="0" smtClean="0"/>
              <a:t>- v</a:t>
            </a:r>
            <a:r>
              <a:rPr lang="pt-BR" dirty="0" smtClean="0"/>
              <a:t>yučovací </a:t>
            </a:r>
            <a:r>
              <a:rPr lang="pt-BR" dirty="0"/>
              <a:t>postupy se pomalu začínají </a:t>
            </a:r>
            <a:r>
              <a:rPr lang="pt-BR" dirty="0" smtClean="0"/>
              <a:t>automatizova</a:t>
            </a:r>
            <a:r>
              <a:rPr lang="cs-CZ" dirty="0"/>
              <a:t>t, postupuje k vytváření strategií. Jeho pozornost se od konkrétního vlastního výkonu začíná přesouvat k celkovému </a:t>
            </a:r>
            <a:r>
              <a:rPr lang="cs-CZ" dirty="0" err="1"/>
              <a:t>vní</a:t>
            </a:r>
            <a:r>
              <a:rPr lang="cs-CZ" dirty="0"/>
              <a:t>- mání procesů </a:t>
            </a:r>
            <a:r>
              <a:rPr lang="cs-CZ" dirty="0" smtClean="0"/>
              <a:t>vyučován</a:t>
            </a:r>
          </a:p>
          <a:p>
            <a:r>
              <a:rPr lang="cs-CZ" b="1" dirty="0" smtClean="0"/>
              <a:t>Kompetentní učitel</a:t>
            </a:r>
          </a:p>
          <a:p>
            <a:r>
              <a:rPr lang="cs-CZ" dirty="0"/>
              <a:t>- vlastní repertoár strategií, </a:t>
            </a:r>
            <a:r>
              <a:rPr lang="cs-CZ" dirty="0" smtClean="0"/>
              <a:t>začíná se </a:t>
            </a:r>
            <a:r>
              <a:rPr lang="cs-CZ" dirty="0"/>
              <a:t>zaměřovat na žáka a jeho potřeby. </a:t>
            </a:r>
          </a:p>
        </p:txBody>
      </p:sp>
    </p:spTree>
    <p:extLst>
      <p:ext uri="{BB962C8B-B14F-4D97-AF65-F5344CB8AC3E}">
        <p14:creationId xmlns:p14="http://schemas.microsoft.com/office/powerpoint/2010/main" val="754580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Etapy profesního rozvoje učitele:</a:t>
            </a:r>
          </a:p>
        </p:txBody>
      </p:sp>
      <p:sp>
        <p:nvSpPr>
          <p:cNvPr id="3" name="Zástupný symbol pro obsah 2"/>
          <p:cNvSpPr>
            <a:spLocks noGrp="1"/>
          </p:cNvSpPr>
          <p:nvPr>
            <p:ph idx="1"/>
          </p:nvPr>
        </p:nvSpPr>
        <p:spPr>
          <a:xfrm>
            <a:off x="1097280" y="1845734"/>
            <a:ext cx="10405053" cy="4356656"/>
          </a:xfrm>
        </p:spPr>
        <p:txBody>
          <a:bodyPr>
            <a:normAutofit lnSpcReduction="10000"/>
          </a:bodyPr>
          <a:lstStyle/>
          <a:p>
            <a:r>
              <a:rPr lang="cs-CZ" b="1" dirty="0"/>
              <a:t>Zkušený </a:t>
            </a:r>
            <a:r>
              <a:rPr lang="cs-CZ" b="1" dirty="0" smtClean="0"/>
              <a:t>učitel</a:t>
            </a:r>
          </a:p>
          <a:p>
            <a:r>
              <a:rPr lang="cs-CZ" dirty="0"/>
              <a:t>- profesní výkon řízen intuicí </a:t>
            </a:r>
            <a:endParaRPr lang="cs-CZ" dirty="0" smtClean="0"/>
          </a:p>
          <a:p>
            <a:r>
              <a:rPr lang="cs-CZ" dirty="0" smtClean="0"/>
              <a:t>- profesní vidění</a:t>
            </a:r>
          </a:p>
          <a:p>
            <a:endParaRPr lang="cs-CZ" dirty="0"/>
          </a:p>
          <a:p>
            <a:r>
              <a:rPr lang="cs-CZ" b="1" dirty="0" smtClean="0"/>
              <a:t>Učitel </a:t>
            </a:r>
            <a:r>
              <a:rPr lang="cs-CZ" b="1" dirty="0"/>
              <a:t>– expert </a:t>
            </a:r>
            <a:endParaRPr lang="cs-CZ" b="1" dirty="0" smtClean="0"/>
          </a:p>
          <a:p>
            <a:r>
              <a:rPr lang="cs-CZ" b="1" dirty="0" smtClean="0"/>
              <a:t>- </a:t>
            </a:r>
            <a:r>
              <a:rPr lang="cs-CZ" dirty="0" smtClean="0"/>
              <a:t>plánování </a:t>
            </a:r>
            <a:r>
              <a:rPr lang="cs-CZ" dirty="0"/>
              <a:t>je </a:t>
            </a:r>
            <a:r>
              <a:rPr lang="cs-CZ" dirty="0" smtClean="0"/>
              <a:t>flexibilní</a:t>
            </a:r>
          </a:p>
          <a:p>
            <a:r>
              <a:rPr lang="cs-CZ" dirty="0" smtClean="0"/>
              <a:t>- schopen anticipovat události</a:t>
            </a:r>
          </a:p>
          <a:p>
            <a:r>
              <a:rPr lang="cs-CZ" b="1" dirty="0" smtClean="0"/>
              <a:t>- </a:t>
            </a:r>
            <a:r>
              <a:rPr lang="cs-CZ" dirty="0"/>
              <a:t>je si vědom univerzálních </a:t>
            </a:r>
            <a:r>
              <a:rPr lang="cs-CZ" dirty="0" smtClean="0"/>
              <a:t>schémat</a:t>
            </a:r>
          </a:p>
          <a:p>
            <a:endParaRPr lang="cs-CZ" b="1" dirty="0"/>
          </a:p>
          <a:p>
            <a:r>
              <a:rPr lang="cs-CZ" i="1" dirty="0" smtClean="0"/>
              <a:t>Lineární vývoj?</a:t>
            </a:r>
            <a:endParaRPr lang="cs-CZ" i="1" dirty="0"/>
          </a:p>
        </p:txBody>
      </p:sp>
      <p:pic>
        <p:nvPicPr>
          <p:cNvPr id="5" name="Obrázek 4"/>
          <p:cNvPicPr>
            <a:picLocks noChangeAspect="1"/>
          </p:cNvPicPr>
          <p:nvPr/>
        </p:nvPicPr>
        <p:blipFill>
          <a:blip r:embed="rId2"/>
          <a:stretch>
            <a:fillRect/>
          </a:stretch>
        </p:blipFill>
        <p:spPr>
          <a:xfrm>
            <a:off x="5484399" y="1637731"/>
            <a:ext cx="6707601" cy="5036024"/>
          </a:xfrm>
          <a:prstGeom prst="rect">
            <a:avLst/>
          </a:prstGeom>
        </p:spPr>
      </p:pic>
      <p:pic>
        <p:nvPicPr>
          <p:cNvPr id="4" name="Obrázek 3"/>
          <p:cNvPicPr>
            <a:picLocks noChangeAspect="1"/>
          </p:cNvPicPr>
          <p:nvPr/>
        </p:nvPicPr>
        <p:blipFill>
          <a:blip r:embed="rId3"/>
          <a:stretch>
            <a:fillRect/>
          </a:stretch>
        </p:blipFill>
        <p:spPr>
          <a:xfrm>
            <a:off x="5129141" y="2398712"/>
            <a:ext cx="6580638" cy="3803678"/>
          </a:xfrm>
          <a:prstGeom prst="rect">
            <a:avLst/>
          </a:prstGeom>
        </p:spPr>
      </p:pic>
    </p:spTree>
    <p:extLst>
      <p:ext uri="{BB962C8B-B14F-4D97-AF65-F5344CB8AC3E}">
        <p14:creationId xmlns:p14="http://schemas.microsoft.com/office/powerpoint/2010/main" val="24340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Přednáška a „rozcestník“ k </a:t>
            </a:r>
            <a:r>
              <a:rPr lang="cs-CZ" dirty="0" smtClean="0"/>
              <a:t>tématům z pedagogiky</a:t>
            </a:r>
            <a:endParaRPr lang="cs-CZ" dirty="0"/>
          </a:p>
        </p:txBody>
      </p:sp>
      <p:sp>
        <p:nvSpPr>
          <p:cNvPr id="3" name="Zástupný symbol pro obsah 2"/>
          <p:cNvSpPr>
            <a:spLocks noGrp="1"/>
          </p:cNvSpPr>
          <p:nvPr>
            <p:ph idx="1"/>
          </p:nvPr>
        </p:nvSpPr>
        <p:spPr/>
        <p:txBody>
          <a:bodyPr/>
          <a:lstStyle/>
          <a:p>
            <a:r>
              <a:rPr lang="pl-PL" u="sng" dirty="0" smtClean="0"/>
              <a:t>Dle sylabu v ISu:</a:t>
            </a:r>
          </a:p>
          <a:p>
            <a:r>
              <a:rPr lang="pl-PL" dirty="0" smtClean="0"/>
              <a:t>1</a:t>
            </a:r>
            <a:r>
              <a:rPr lang="pl-PL" dirty="0"/>
              <a:t>. Pedagogika jako vědní obor. </a:t>
            </a:r>
            <a:endParaRPr lang="pl-PL" dirty="0" smtClean="0"/>
          </a:p>
          <a:p>
            <a:r>
              <a:rPr lang="cs-CZ" dirty="0"/>
              <a:t>5. Pedagogické profese a jejich podstata. Reflexe a sebereflexe pedagoga. Profesní portfolio.</a:t>
            </a:r>
          </a:p>
          <a:p>
            <a:r>
              <a:rPr lang="cs-CZ" dirty="0"/>
              <a:t>7. Žák ve škole. Charakteristika žáků (gender, sociální status</a:t>
            </a:r>
            <a:r>
              <a:rPr lang="cs-CZ" dirty="0" smtClean="0"/>
              <a:t>,..).</a:t>
            </a:r>
          </a:p>
          <a:p>
            <a:r>
              <a:rPr lang="cs-CZ" dirty="0"/>
              <a:t>11. Školský systém v České republice. Výsledky a efekty vzdělávání.</a:t>
            </a:r>
          </a:p>
          <a:p>
            <a:endParaRPr lang="cs-CZ" dirty="0"/>
          </a:p>
        </p:txBody>
      </p:sp>
    </p:spTree>
    <p:extLst>
      <p:ext uri="{BB962C8B-B14F-4D97-AF65-F5344CB8AC3E}">
        <p14:creationId xmlns:p14="http://schemas.microsoft.com/office/powerpoint/2010/main" val="6374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Parametry profese</a:t>
            </a:r>
            <a:endParaRPr lang="cs-CZ" dirty="0"/>
          </a:p>
        </p:txBody>
      </p:sp>
      <p:sp>
        <p:nvSpPr>
          <p:cNvPr id="3" name="Zástupný symbol pro obsah 2"/>
          <p:cNvSpPr>
            <a:spLocks noGrp="1"/>
          </p:cNvSpPr>
          <p:nvPr>
            <p:ph idx="1"/>
          </p:nvPr>
        </p:nvSpPr>
        <p:spPr/>
        <p:txBody>
          <a:bodyPr>
            <a:normAutofit/>
          </a:bodyPr>
          <a:lstStyle/>
          <a:p>
            <a:r>
              <a:rPr lang="cs-CZ" dirty="0"/>
              <a:t>1/ V daném oboru vlastní expertní dovednost výlučně </a:t>
            </a:r>
            <a:r>
              <a:rPr lang="cs-CZ" dirty="0" smtClean="0"/>
              <a:t>členové profese</a:t>
            </a:r>
            <a:r>
              <a:rPr lang="cs-CZ" dirty="0"/>
              <a:t>;</a:t>
            </a:r>
          </a:p>
          <a:p>
            <a:r>
              <a:rPr lang="cs-CZ" dirty="0"/>
              <a:t> 2/ přijímání do profese je uzavřeným procesem, </a:t>
            </a:r>
            <a:r>
              <a:rPr lang="cs-CZ" dirty="0" smtClean="0"/>
              <a:t>kontrolovaným pravidly</a:t>
            </a:r>
            <a:r>
              <a:rPr lang="cs-CZ" dirty="0"/>
              <a:t>, která si stanovují její příslušníci sami;</a:t>
            </a:r>
          </a:p>
          <a:p>
            <a:r>
              <a:rPr lang="cs-CZ" dirty="0"/>
              <a:t> 3/ členové profese vlastní formalizované poznatky (</a:t>
            </a:r>
            <a:r>
              <a:rPr lang="cs-CZ" dirty="0" smtClean="0"/>
              <a:t>vědění) předatelné </a:t>
            </a:r>
            <a:r>
              <a:rPr lang="cs-CZ" dirty="0"/>
              <a:t>pouze speciálním vzděláváním;</a:t>
            </a:r>
          </a:p>
          <a:p>
            <a:r>
              <a:rPr lang="cs-CZ" dirty="0" smtClean="0"/>
              <a:t>4</a:t>
            </a:r>
            <a:r>
              <a:rPr lang="cs-CZ" dirty="0"/>
              <a:t>/ profese má vypracovánu vlastní etiku a systém </a:t>
            </a:r>
            <a:r>
              <a:rPr lang="cs-CZ" dirty="0" smtClean="0"/>
              <a:t>kontroly jejího </a:t>
            </a:r>
            <a:r>
              <a:rPr lang="cs-CZ" dirty="0"/>
              <a:t>dodržování zajišťovaný kolegy;</a:t>
            </a:r>
          </a:p>
          <a:p>
            <a:r>
              <a:rPr lang="cs-CZ" dirty="0" smtClean="0"/>
              <a:t>5</a:t>
            </a:r>
            <a:r>
              <a:rPr lang="cs-CZ" dirty="0"/>
              <a:t>/ členové profese pociťují silný pocit vnitřní </a:t>
            </a:r>
            <a:r>
              <a:rPr lang="cs-CZ" dirty="0" smtClean="0"/>
              <a:t>soudržnosti uvnitř </a:t>
            </a:r>
            <a:r>
              <a:rPr lang="cs-CZ" dirty="0"/>
              <a:t>profesní komunity.</a:t>
            </a:r>
          </a:p>
          <a:p>
            <a:r>
              <a:rPr lang="cs-CZ" dirty="0"/>
              <a:t> 6/ značná volnost (autonomie) při vykonávání profese </a:t>
            </a:r>
            <a:r>
              <a:rPr lang="cs-CZ" dirty="0" smtClean="0"/>
              <a:t>je  spojena </a:t>
            </a:r>
            <a:r>
              <a:rPr lang="cs-CZ" dirty="0"/>
              <a:t>s formálním delegováním pravomocí nějakou </a:t>
            </a:r>
            <a:r>
              <a:rPr lang="cs-CZ" dirty="0" smtClean="0"/>
              <a:t>veřejnou institucí </a:t>
            </a:r>
            <a:r>
              <a:rPr lang="cs-CZ" dirty="0"/>
              <a:t>reprezentující společnost (parlamentem, </a:t>
            </a:r>
            <a:r>
              <a:rPr lang="cs-CZ" dirty="0" smtClean="0"/>
              <a:t>zákonem, municipalitou</a:t>
            </a:r>
            <a:r>
              <a:rPr lang="cs-CZ" dirty="0"/>
              <a:t>).</a:t>
            </a:r>
          </a:p>
          <a:p>
            <a:endParaRPr lang="cs-CZ" dirty="0"/>
          </a:p>
        </p:txBody>
      </p:sp>
    </p:spTree>
    <p:extLst>
      <p:ext uri="{BB962C8B-B14F-4D97-AF65-F5344CB8AC3E}">
        <p14:creationId xmlns:p14="http://schemas.microsoft.com/office/powerpoint/2010/main" val="274142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Učitelství jako trochu jiná profese</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1) znalosti</a:t>
            </a:r>
          </a:p>
          <a:p>
            <a:r>
              <a:rPr lang="cs-CZ" dirty="0" smtClean="0"/>
              <a:t>- etablované </a:t>
            </a:r>
            <a:r>
              <a:rPr lang="cs-CZ" dirty="0"/>
              <a:t>profese si své znalosti poměrně žárlivě střeží, zatímco v případě učitelství je důvodem jeho existence právě předávání znalostí. </a:t>
            </a:r>
            <a:endParaRPr lang="cs-CZ" dirty="0" smtClean="0"/>
          </a:p>
          <a:p>
            <a:r>
              <a:rPr lang="cs-CZ" b="1" dirty="0" smtClean="0"/>
              <a:t>2) vztah mezi klientem a profesionálem</a:t>
            </a:r>
            <a:endParaRPr lang="cs-CZ" b="1" dirty="0"/>
          </a:p>
          <a:p>
            <a:r>
              <a:rPr lang="cs-CZ" dirty="0" smtClean="0"/>
              <a:t>- v</a:t>
            </a:r>
            <a:r>
              <a:rPr lang="cs-CZ" dirty="0"/>
              <a:t> etablovaných profesích se nestaví na osobních vztazích, </a:t>
            </a:r>
            <a:r>
              <a:rPr lang="cs-CZ" dirty="0" smtClean="0"/>
              <a:t>osobní záležitosti </a:t>
            </a:r>
            <a:r>
              <a:rPr lang="cs-CZ" dirty="0"/>
              <a:t>klientů jsou mimo oblast zájmu profesionála. Učitel však musí svého žáka dobře znát – osobní věci žáka mají přímý vliv na jeho učení. </a:t>
            </a:r>
            <a:endParaRPr lang="cs-CZ" dirty="0" smtClean="0"/>
          </a:p>
          <a:p>
            <a:r>
              <a:rPr lang="cs-CZ" b="1" dirty="0" smtClean="0"/>
              <a:t>3) reciprocita úsilí</a:t>
            </a:r>
          </a:p>
          <a:p>
            <a:r>
              <a:rPr lang="cs-CZ" dirty="0" smtClean="0"/>
              <a:t>- aby </a:t>
            </a:r>
            <a:r>
              <a:rPr lang="cs-CZ" dirty="0"/>
              <a:t>mohla učitelova snaha vést k úspěchu, musí se nejprve setkat se snahou či úsilím na straně žáka. Dnešní výzkumy ukazují, že až 50% výsledků vzdělávání závisí na žákovi, jeho osobnosti, úsilí </a:t>
            </a:r>
            <a:r>
              <a:rPr lang="cs-CZ" dirty="0" smtClean="0"/>
              <a:t>atd. </a:t>
            </a:r>
          </a:p>
          <a:p>
            <a:r>
              <a:rPr lang="cs-CZ" u="sng" dirty="0"/>
              <a:t>Více: </a:t>
            </a:r>
            <a:r>
              <a:rPr lang="cs-CZ" dirty="0"/>
              <a:t>Dlouhá cesta profesionalizace učitelů (http://</a:t>
            </a:r>
            <a:r>
              <a:rPr lang="cs-CZ" dirty="0" smtClean="0"/>
              <a:t>katedry.ped.muni.cz/pedagogika/</a:t>
            </a:r>
            <a:r>
              <a:rPr lang="cs-CZ" dirty="0" err="1" smtClean="0"/>
              <a:t>wp-content</a:t>
            </a:r>
            <a:r>
              <a:rPr lang="cs-CZ" dirty="0" smtClean="0"/>
              <a:t>/</a:t>
            </a:r>
            <a:r>
              <a:rPr lang="cs-CZ" dirty="0" err="1" smtClean="0"/>
              <a:t>uploads</a:t>
            </a:r>
            <a:r>
              <a:rPr lang="cs-CZ" dirty="0" smtClean="0"/>
              <a:t>/</a:t>
            </a:r>
            <a:r>
              <a:rPr lang="cs-CZ" dirty="0" err="1" smtClean="0"/>
              <a:t>sites</a:t>
            </a:r>
            <a:r>
              <a:rPr lang="cs-CZ" dirty="0" smtClean="0"/>
              <a:t>/17/2014/10/komensky_04_138.pdf)</a:t>
            </a:r>
            <a:endParaRPr lang="cs-CZ" dirty="0"/>
          </a:p>
        </p:txBody>
      </p:sp>
    </p:spTree>
    <p:extLst>
      <p:ext uri="{BB962C8B-B14F-4D97-AF65-F5344CB8AC3E}">
        <p14:creationId xmlns:p14="http://schemas.microsoft.com/office/powerpoint/2010/main" val="266186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Které pojetí učitelství je vám nejbližší?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 </a:t>
            </a:r>
            <a:r>
              <a:rPr lang="cs-CZ" b="1" dirty="0"/>
              <a:t>učitelství je umění </a:t>
            </a:r>
            <a:r>
              <a:rPr lang="cs-CZ" dirty="0"/>
              <a:t>(jeho podstata a tedy i </a:t>
            </a:r>
            <a:r>
              <a:rPr lang="cs-CZ" dirty="0" err="1"/>
              <a:t>naučitelnost</a:t>
            </a:r>
            <a:r>
              <a:rPr lang="cs-CZ" dirty="0"/>
              <a:t> je podobného charakteru jako umělecký výkon, včetně takových klíčových komponent jako empatie, intuice, improvizace apod.); </a:t>
            </a:r>
          </a:p>
          <a:p>
            <a:r>
              <a:rPr lang="cs-CZ" dirty="0" smtClean="0"/>
              <a:t> </a:t>
            </a:r>
            <a:r>
              <a:rPr lang="cs-CZ" dirty="0"/>
              <a:t>- </a:t>
            </a:r>
            <a:r>
              <a:rPr lang="cs-CZ" b="1" dirty="0"/>
              <a:t>učitelství je </a:t>
            </a:r>
            <a:r>
              <a:rPr lang="cs-CZ" b="1" dirty="0" smtClean="0"/>
              <a:t>řemeslo </a:t>
            </a:r>
            <a:r>
              <a:rPr lang="cs-CZ" dirty="0"/>
              <a:t>(člověk si ho osvojí časem, mezi zkušenými praktiky, musí hlavně dobře "odkoukávat", jak na to; časem zvládne soubor základních grifů a fint a pak už jde jen o to, udržet si tento "fortel"); </a:t>
            </a:r>
            <a:endParaRPr lang="cs-CZ" dirty="0" smtClean="0"/>
          </a:p>
          <a:p>
            <a:r>
              <a:rPr lang="cs-CZ" dirty="0" smtClean="0"/>
              <a:t>- </a:t>
            </a:r>
            <a:r>
              <a:rPr lang="cs-CZ" b="1" dirty="0"/>
              <a:t>učitelství je technologie </a:t>
            </a:r>
            <a:r>
              <a:rPr lang="cs-CZ" dirty="0"/>
              <a:t>(když člověk dodržuje pravidla, algoritmy, systém, pak musí být pracovní činnost kvalitní; není-li, jsou špatně definována pravidla, nebo působí rušivé vlivy prostředí); </a:t>
            </a:r>
            <a:endParaRPr lang="cs-CZ" dirty="0" smtClean="0"/>
          </a:p>
          <a:p>
            <a:r>
              <a:rPr lang="cs-CZ" dirty="0" smtClean="0"/>
              <a:t>- </a:t>
            </a:r>
            <a:r>
              <a:rPr lang="cs-CZ" b="1" dirty="0"/>
              <a:t>učitelství je "profese" </a:t>
            </a:r>
            <a:r>
              <a:rPr lang="cs-CZ" dirty="0"/>
              <a:t>(člověk se učitelem stává využíváním opěrné vědecké poznatkové základny, analýzou a reflexí speciálního korpusu poznatků i praktických postupů a procesů a postupným, na čas náročným vpravováním se do činnostních strategií, dovedností intervence atd.). </a:t>
            </a:r>
            <a:endParaRPr lang="cs-CZ" dirty="0" smtClean="0"/>
          </a:p>
          <a:p>
            <a:endParaRPr lang="cs-CZ" dirty="0" smtClean="0"/>
          </a:p>
          <a:p>
            <a:r>
              <a:rPr lang="cs-CZ" i="1" dirty="0" smtClean="0"/>
              <a:t>Stát se učitelem: </a:t>
            </a:r>
            <a:r>
              <a:rPr lang="cs-CZ" dirty="0" smtClean="0"/>
              <a:t>http</a:t>
            </a:r>
            <a:r>
              <a:rPr lang="cs-CZ" dirty="0"/>
              <a:t>://kps.pedf.cuni.cz/psse/pdf/stat_se_ucitelem/stat_se_ucitelem.pdf</a:t>
            </a:r>
          </a:p>
        </p:txBody>
      </p:sp>
    </p:spTree>
    <p:extLst>
      <p:ext uri="{BB962C8B-B14F-4D97-AF65-F5344CB8AC3E}">
        <p14:creationId xmlns:p14="http://schemas.microsoft.com/office/powerpoint/2010/main" val="2792379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Pedagogické profese</a:t>
            </a:r>
            <a:endParaRPr lang="cs-CZ" dirty="0"/>
          </a:p>
        </p:txBody>
      </p:sp>
      <p:sp>
        <p:nvSpPr>
          <p:cNvPr id="3" name="Zástupný symbol pro obsah 2"/>
          <p:cNvSpPr>
            <a:spLocks noGrp="1"/>
          </p:cNvSpPr>
          <p:nvPr>
            <p:ph idx="1"/>
          </p:nvPr>
        </p:nvSpPr>
        <p:spPr/>
        <p:txBody>
          <a:bodyPr/>
          <a:lstStyle/>
          <a:p>
            <a:endParaRPr lang="cs-CZ" dirty="0"/>
          </a:p>
          <a:p>
            <a:r>
              <a:rPr lang="cs-CZ" sz="2400" dirty="0" smtClean="0"/>
              <a:t>Potkali jste učitele, který:</a:t>
            </a:r>
          </a:p>
          <a:p>
            <a:r>
              <a:rPr lang="cs-CZ" dirty="0" smtClean="0"/>
              <a:t>- si byl sám sebou nejistý?</a:t>
            </a:r>
          </a:p>
          <a:p>
            <a:r>
              <a:rPr lang="cs-CZ" dirty="0" smtClean="0"/>
              <a:t>- nepřemýšlel o svojí práci?</a:t>
            </a:r>
          </a:p>
          <a:p>
            <a:r>
              <a:rPr lang="cs-CZ" dirty="0" smtClean="0"/>
              <a:t>- nepřemýšlel sám o sobě?</a:t>
            </a:r>
          </a:p>
          <a:p>
            <a:endParaRPr lang="cs-CZ" dirty="0"/>
          </a:p>
          <a:p>
            <a:r>
              <a:rPr lang="cs-CZ" dirty="0"/>
              <a:t>význam sebepoznání, </a:t>
            </a:r>
            <a:r>
              <a:rPr lang="cs-CZ" dirty="0" err="1"/>
              <a:t>sebezkušenosti</a:t>
            </a:r>
            <a:r>
              <a:rPr lang="cs-CZ" dirty="0"/>
              <a:t> a </a:t>
            </a:r>
            <a:r>
              <a:rPr lang="cs-CZ" dirty="0" smtClean="0"/>
              <a:t>sebereflexe v pedagogických profesích</a:t>
            </a:r>
            <a:endParaRPr lang="cs-CZ" dirty="0"/>
          </a:p>
          <a:p>
            <a:endParaRPr lang="cs-CZ" dirty="0"/>
          </a:p>
        </p:txBody>
      </p:sp>
    </p:spTree>
    <p:extLst>
      <p:ext uri="{BB962C8B-B14F-4D97-AF65-F5344CB8AC3E}">
        <p14:creationId xmlns:p14="http://schemas.microsoft.com/office/powerpoint/2010/main" val="1879134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Sebereflexe v práci učitele</a:t>
            </a:r>
            <a:endParaRPr lang="cs-CZ" dirty="0"/>
          </a:p>
        </p:txBody>
      </p:sp>
      <p:sp>
        <p:nvSpPr>
          <p:cNvPr id="3" name="Zástupný symbol pro obsah 2"/>
          <p:cNvSpPr>
            <a:spLocks noGrp="1"/>
          </p:cNvSpPr>
          <p:nvPr>
            <p:ph idx="1"/>
          </p:nvPr>
        </p:nvSpPr>
        <p:spPr/>
        <p:txBody>
          <a:bodyPr/>
          <a:lstStyle/>
          <a:p>
            <a:r>
              <a:rPr lang="cs-CZ" b="1" dirty="0"/>
              <a:t>Když se řekne sebereflexe…</a:t>
            </a:r>
            <a:endParaRPr lang="cs-CZ" dirty="0"/>
          </a:p>
        </p:txBody>
      </p:sp>
      <p:pic>
        <p:nvPicPr>
          <p:cNvPr id="4" name="Picture 5" descr="http://upload.wikimedia.org/wikipedia/commons/thumb/a/ab/Gentau_Pic_du_Midi_Ossau.jpg/400px-Gentau_Pic_du_Midi_Oss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747" y="2383368"/>
            <a:ext cx="54864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52062" y="284584"/>
            <a:ext cx="8015288" cy="914400"/>
          </a:xfrm>
        </p:spPr>
        <p:txBody>
          <a:bodyPr>
            <a:normAutofit/>
          </a:bodyPr>
          <a:lstStyle/>
          <a:p>
            <a:pPr>
              <a:defRPr/>
            </a:pPr>
            <a:r>
              <a:rPr lang="cs-CZ" sz="4000" dirty="0"/>
              <a:t>Co je to sebereflexe?</a:t>
            </a:r>
          </a:p>
        </p:txBody>
      </p:sp>
      <p:sp>
        <p:nvSpPr>
          <p:cNvPr id="11267" name="Rectangle 3"/>
          <p:cNvSpPr>
            <a:spLocks noGrp="1" noChangeArrowheads="1"/>
          </p:cNvSpPr>
          <p:nvPr>
            <p:ph sz="quarter" idx="1"/>
          </p:nvPr>
        </p:nvSpPr>
        <p:spPr>
          <a:xfrm>
            <a:off x="634483" y="1984375"/>
            <a:ext cx="8721012" cy="4873625"/>
          </a:xfrm>
        </p:spPr>
        <p:txBody>
          <a:bodyPr>
            <a:normAutofit/>
          </a:bodyPr>
          <a:lstStyle/>
          <a:p>
            <a:pPr eaLnBrk="1" hangingPunct="1">
              <a:buFont typeface="Arial" panose="020B0604020202020204" pitchFamily="34" charset="0"/>
              <a:buChar char="•"/>
            </a:pPr>
            <a:r>
              <a:rPr lang="cs-CZ" altLang="cs-CZ" sz="3200" dirty="0" smtClean="0"/>
              <a:t> vnitřní komunikace se sebou samým</a:t>
            </a:r>
          </a:p>
          <a:p>
            <a:pPr eaLnBrk="1" hangingPunct="1">
              <a:buFont typeface="Arial" panose="020B0604020202020204" pitchFamily="34" charset="0"/>
              <a:buChar char="•"/>
            </a:pPr>
            <a:r>
              <a:rPr lang="cs-CZ" altLang="cs-CZ" sz="3200" dirty="0" smtClean="0"/>
              <a:t> introspektivní poznávání sebe sama</a:t>
            </a:r>
          </a:p>
          <a:p>
            <a:pPr eaLnBrk="1" hangingPunct="1">
              <a:buFont typeface="Arial" panose="020B0604020202020204" pitchFamily="34" charset="0"/>
              <a:buChar char="•"/>
            </a:pPr>
            <a:r>
              <a:rPr lang="cs-CZ" altLang="cs-CZ" sz="3200" dirty="0" smtClean="0"/>
              <a:t> východisko formování vlastní osobnosti a procesu učení</a:t>
            </a:r>
          </a:p>
        </p:txBody>
      </p:sp>
    </p:spTree>
    <p:extLst>
      <p:ext uri="{BB962C8B-B14F-4D97-AF65-F5344CB8AC3E}">
        <p14:creationId xmlns:p14="http://schemas.microsoft.com/office/powerpoint/2010/main" val="11817967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35373" y="-95952"/>
            <a:ext cx="10058400" cy="1450757"/>
          </a:xfrm>
        </p:spPr>
        <p:txBody>
          <a:bodyPr>
            <a:normAutofit/>
          </a:bodyPr>
          <a:lstStyle/>
          <a:p>
            <a:pPr algn="ctr">
              <a:defRPr/>
            </a:pPr>
            <a:r>
              <a:rPr lang="cs-CZ" sz="3800" b="1" dirty="0"/>
              <a:t>REFLEXE versus SEBEREFLEXE</a:t>
            </a:r>
          </a:p>
        </p:txBody>
      </p:sp>
      <p:sp>
        <p:nvSpPr>
          <p:cNvPr id="12291" name="Rectangle 3"/>
          <p:cNvSpPr>
            <a:spLocks noGrp="1" noChangeArrowheads="1"/>
          </p:cNvSpPr>
          <p:nvPr>
            <p:ph sz="quarter" idx="1"/>
          </p:nvPr>
        </p:nvSpPr>
        <p:spPr>
          <a:xfrm>
            <a:off x="811763" y="1870789"/>
            <a:ext cx="10982131" cy="4873625"/>
          </a:xfrm>
        </p:spPr>
        <p:txBody>
          <a:bodyPr/>
          <a:lstStyle/>
          <a:p>
            <a:pPr eaLnBrk="1" hangingPunct="1">
              <a:lnSpc>
                <a:spcPct val="80000"/>
              </a:lnSpc>
            </a:pPr>
            <a:r>
              <a:rPr lang="cs-CZ" altLang="cs-CZ" sz="1800" dirty="0" err="1"/>
              <a:t>Korthagen</a:t>
            </a:r>
            <a:r>
              <a:rPr lang="cs-CZ" altLang="cs-CZ" sz="1800" dirty="0"/>
              <a:t> (2011) chápe reflexi jako „mentální proces spočívající ve snaze strukturovat nebo restrukturovat určité zkušenosti, problém nebo stávající znalosti či vhledy.“ </a:t>
            </a:r>
          </a:p>
          <a:p>
            <a:pPr eaLnBrk="1" hangingPunct="1">
              <a:lnSpc>
                <a:spcPct val="80000"/>
              </a:lnSpc>
              <a:buFont typeface="Wingdings" panose="05000000000000000000" pitchFamily="2" charset="2"/>
              <a:buNone/>
            </a:pPr>
            <a:endParaRPr lang="cs-CZ" altLang="cs-CZ" sz="1800" dirty="0"/>
          </a:p>
          <a:p>
            <a:pPr eaLnBrk="1" hangingPunct="1">
              <a:lnSpc>
                <a:spcPct val="80000"/>
              </a:lnSpc>
            </a:pPr>
            <a:r>
              <a:rPr lang="cs-CZ" altLang="cs-CZ" sz="1800" dirty="0"/>
              <a:t>Sebereflexe nám umožňuje uvědomit si, co pro nás reflexe znamená, jak nás ovlivňuje.</a:t>
            </a:r>
          </a:p>
          <a:p>
            <a:pPr eaLnBrk="1" hangingPunct="1">
              <a:lnSpc>
                <a:spcPct val="80000"/>
              </a:lnSpc>
              <a:buFont typeface="Wingdings" panose="05000000000000000000" pitchFamily="2" charset="2"/>
              <a:buNone/>
            </a:pPr>
            <a:r>
              <a:rPr lang="cs-CZ" altLang="cs-CZ" sz="1800" dirty="0"/>
              <a:t> </a:t>
            </a:r>
          </a:p>
          <a:p>
            <a:pPr eaLnBrk="1" hangingPunct="1">
              <a:lnSpc>
                <a:spcPct val="80000"/>
              </a:lnSpc>
            </a:pPr>
            <a:r>
              <a:rPr lang="cs-CZ" altLang="cs-CZ" sz="1800" dirty="0"/>
              <a:t>Sebereflexi lze rovněž chápat jako konfrontaci našeho reálného Já a ideálního Já.</a:t>
            </a:r>
          </a:p>
          <a:p>
            <a:pPr eaLnBrk="1" hangingPunct="1">
              <a:lnSpc>
                <a:spcPct val="80000"/>
              </a:lnSpc>
              <a:buFont typeface="Wingdings" panose="05000000000000000000" pitchFamily="2" charset="2"/>
              <a:buNone/>
            </a:pPr>
            <a:endParaRPr lang="cs-CZ" altLang="cs-CZ" sz="1800" dirty="0"/>
          </a:p>
          <a:p>
            <a:pPr eaLnBrk="1" hangingPunct="1">
              <a:lnSpc>
                <a:spcPct val="80000"/>
              </a:lnSpc>
            </a:pPr>
            <a:r>
              <a:rPr lang="cs-CZ" altLang="cs-CZ" sz="1800" dirty="0"/>
              <a:t>V procesu sebereflexe vedeme sami se sebou vnitřní dialog, „rozdvojujeme se“ na Já pozorující (I-</a:t>
            </a:r>
            <a:r>
              <a:rPr lang="cs-CZ" altLang="cs-CZ" sz="1800" dirty="0" err="1"/>
              <a:t>self</a:t>
            </a:r>
            <a:r>
              <a:rPr lang="cs-CZ" altLang="cs-CZ" sz="1800" dirty="0"/>
              <a:t>) a Já pozorované (</a:t>
            </a:r>
            <a:r>
              <a:rPr lang="cs-CZ" altLang="cs-CZ" sz="1800" dirty="0" err="1"/>
              <a:t>Me-self</a:t>
            </a:r>
            <a:r>
              <a:rPr lang="cs-CZ" altLang="cs-CZ" sz="1800" dirty="0"/>
              <a:t>).</a:t>
            </a:r>
          </a:p>
          <a:p>
            <a:pPr eaLnBrk="1" hangingPunct="1">
              <a:lnSpc>
                <a:spcPct val="80000"/>
              </a:lnSpc>
            </a:pPr>
            <a:endParaRPr lang="cs-CZ" altLang="cs-CZ" sz="1800" dirty="0"/>
          </a:p>
          <a:p>
            <a:pPr eaLnBrk="1" hangingPunct="1">
              <a:lnSpc>
                <a:spcPct val="80000"/>
              </a:lnSpc>
            </a:pPr>
            <a:r>
              <a:rPr lang="cs-CZ" altLang="cs-CZ" sz="1800" dirty="0"/>
              <a:t>Někdy jsou oba pojmy zaměňovány.</a:t>
            </a:r>
          </a:p>
          <a:p>
            <a:pPr eaLnBrk="1" hangingPunct="1">
              <a:lnSpc>
                <a:spcPct val="80000"/>
              </a:lnSpc>
              <a:buFont typeface="Wingdings" panose="05000000000000000000" pitchFamily="2" charset="2"/>
              <a:buNone/>
            </a:pPr>
            <a:endParaRPr lang="cs-CZ" altLang="cs-CZ" sz="1800" dirty="0"/>
          </a:p>
          <a:p>
            <a:pPr eaLnBrk="1" hangingPunct="1">
              <a:lnSpc>
                <a:spcPct val="80000"/>
              </a:lnSpc>
            </a:pPr>
            <a:endParaRPr lang="cs-CZ" altLang="cs-CZ" sz="1800" b="1" u="sng" dirty="0">
              <a:solidFill>
                <a:schemeClr val="folHlink"/>
              </a:solidFill>
            </a:endParaRPr>
          </a:p>
        </p:txBody>
      </p:sp>
    </p:spTree>
    <p:extLst>
      <p:ext uri="{BB962C8B-B14F-4D97-AF65-F5344CB8AC3E}">
        <p14:creationId xmlns:p14="http://schemas.microsoft.com/office/powerpoint/2010/main" val="3209750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9370" y="-4434"/>
            <a:ext cx="10058400" cy="1450757"/>
          </a:xfrm>
        </p:spPr>
        <p:txBody>
          <a:bodyPr>
            <a:normAutofit/>
          </a:bodyPr>
          <a:lstStyle/>
          <a:p>
            <a:pPr>
              <a:defRPr/>
            </a:pPr>
            <a:r>
              <a:rPr lang="cs-CZ" sz="3600" b="1" dirty="0"/>
              <a:t>Jak reflektovat? Fáze reflexe</a:t>
            </a:r>
          </a:p>
        </p:txBody>
      </p:sp>
      <p:sp>
        <p:nvSpPr>
          <p:cNvPr id="20483" name="Rectangle 3"/>
          <p:cNvSpPr>
            <a:spLocks noGrp="1" noChangeArrowheads="1"/>
          </p:cNvSpPr>
          <p:nvPr>
            <p:ph sz="quarter" idx="1"/>
          </p:nvPr>
        </p:nvSpPr>
        <p:spPr>
          <a:xfrm>
            <a:off x="1943100" y="1744241"/>
            <a:ext cx="7467600" cy="4873625"/>
          </a:xfrm>
        </p:spPr>
        <p:txBody>
          <a:bodyPr/>
          <a:lstStyle/>
          <a:p>
            <a:pPr algn="ctr" eaLnBrk="1" hangingPunct="1">
              <a:buFont typeface="Wingdings" panose="05000000000000000000" pitchFamily="2" charset="2"/>
              <a:buNone/>
            </a:pPr>
            <a:r>
              <a:rPr lang="cs-CZ" altLang="cs-CZ" dirty="0" smtClean="0"/>
              <a:t>ALACT MODEL,  podle KORTHAGENA</a:t>
            </a:r>
          </a:p>
        </p:txBody>
      </p:sp>
      <p:pic>
        <p:nvPicPr>
          <p:cNvPr id="20484" name="Picture 4" descr="4_reflection_en_1-81b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996" y="2077617"/>
            <a:ext cx="49164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korthagen,-fred_tcm108-264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09801"/>
            <a:ext cx="12573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3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4643" y="0"/>
            <a:ext cx="10058400" cy="1450757"/>
          </a:xfrm>
        </p:spPr>
        <p:txBody>
          <a:bodyPr/>
          <a:lstStyle/>
          <a:p>
            <a:pPr>
              <a:defRPr/>
            </a:pPr>
            <a:r>
              <a:rPr lang="cs-CZ" dirty="0" smtClean="0"/>
              <a:t>ALACT model</a:t>
            </a:r>
          </a:p>
        </p:txBody>
      </p:sp>
      <p:sp>
        <p:nvSpPr>
          <p:cNvPr id="21507" name="Rectangle 3"/>
          <p:cNvSpPr>
            <a:spLocks noGrp="1" noChangeArrowheads="1"/>
          </p:cNvSpPr>
          <p:nvPr>
            <p:ph sz="quarter" idx="1"/>
          </p:nvPr>
        </p:nvSpPr>
        <p:spPr>
          <a:xfrm>
            <a:off x="926840" y="1814806"/>
            <a:ext cx="9280850" cy="4873625"/>
          </a:xfrm>
        </p:spPr>
        <p:txBody>
          <a:bodyPr>
            <a:normAutofit/>
          </a:bodyPr>
          <a:lstStyle/>
          <a:p>
            <a:pPr marL="457200" indent="-457200">
              <a:lnSpc>
                <a:spcPct val="80000"/>
              </a:lnSpc>
              <a:buFontTx/>
              <a:buChar char="-"/>
            </a:pPr>
            <a:r>
              <a:rPr lang="cs-CZ" altLang="cs-CZ" dirty="0"/>
              <a:t>zkratka pochází z počátečních písmen názvů jednotlivých fází</a:t>
            </a:r>
          </a:p>
          <a:p>
            <a:pPr marL="457200" indent="-457200">
              <a:lnSpc>
                <a:spcPct val="80000"/>
              </a:lnSpc>
              <a:buFontTx/>
              <a:buChar char="-"/>
            </a:pPr>
            <a:r>
              <a:rPr lang="cs-CZ" altLang="cs-CZ" dirty="0"/>
              <a:t>popisuje ideální proces reflexe</a:t>
            </a:r>
          </a:p>
          <a:p>
            <a:pPr marL="457200" indent="-457200">
              <a:lnSpc>
                <a:spcPct val="80000"/>
              </a:lnSpc>
              <a:buFontTx/>
              <a:buChar char="-"/>
            </a:pPr>
            <a:r>
              <a:rPr lang="cs-CZ" altLang="cs-CZ" dirty="0"/>
              <a:t>rozlišuje pět fází procesu:</a:t>
            </a:r>
          </a:p>
          <a:p>
            <a:pPr marL="457200" indent="-457200">
              <a:lnSpc>
                <a:spcPct val="80000"/>
              </a:lnSpc>
              <a:buFont typeface="Wingdings" panose="05000000000000000000" pitchFamily="2" charset="2"/>
              <a:buAutoNum type="arabicParenBoth"/>
            </a:pPr>
            <a:r>
              <a:rPr lang="cs-CZ" altLang="cs-CZ" dirty="0"/>
              <a:t>akci, </a:t>
            </a:r>
          </a:p>
          <a:p>
            <a:pPr marL="457200" indent="-457200">
              <a:lnSpc>
                <a:spcPct val="80000"/>
              </a:lnSpc>
              <a:buFont typeface="Wingdings" panose="05000000000000000000" pitchFamily="2" charset="2"/>
              <a:buAutoNum type="arabicParenBoth"/>
            </a:pPr>
            <a:r>
              <a:rPr lang="cs-CZ" altLang="cs-CZ" dirty="0"/>
              <a:t>pohled zpět na akci,</a:t>
            </a:r>
          </a:p>
          <a:p>
            <a:pPr marL="457200" indent="-457200">
              <a:lnSpc>
                <a:spcPct val="80000"/>
              </a:lnSpc>
              <a:buFont typeface="Wingdings" panose="05000000000000000000" pitchFamily="2" charset="2"/>
              <a:buAutoNum type="arabicParenBoth"/>
            </a:pPr>
            <a:r>
              <a:rPr lang="cs-CZ" altLang="cs-CZ" dirty="0"/>
              <a:t>uvědomění si základních aspektů,</a:t>
            </a:r>
          </a:p>
          <a:p>
            <a:pPr marL="457200" indent="-457200">
              <a:lnSpc>
                <a:spcPct val="80000"/>
              </a:lnSpc>
              <a:buFont typeface="Wingdings" panose="05000000000000000000" pitchFamily="2" charset="2"/>
              <a:buAutoNum type="arabicParenBoth"/>
            </a:pPr>
            <a:r>
              <a:rPr lang="cs-CZ" altLang="cs-CZ" dirty="0"/>
              <a:t>vytváření alternativních postupů v jednání, </a:t>
            </a:r>
          </a:p>
          <a:p>
            <a:pPr marL="457200" indent="-457200">
              <a:lnSpc>
                <a:spcPct val="80000"/>
              </a:lnSpc>
              <a:buFont typeface="Wingdings" panose="05000000000000000000" pitchFamily="2" charset="2"/>
              <a:buAutoNum type="arabicParenBoth"/>
            </a:pPr>
            <a:r>
              <a:rPr lang="cs-CZ" altLang="cs-CZ" dirty="0"/>
              <a:t>pokus, který je zároveň novou akcí, a proto i startovací čárou nového cyklu. </a:t>
            </a:r>
          </a:p>
        </p:txBody>
      </p:sp>
    </p:spTree>
    <p:extLst>
      <p:ext uri="{BB962C8B-B14F-4D97-AF65-F5344CB8AC3E}">
        <p14:creationId xmlns:p14="http://schemas.microsoft.com/office/powerpoint/2010/main" val="3251374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685800" y="0"/>
            <a:ext cx="10058400" cy="1450757"/>
          </a:xfrm>
        </p:spPr>
        <p:txBody>
          <a:bodyPr/>
          <a:lstStyle/>
          <a:p>
            <a:pPr>
              <a:defRPr/>
            </a:pPr>
            <a:r>
              <a:rPr lang="cs-CZ" dirty="0" smtClean="0"/>
              <a:t>Co potřebujeme umět k sebereflexi</a:t>
            </a:r>
          </a:p>
        </p:txBody>
      </p:sp>
      <p:sp>
        <p:nvSpPr>
          <p:cNvPr id="24579" name="Zástupný symbol pro obsah 2"/>
          <p:cNvSpPr>
            <a:spLocks noGrp="1"/>
          </p:cNvSpPr>
          <p:nvPr>
            <p:ph sz="quarter" idx="1"/>
          </p:nvPr>
        </p:nvSpPr>
        <p:spPr>
          <a:xfrm>
            <a:off x="1010816" y="2160037"/>
            <a:ext cx="7467600" cy="4873625"/>
          </a:xfrm>
        </p:spPr>
        <p:txBody>
          <a:bodyPr/>
          <a:lstStyle/>
          <a:p>
            <a:pPr eaLnBrk="1" hangingPunct="1"/>
            <a:r>
              <a:rPr lang="cs-CZ" altLang="cs-CZ" dirty="0" smtClean="0"/>
              <a:t>popisovat a hodnotit své myšlení a způsoby jednání</a:t>
            </a:r>
          </a:p>
          <a:p>
            <a:pPr eaLnBrk="1" hangingPunct="1"/>
            <a:r>
              <a:rPr lang="cs-CZ" altLang="cs-CZ" dirty="0" smtClean="0"/>
              <a:t>stanovit si jasný cíl a vytvořit soubor kritérií hodnocení</a:t>
            </a:r>
          </a:p>
          <a:p>
            <a:pPr eaLnBrk="1" hangingPunct="1"/>
            <a:r>
              <a:rPr lang="cs-CZ" altLang="cs-CZ" dirty="0" smtClean="0"/>
              <a:t>srovnávat stav aktuálního „já“ s ideálním a požadovaným „já“</a:t>
            </a:r>
          </a:p>
          <a:p>
            <a:pPr eaLnBrk="1" hangingPunct="1"/>
            <a:r>
              <a:rPr lang="cs-CZ" altLang="cs-CZ" dirty="0" smtClean="0"/>
              <a:t>odhalovat příčiny sledovaných jevů</a:t>
            </a:r>
          </a:p>
          <a:p>
            <a:pPr eaLnBrk="1" hangingPunct="1"/>
            <a:r>
              <a:rPr lang="cs-CZ" altLang="cs-CZ" dirty="0" smtClean="0"/>
              <a:t>vyvozovat závěry pro své zdokonalování</a:t>
            </a:r>
          </a:p>
          <a:p>
            <a:pPr eaLnBrk="1" hangingPunct="1"/>
            <a:r>
              <a:rPr lang="cs-CZ" altLang="cs-CZ" b="1" dirty="0" smtClean="0"/>
              <a:t>klást si </a:t>
            </a:r>
            <a:r>
              <a:rPr lang="cs-CZ" altLang="cs-CZ" b="1" dirty="0" err="1" smtClean="0"/>
              <a:t>sebereflektivní</a:t>
            </a:r>
            <a:r>
              <a:rPr lang="cs-CZ" altLang="cs-CZ" b="1" dirty="0" smtClean="0"/>
              <a:t> otázky</a:t>
            </a:r>
          </a:p>
          <a:p>
            <a:pPr eaLnBrk="1" hangingPunct="1"/>
            <a:r>
              <a:rPr lang="cs-CZ" altLang="cs-CZ" b="1" dirty="0" smtClean="0"/>
              <a:t>nalézat odpovědi</a:t>
            </a:r>
          </a:p>
          <a:p>
            <a:pPr eaLnBrk="1" hangingPunct="1"/>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14888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 do pedagogiky</a:t>
            </a:r>
          </a:p>
        </p:txBody>
      </p:sp>
      <p:sp>
        <p:nvSpPr>
          <p:cNvPr id="3" name="Zástupný symbol pro obsah 2"/>
          <p:cNvSpPr>
            <a:spLocks noGrp="1"/>
          </p:cNvSpPr>
          <p:nvPr>
            <p:ph idx="1"/>
          </p:nvPr>
        </p:nvSpPr>
        <p:spPr/>
        <p:txBody>
          <a:bodyPr/>
          <a:lstStyle/>
          <a:p>
            <a:endParaRPr lang="cs-CZ" sz="3600" dirty="0" smtClean="0"/>
          </a:p>
          <a:p>
            <a:r>
              <a:rPr lang="cs-CZ" sz="3600" dirty="0" smtClean="0"/>
              <a:t>1. Když se řekne pedagogika…</a:t>
            </a:r>
          </a:p>
          <a:p>
            <a:pPr marL="0" indent="0">
              <a:buNone/>
            </a:pPr>
            <a:endParaRPr lang="cs-CZ" sz="3600" dirty="0" smtClean="0"/>
          </a:p>
          <a:p>
            <a:r>
              <a:rPr lang="cs-CZ" sz="3600" dirty="0" smtClean="0"/>
              <a:t>2. Čím </a:t>
            </a:r>
            <a:r>
              <a:rPr lang="cs-CZ" sz="3600" dirty="0"/>
              <a:t>se pedagogika zabývá?</a:t>
            </a:r>
          </a:p>
          <a:p>
            <a:endParaRPr lang="cs-CZ" dirty="0"/>
          </a:p>
          <a:p>
            <a:pPr marL="0" indent="0">
              <a:buNone/>
            </a:pPr>
            <a:endParaRPr lang="cs-CZ" dirty="0"/>
          </a:p>
        </p:txBody>
      </p:sp>
    </p:spTree>
    <p:extLst>
      <p:ext uri="{BB962C8B-B14F-4D97-AF65-F5344CB8AC3E}">
        <p14:creationId xmlns:p14="http://schemas.microsoft.com/office/powerpoint/2010/main" val="26531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a:defRPr/>
            </a:pPr>
            <a:r>
              <a:rPr lang="cs-CZ" sz="3200" dirty="0"/>
              <a:t>Jak na to? Skrze </a:t>
            </a:r>
            <a:r>
              <a:rPr lang="cs-CZ" sz="3200" dirty="0" err="1"/>
              <a:t>sebereflektivní</a:t>
            </a:r>
            <a:r>
              <a:rPr lang="cs-CZ" sz="3200" dirty="0"/>
              <a:t> otázky</a:t>
            </a:r>
          </a:p>
        </p:txBody>
      </p:sp>
      <p:sp>
        <p:nvSpPr>
          <p:cNvPr id="25603" name="Zástupný symbol pro obsah 2"/>
          <p:cNvSpPr>
            <a:spLocks noGrp="1"/>
          </p:cNvSpPr>
          <p:nvPr>
            <p:ph sz="quarter" idx="1"/>
          </p:nvPr>
        </p:nvSpPr>
        <p:spPr>
          <a:xfrm>
            <a:off x="1262742" y="1984375"/>
            <a:ext cx="7467600" cy="4873625"/>
          </a:xfrm>
        </p:spPr>
        <p:txBody>
          <a:bodyPr/>
          <a:lstStyle/>
          <a:p>
            <a:pPr marL="623888" indent="-514350">
              <a:spcAft>
                <a:spcPts val="600"/>
              </a:spcAft>
              <a:buFont typeface="Arial" panose="020B0604020202020204" pitchFamily="34" charset="0"/>
              <a:buAutoNum type="arabicPeriod"/>
            </a:pPr>
            <a:r>
              <a:rPr lang="cs-CZ" altLang="cs-CZ" b="1" dirty="0" smtClean="0"/>
              <a:t>Popisné otázky </a:t>
            </a:r>
            <a:r>
              <a:rPr lang="cs-CZ" altLang="cs-CZ" dirty="0" smtClean="0"/>
              <a:t>si učitel klade o učivu, žácích, metodách, způsobech jednání v pedagogických situacích, svých emocionálních prožitcích. </a:t>
            </a:r>
          </a:p>
          <a:p>
            <a:pPr marL="623888" indent="-514350">
              <a:spcAft>
                <a:spcPts val="600"/>
              </a:spcAft>
              <a:buFont typeface="Arial" panose="020B0604020202020204" pitchFamily="34" charset="0"/>
              <a:buAutoNum type="arabicPeriod"/>
            </a:pPr>
            <a:r>
              <a:rPr lang="cs-CZ" altLang="cs-CZ" b="1" dirty="0" smtClean="0"/>
              <a:t>Hodnotící otázky </a:t>
            </a:r>
            <a:r>
              <a:rPr lang="cs-CZ" altLang="cs-CZ" dirty="0" smtClean="0"/>
              <a:t>se týkají názorů, postojů, způsobech jednání ve vyučovací hodině. </a:t>
            </a:r>
          </a:p>
          <a:p>
            <a:pPr marL="623888" indent="-514350">
              <a:spcAft>
                <a:spcPts val="600"/>
              </a:spcAft>
              <a:buFont typeface="Arial" panose="020B0604020202020204" pitchFamily="34" charset="0"/>
              <a:buAutoNum type="arabicPeriod"/>
            </a:pPr>
            <a:r>
              <a:rPr lang="cs-CZ" altLang="cs-CZ" b="1" dirty="0" smtClean="0"/>
              <a:t>Kauzální otázky </a:t>
            </a:r>
            <a:r>
              <a:rPr lang="cs-CZ" altLang="cs-CZ" dirty="0" smtClean="0"/>
              <a:t>směřují k odhalení příčin a zdrojů postojů a způsobů jednání (proč).</a:t>
            </a:r>
          </a:p>
          <a:p>
            <a:pPr marL="623888" indent="-514350">
              <a:spcAft>
                <a:spcPts val="600"/>
              </a:spcAft>
              <a:buFont typeface="Arial" panose="020B0604020202020204" pitchFamily="34" charset="0"/>
              <a:buAutoNum type="arabicPeriod"/>
            </a:pPr>
            <a:r>
              <a:rPr lang="cs-CZ" altLang="cs-CZ" b="1" dirty="0" smtClean="0"/>
              <a:t>Rozhodovací otázky </a:t>
            </a:r>
            <a:r>
              <a:rPr lang="cs-CZ" altLang="cs-CZ" dirty="0" smtClean="0"/>
              <a:t>vedou ke změně postupů, způsobů jednání (jak).</a:t>
            </a:r>
          </a:p>
          <a:p>
            <a:pPr marL="623888" indent="-514350">
              <a:spcAft>
                <a:spcPts val="600"/>
              </a:spcAft>
              <a:buFont typeface="Arial" panose="020B0604020202020204" pitchFamily="34" charset="0"/>
              <a:buAutoNum type="arabicPeriod"/>
            </a:pPr>
            <a:endParaRPr lang="cs-CZ" altLang="cs-CZ" dirty="0"/>
          </a:p>
          <a:p>
            <a:pPr marL="109538" indent="0">
              <a:spcAft>
                <a:spcPts val="600"/>
              </a:spcAft>
              <a:buNone/>
            </a:pPr>
            <a:r>
              <a:rPr lang="cs-CZ" altLang="cs-CZ" dirty="0" smtClean="0"/>
              <a:t>Cvičení: kladení otázek</a:t>
            </a:r>
          </a:p>
        </p:txBody>
      </p:sp>
    </p:spTree>
    <p:extLst>
      <p:ext uri="{BB962C8B-B14F-4D97-AF65-F5344CB8AC3E}">
        <p14:creationId xmlns:p14="http://schemas.microsoft.com/office/powerpoint/2010/main" val="2692120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a:defRPr/>
            </a:pPr>
            <a:r>
              <a:rPr lang="cs-CZ" smtClean="0"/>
              <a:t>Nástroje sebereflexe</a:t>
            </a:r>
          </a:p>
        </p:txBody>
      </p:sp>
      <p:sp>
        <p:nvSpPr>
          <p:cNvPr id="26627" name="Zástupný symbol pro obsah 2"/>
          <p:cNvSpPr>
            <a:spLocks noGrp="1"/>
          </p:cNvSpPr>
          <p:nvPr>
            <p:ph sz="quarter" idx="1"/>
          </p:nvPr>
        </p:nvSpPr>
        <p:spPr>
          <a:xfrm>
            <a:off x="1244082" y="1984375"/>
            <a:ext cx="7467600" cy="4873625"/>
          </a:xfrm>
        </p:spPr>
        <p:txBody>
          <a:bodyPr/>
          <a:lstStyle/>
          <a:p>
            <a:pPr marL="91440" lvl="1" indent="-91440">
              <a:spcBef>
                <a:spcPts val="1200"/>
              </a:spcBef>
              <a:spcAft>
                <a:spcPts val="200"/>
              </a:spcAft>
              <a:buSzPct val="100000"/>
              <a:buFont typeface="Wingdings" panose="05000000000000000000" pitchFamily="2" charset="2"/>
              <a:buChar char="Ø"/>
            </a:pPr>
            <a:r>
              <a:rPr lang="cs-CZ" altLang="cs-CZ" sz="2400" dirty="0"/>
              <a:t>        </a:t>
            </a:r>
            <a:r>
              <a:rPr lang="cs-CZ" altLang="cs-CZ" sz="2400" dirty="0" smtClean="0"/>
              <a:t> </a:t>
            </a:r>
            <a:r>
              <a:rPr lang="cs-CZ" altLang="cs-CZ" sz="2000" dirty="0" smtClean="0"/>
              <a:t>psaná </a:t>
            </a:r>
            <a:r>
              <a:rPr lang="cs-CZ" altLang="cs-CZ" sz="2000" dirty="0" err="1"/>
              <a:t>sebereflektivní</a:t>
            </a:r>
            <a:r>
              <a:rPr lang="cs-CZ" altLang="cs-CZ" sz="2000" dirty="0"/>
              <a:t> výpověď (popis, analýza, interpretace)</a:t>
            </a:r>
          </a:p>
          <a:p>
            <a:pPr eaLnBrk="1" hangingPunct="1">
              <a:buFont typeface="Wingdings" panose="05000000000000000000" pitchFamily="2" charset="2"/>
              <a:buChar char="Ø"/>
            </a:pPr>
            <a:r>
              <a:rPr lang="cs-CZ" altLang="cs-CZ" dirty="0" smtClean="0"/>
              <a:t>	učitelův deník</a:t>
            </a:r>
          </a:p>
          <a:p>
            <a:pPr eaLnBrk="1" hangingPunct="1">
              <a:buFont typeface="Wingdings" panose="05000000000000000000" pitchFamily="2" charset="2"/>
              <a:buChar char="Ø"/>
            </a:pPr>
            <a:r>
              <a:rPr lang="cs-CZ" altLang="cs-CZ" dirty="0" smtClean="0"/>
              <a:t>	videozáznam hodiny</a:t>
            </a:r>
          </a:p>
          <a:p>
            <a:pPr eaLnBrk="1" hangingPunct="1">
              <a:buFont typeface="Wingdings" panose="05000000000000000000" pitchFamily="2" charset="2"/>
              <a:buChar char="Ø"/>
            </a:pPr>
            <a:r>
              <a:rPr lang="cs-CZ" altLang="cs-CZ" dirty="0" smtClean="0"/>
              <a:t>	zpětná vazba od kolegy (hospitace)</a:t>
            </a:r>
          </a:p>
          <a:p>
            <a:pPr eaLnBrk="1" hangingPunct="1">
              <a:buFont typeface="Wingdings" panose="05000000000000000000" pitchFamily="2" charset="2"/>
              <a:buChar char="Ø"/>
            </a:pPr>
            <a:r>
              <a:rPr lang="cs-CZ" altLang="cs-CZ" dirty="0" smtClean="0"/>
              <a:t>	zpětná vazba od žáků</a:t>
            </a:r>
          </a:p>
          <a:p>
            <a:pPr eaLnBrk="1" hangingPunct="1">
              <a:buFont typeface="Wingdings" panose="05000000000000000000" pitchFamily="2" charset="2"/>
              <a:buChar char="Ø"/>
            </a:pPr>
            <a:r>
              <a:rPr lang="cs-CZ" altLang="cs-CZ" dirty="0" smtClean="0"/>
              <a:t>     	diagnostické metody, dotazníky</a:t>
            </a:r>
          </a:p>
          <a:p>
            <a:pPr eaLnBrk="1" hangingPunct="1"/>
            <a:endParaRPr lang="cs-CZ" altLang="cs-CZ" dirty="0" smtClean="0"/>
          </a:p>
        </p:txBody>
      </p:sp>
    </p:spTree>
    <p:extLst>
      <p:ext uri="{BB962C8B-B14F-4D97-AF65-F5344CB8AC3E}">
        <p14:creationId xmlns:p14="http://schemas.microsoft.com/office/powerpoint/2010/main" val="3202787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a:defRPr/>
            </a:pPr>
            <a:r>
              <a:rPr lang="cs-CZ" dirty="0" smtClean="0"/>
              <a:t>Proč (sebe)reflexe v práci učitele?</a:t>
            </a:r>
          </a:p>
        </p:txBody>
      </p:sp>
      <p:sp>
        <p:nvSpPr>
          <p:cNvPr id="34819" name="Zástupný symbol pro obsah 2"/>
          <p:cNvSpPr>
            <a:spLocks noGrp="1"/>
          </p:cNvSpPr>
          <p:nvPr>
            <p:ph sz="quarter" idx="1"/>
          </p:nvPr>
        </p:nvSpPr>
        <p:spPr>
          <a:xfrm>
            <a:off x="1097280" y="1984375"/>
            <a:ext cx="7467600" cy="4873625"/>
          </a:xfrm>
        </p:spPr>
        <p:txBody>
          <a:bodyPr/>
          <a:lstStyle/>
          <a:p>
            <a:pPr eaLnBrk="1" hangingPunct="1">
              <a:lnSpc>
                <a:spcPct val="80000"/>
              </a:lnSpc>
              <a:buFont typeface="Arial" panose="020B0604020202020204" pitchFamily="34" charset="0"/>
              <a:buChar char="•"/>
            </a:pPr>
            <a:r>
              <a:rPr lang="cs-CZ" altLang="cs-CZ" dirty="0" smtClean="0"/>
              <a:t> učitelé mají při plnění úkolů svého povolání značnou svobodu volby a velký prostor pro vlastní soud; situace se proměňují a musí se stále znovu vyhodnocovat</a:t>
            </a:r>
          </a:p>
          <a:p>
            <a:pPr eaLnBrk="1" hangingPunct="1">
              <a:lnSpc>
                <a:spcPct val="80000"/>
              </a:lnSpc>
              <a:buFont typeface="Arial" panose="020B0604020202020204" pitchFamily="34" charset="0"/>
              <a:buChar char="•"/>
            </a:pPr>
            <a:r>
              <a:rPr lang="cs-CZ" altLang="cs-CZ" dirty="0" smtClean="0"/>
              <a:t> předpoklad efektivního rozhodování</a:t>
            </a:r>
          </a:p>
          <a:p>
            <a:pPr eaLnBrk="1" hangingPunct="1">
              <a:buFont typeface="Arial" panose="020B0604020202020204" pitchFamily="34" charset="0"/>
              <a:buChar char="•"/>
            </a:pPr>
            <a:r>
              <a:rPr lang="cs-CZ" altLang="cs-CZ" dirty="0" smtClean="0"/>
              <a:t> předpoklad řešení problémových pedagogických situací </a:t>
            </a:r>
          </a:p>
          <a:p>
            <a:pPr eaLnBrk="1" hangingPunct="1">
              <a:buFont typeface="Arial" panose="020B0604020202020204" pitchFamily="34" charset="0"/>
              <a:buChar char="•"/>
            </a:pPr>
            <a:r>
              <a:rPr lang="pl-PL" altLang="cs-CZ" dirty="0" smtClean="0"/>
              <a:t> jedna z klíčových pedagogických kompetencí </a:t>
            </a:r>
          </a:p>
          <a:p>
            <a:pPr eaLnBrk="1" hangingPunct="1">
              <a:buFont typeface="Arial" panose="020B0604020202020204" pitchFamily="34" charset="0"/>
              <a:buChar char="•"/>
            </a:pPr>
            <a:r>
              <a:rPr lang="cs-CZ" altLang="cs-CZ" dirty="0" smtClean="0"/>
              <a:t> součást profesního rozvoje učitele </a:t>
            </a:r>
          </a:p>
          <a:p>
            <a:pPr eaLnBrk="1" hangingPunct="1">
              <a:buFont typeface="Arial" panose="020B0604020202020204" pitchFamily="34" charset="0"/>
              <a:buChar char="•"/>
            </a:pPr>
            <a:endParaRPr lang="cs-CZ" altLang="cs-CZ" dirty="0" smtClean="0"/>
          </a:p>
        </p:txBody>
      </p:sp>
    </p:spTree>
    <p:extLst>
      <p:ext uri="{BB962C8B-B14F-4D97-AF65-F5344CB8AC3E}">
        <p14:creationId xmlns:p14="http://schemas.microsoft.com/office/powerpoint/2010/main" val="2128290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a:defRPr/>
            </a:pPr>
            <a:r>
              <a:rPr lang="cs-CZ" dirty="0" smtClean="0"/>
              <a:t>Shrnutí: Kdo je (sebe)reflektivní učitel?</a:t>
            </a:r>
          </a:p>
        </p:txBody>
      </p:sp>
      <p:sp>
        <p:nvSpPr>
          <p:cNvPr id="35843" name="Zástupný symbol pro obsah 2"/>
          <p:cNvSpPr>
            <a:spLocks noGrp="1"/>
          </p:cNvSpPr>
          <p:nvPr>
            <p:ph sz="quarter" idx="1"/>
          </p:nvPr>
        </p:nvSpPr>
        <p:spPr>
          <a:xfrm>
            <a:off x="1097280" y="2262674"/>
            <a:ext cx="7467600" cy="4873625"/>
          </a:xfrm>
        </p:spPr>
        <p:txBody>
          <a:bodyPr/>
          <a:lstStyle/>
          <a:p>
            <a:pPr eaLnBrk="1" hangingPunct="1"/>
            <a:r>
              <a:rPr lang="cs-CZ" altLang="cs-CZ" dirty="0" smtClean="0"/>
              <a:t>(Sebe) reflektivní učitel je takový učitel, který upřímně a současně efektivně kriticky reflektuje pedagogickou praxi, obzvláště pak vlastní myšlení, jednání a důsledky vlastní činnosti. </a:t>
            </a:r>
          </a:p>
          <a:p>
            <a:pPr eaLnBrk="1" hangingPunct="1">
              <a:buFont typeface="Wingdings" panose="05000000000000000000" pitchFamily="2" charset="2"/>
              <a:buNone/>
            </a:pPr>
            <a:endParaRPr lang="cs-CZ" altLang="cs-CZ" dirty="0" smtClean="0"/>
          </a:p>
          <a:p>
            <a:pPr eaLnBrk="1" hangingPunct="1"/>
            <a:r>
              <a:rPr lang="cs-CZ" altLang="cs-CZ" dirty="0" smtClean="0"/>
              <a:t>Já jako (sebe)reflektivní učitel…</a:t>
            </a:r>
          </a:p>
        </p:txBody>
      </p:sp>
    </p:spTree>
    <p:extLst>
      <p:ext uri="{BB962C8B-B14F-4D97-AF65-F5344CB8AC3E}">
        <p14:creationId xmlns:p14="http://schemas.microsoft.com/office/powerpoint/2010/main" val="1918490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a:xfrm>
            <a:off x="1097279" y="1845733"/>
            <a:ext cx="10289407" cy="4333685"/>
          </a:xfrm>
        </p:spPr>
        <p:txBody>
          <a:bodyPr>
            <a:normAutofit fontScale="55000" lnSpcReduction="20000"/>
          </a:bodyPr>
          <a:lstStyle/>
          <a:p>
            <a:r>
              <a:rPr lang="cs-CZ" u="sng" dirty="0"/>
              <a:t>Povinná</a:t>
            </a:r>
          </a:p>
          <a:p>
            <a:pPr marL="0" indent="0">
              <a:buNone/>
            </a:pPr>
            <a:r>
              <a:rPr lang="cs-CZ" dirty="0"/>
              <a:t>Průcha, J. (2013). </a:t>
            </a:r>
            <a:r>
              <a:rPr lang="cs-CZ" i="1" dirty="0"/>
              <a:t>Moderní pedagogika</a:t>
            </a:r>
            <a:r>
              <a:rPr lang="cs-CZ" dirty="0"/>
              <a:t>. Praha: </a:t>
            </a:r>
            <a:r>
              <a:rPr lang="cs-CZ" dirty="0" smtClean="0"/>
              <a:t>Portál. </a:t>
            </a:r>
            <a:r>
              <a:rPr lang="cs-CZ" b="1" dirty="0" smtClean="0"/>
              <a:t>Kapitola </a:t>
            </a:r>
            <a:r>
              <a:rPr lang="cs-CZ" b="1" dirty="0"/>
              <a:t>1: Co je pedagogika?, s. 19-54</a:t>
            </a:r>
            <a:r>
              <a:rPr lang="cs-CZ" b="1" dirty="0" smtClean="0"/>
              <a:t>.</a:t>
            </a:r>
          </a:p>
          <a:p>
            <a:pPr marL="0" indent="0">
              <a:buNone/>
            </a:pPr>
            <a:r>
              <a:rPr lang="cs-CZ" dirty="0"/>
              <a:t>Vališová, A., &amp; Kasíková, H. (2011). </a:t>
            </a:r>
            <a:r>
              <a:rPr lang="cs-CZ" i="1" dirty="0"/>
              <a:t>Pedagogika pro </a:t>
            </a:r>
            <a:r>
              <a:rPr lang="cs-CZ" i="1" dirty="0" smtClean="0"/>
              <a:t>učitele</a:t>
            </a:r>
            <a:r>
              <a:rPr lang="cs-CZ" dirty="0" smtClean="0"/>
              <a:t>. Praha</a:t>
            </a:r>
            <a:r>
              <a:rPr lang="cs-CZ" dirty="0"/>
              <a:t>: </a:t>
            </a:r>
            <a:r>
              <a:rPr lang="cs-CZ" dirty="0" err="1"/>
              <a:t>Grada</a:t>
            </a:r>
            <a:r>
              <a:rPr lang="cs-CZ" dirty="0" smtClean="0"/>
              <a:t>. </a:t>
            </a:r>
            <a:r>
              <a:rPr lang="cs-CZ" b="1" dirty="0" smtClean="0"/>
              <a:t>Kapitola 1: Učitelství jako povolání, s. 15-24.</a:t>
            </a:r>
            <a:endParaRPr lang="cs-CZ" b="1" dirty="0"/>
          </a:p>
          <a:p>
            <a:pPr>
              <a:lnSpc>
                <a:spcPct val="100000"/>
              </a:lnSpc>
            </a:pPr>
            <a:r>
              <a:rPr lang="cs-CZ" u="sng" dirty="0"/>
              <a:t>Doporučená</a:t>
            </a:r>
          </a:p>
          <a:p>
            <a:pPr marL="0" indent="0">
              <a:buNone/>
            </a:pPr>
            <a:r>
              <a:rPr lang="cs-CZ" dirty="0" smtClean="0"/>
              <a:t>K teoriím vzdělávání: 	Bertrand</a:t>
            </a:r>
            <a:r>
              <a:rPr lang="cs-CZ" dirty="0"/>
              <a:t>, Y. (1998). </a:t>
            </a:r>
            <a:r>
              <a:rPr lang="cs-CZ" i="1" dirty="0"/>
              <a:t>Soudobé teorie vzdělávání</a:t>
            </a:r>
            <a:r>
              <a:rPr lang="cs-CZ" dirty="0"/>
              <a:t>. Praha: Portál</a:t>
            </a:r>
            <a:r>
              <a:rPr lang="cs-CZ" dirty="0" smtClean="0"/>
              <a:t>.</a:t>
            </a:r>
          </a:p>
          <a:p>
            <a:pPr marL="0" indent="0">
              <a:buNone/>
            </a:pPr>
            <a:r>
              <a:rPr lang="cs-CZ" dirty="0" smtClean="0"/>
              <a:t>K reflexi a sebereflexi:	</a:t>
            </a:r>
            <a:r>
              <a:rPr lang="cs-CZ" dirty="0" err="1" smtClean="0"/>
              <a:t>Korthagen</a:t>
            </a:r>
            <a:r>
              <a:rPr lang="cs-CZ" dirty="0"/>
              <a:t>, F. A. J. (2011). </a:t>
            </a:r>
            <a:r>
              <a:rPr lang="cs-CZ" i="1" dirty="0"/>
              <a:t>Jak spojit praxi s teorií: didaktika realistického vzdělávání učitelů</a:t>
            </a:r>
            <a:r>
              <a:rPr lang="cs-CZ" dirty="0"/>
              <a:t>. Brno: </a:t>
            </a:r>
            <a:r>
              <a:rPr lang="cs-CZ" dirty="0" err="1"/>
              <a:t>Paido</a:t>
            </a:r>
            <a:r>
              <a:rPr lang="cs-CZ" dirty="0"/>
              <a:t>.</a:t>
            </a:r>
          </a:p>
          <a:p>
            <a:pPr marL="0" indent="0">
              <a:buNone/>
            </a:pPr>
            <a:r>
              <a:rPr lang="cs-CZ" dirty="0" smtClean="0"/>
              <a:t>K pedagogické terminologii: 	Průcha</a:t>
            </a:r>
            <a:r>
              <a:rPr lang="cs-CZ" dirty="0"/>
              <a:t>, J. (Ed.). (2009). </a:t>
            </a:r>
            <a:r>
              <a:rPr lang="cs-CZ" i="1" dirty="0"/>
              <a:t>Pedagogická encyklopedie</a:t>
            </a:r>
            <a:r>
              <a:rPr lang="cs-CZ" dirty="0"/>
              <a:t>. Praha: Portál. </a:t>
            </a:r>
          </a:p>
          <a:p>
            <a:pPr marL="0" indent="0">
              <a:buNone/>
            </a:pPr>
            <a:r>
              <a:rPr lang="cs-CZ" dirty="0" smtClean="0"/>
              <a:t>		Průcha</a:t>
            </a:r>
            <a:r>
              <a:rPr lang="cs-CZ" dirty="0"/>
              <a:t>, J., Walterová, E., &amp; Mareš, J. (2013). </a:t>
            </a:r>
            <a:r>
              <a:rPr lang="cs-CZ" i="1" dirty="0"/>
              <a:t>Pedagogický slovník</a:t>
            </a:r>
            <a:r>
              <a:rPr lang="cs-CZ" dirty="0"/>
              <a:t>. Praha: Portál.</a:t>
            </a:r>
            <a:endParaRPr lang="cs-CZ" u="sng" dirty="0"/>
          </a:p>
          <a:p>
            <a:pPr>
              <a:lnSpc>
                <a:spcPct val="100000"/>
              </a:lnSpc>
            </a:pPr>
            <a:r>
              <a:rPr lang="cs-CZ" u="sng" dirty="0"/>
              <a:t>Rozšiřující</a:t>
            </a:r>
          </a:p>
          <a:p>
            <a:pPr marL="0" indent="0">
              <a:lnSpc>
                <a:spcPct val="100000"/>
              </a:lnSpc>
              <a:buNone/>
            </a:pPr>
            <a:r>
              <a:rPr lang="pt-BR" dirty="0"/>
              <a:t>Cach, J., &amp; Váňová, R. (2000). Václav Příhoda (1889–1979). Život a dílo pedagoga a reformátora školství. Pedagogika, XLX, 3-12.</a:t>
            </a:r>
            <a:r>
              <a:rPr lang="cs-CZ" dirty="0"/>
              <a:t> Dostupné z </a:t>
            </a:r>
            <a:r>
              <a:rPr lang="cs-CZ" u="sng" dirty="0">
                <a:hlinkClick r:id="rId2"/>
              </a:rPr>
              <a:t>http://pages.pedf.cuni.cz/pedagogika/?p=2315&amp;lang=cs</a:t>
            </a:r>
            <a:endParaRPr lang="cs-CZ" dirty="0"/>
          </a:p>
          <a:p>
            <a:pPr marL="0" indent="0">
              <a:lnSpc>
                <a:spcPct val="100000"/>
              </a:lnSpc>
              <a:buNone/>
            </a:pPr>
            <a:r>
              <a:rPr lang="cs-CZ" dirty="0"/>
              <a:t>Keller, J., &amp; Hruška Tvrdý, L. (2008). </a:t>
            </a:r>
            <a:r>
              <a:rPr lang="cs-CZ" i="1" dirty="0"/>
              <a:t>Vzdělanostní společnost?: chrám, výtah a pojišťovna</a:t>
            </a:r>
            <a:r>
              <a:rPr lang="cs-CZ" dirty="0"/>
              <a:t>. Praha: Sociologické nakladatelství.</a:t>
            </a:r>
          </a:p>
          <a:p>
            <a:pPr marL="0" indent="0">
              <a:lnSpc>
                <a:spcPct val="100000"/>
              </a:lnSpc>
              <a:buNone/>
            </a:pPr>
            <a:r>
              <a:rPr lang="cs-CZ" dirty="0"/>
              <a:t>Kuhn, T. S. (1997). </a:t>
            </a:r>
            <a:r>
              <a:rPr lang="cs-CZ" i="1" dirty="0"/>
              <a:t>Struktura vědeckých revolucí</a:t>
            </a:r>
            <a:r>
              <a:rPr lang="cs-CZ" dirty="0"/>
              <a:t>. Praha: OIKOYMENH</a:t>
            </a:r>
            <a:r>
              <a:rPr lang="cs-CZ" dirty="0" smtClean="0"/>
              <a:t>.</a:t>
            </a:r>
          </a:p>
          <a:p>
            <a:pPr marL="0" indent="0">
              <a:lnSpc>
                <a:spcPct val="100000"/>
              </a:lnSpc>
              <a:buNone/>
            </a:pPr>
            <a:r>
              <a:rPr lang="cs-CZ" dirty="0" err="1"/>
              <a:t>Liessmann</a:t>
            </a:r>
            <a:r>
              <a:rPr lang="cs-CZ" dirty="0"/>
              <a:t>, K. P. (2008). </a:t>
            </a:r>
            <a:r>
              <a:rPr lang="cs-CZ" i="1" dirty="0"/>
              <a:t>Teorie nevzdělanosti: omyly společnosti vědění</a:t>
            </a:r>
            <a:r>
              <a:rPr lang="cs-CZ" dirty="0"/>
              <a:t>. Praha: Academia.</a:t>
            </a:r>
          </a:p>
          <a:p>
            <a:pPr marL="0" indent="0">
              <a:buNone/>
            </a:pPr>
            <a:r>
              <a:rPr lang="pl-PL" sz="1900" b="1" dirty="0"/>
              <a:t>časopis </a:t>
            </a:r>
            <a:r>
              <a:rPr lang="pl-PL" sz="1900" b="1" dirty="0" smtClean="0"/>
              <a:t>Komenský</a:t>
            </a:r>
            <a:r>
              <a:rPr lang="pl-PL" sz="1900" dirty="0" smtClean="0"/>
              <a:t>: web</a:t>
            </a:r>
            <a:r>
              <a:rPr lang="pl-PL" sz="1900" dirty="0"/>
              <a:t>: </a:t>
            </a:r>
            <a:r>
              <a:rPr lang="pl-PL" sz="1900" dirty="0">
                <a:hlinkClick r:id="rId3"/>
              </a:rPr>
              <a:t>http://</a:t>
            </a:r>
            <a:r>
              <a:rPr lang="pl-PL" sz="1900" dirty="0" smtClean="0">
                <a:hlinkClick r:id="rId3"/>
              </a:rPr>
              <a:t>www.ped.muni.cz/komensky/</a:t>
            </a:r>
            <a:r>
              <a:rPr lang="pl-PL" sz="1900" dirty="0"/>
              <a:t> </a:t>
            </a:r>
            <a:r>
              <a:rPr lang="pl-PL" sz="1900" dirty="0" smtClean="0"/>
              <a:t>p</a:t>
            </a:r>
            <a:r>
              <a:rPr lang="cs-CZ" sz="1900" dirty="0" err="1" smtClean="0"/>
              <a:t>ředplatné</a:t>
            </a:r>
            <a:r>
              <a:rPr lang="cs-CZ" sz="1900" dirty="0" smtClean="0"/>
              <a:t>: </a:t>
            </a:r>
            <a:r>
              <a:rPr lang="cs-CZ" sz="1900" dirty="0" smtClean="0">
                <a:hlinkClick r:id="rId4"/>
              </a:rPr>
              <a:t>https://is.muni.cz/obchod/fakulta/ped/casopisy/casopis_komensky/</a:t>
            </a:r>
            <a:endParaRPr lang="cs-CZ" sz="1900" dirty="0" smtClean="0"/>
          </a:p>
          <a:p>
            <a:pPr marL="0" indent="0">
              <a:lnSpc>
                <a:spcPct val="100000"/>
              </a:lnSpc>
              <a:buNone/>
            </a:pPr>
            <a:endParaRPr lang="cs-CZ" dirty="0"/>
          </a:p>
        </p:txBody>
      </p:sp>
    </p:spTree>
    <p:extLst>
      <p:ext uri="{BB962C8B-B14F-4D97-AF65-F5344CB8AC3E}">
        <p14:creationId xmlns:p14="http://schemas.microsoft.com/office/powerpoint/2010/main" val="4232592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a náměty k dalšímu zamyšlení:</a:t>
            </a:r>
          </a:p>
        </p:txBody>
      </p:sp>
      <p:sp>
        <p:nvSpPr>
          <p:cNvPr id="3" name="Zástupný symbol pro obsah 2"/>
          <p:cNvSpPr>
            <a:spLocks noGrp="1"/>
          </p:cNvSpPr>
          <p:nvPr>
            <p:ph idx="1"/>
          </p:nvPr>
        </p:nvSpPr>
        <p:spPr/>
        <p:txBody>
          <a:bodyPr/>
          <a:lstStyle/>
          <a:p>
            <a:r>
              <a:rPr lang="cs-CZ" dirty="0" smtClean="0"/>
              <a:t>Charakterizujte pedagogické profese v současnosti, zejména profesi učitele a asistenta pedagoga (s oporou o legislativu).</a:t>
            </a:r>
            <a:endParaRPr lang="cs-CZ" dirty="0"/>
          </a:p>
          <a:p>
            <a:r>
              <a:rPr lang="cs-CZ" dirty="0" smtClean="0"/>
              <a:t>Disponují čeští učitelé etickým kodexem? Jaký význam má etický kodex v tzv. pomáhajících profesích?</a:t>
            </a:r>
          </a:p>
          <a:p>
            <a:r>
              <a:rPr lang="cs-CZ" dirty="0" smtClean="0"/>
              <a:t>Jaký je význam sebereflexe v pedagogických profesích?</a:t>
            </a:r>
          </a:p>
          <a:p>
            <a:endParaRPr lang="cs-CZ" dirty="0" smtClean="0"/>
          </a:p>
          <a:p>
            <a:endParaRPr lang="cs-CZ" dirty="0"/>
          </a:p>
        </p:txBody>
      </p:sp>
    </p:spTree>
    <p:extLst>
      <p:ext uri="{BB962C8B-B14F-4D97-AF65-F5344CB8AC3E}">
        <p14:creationId xmlns:p14="http://schemas.microsoft.com/office/powerpoint/2010/main" val="2609608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Žák ve škole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525313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Jací jsou současní čeští žáci?</a:t>
            </a:r>
            <a:endParaRPr lang="cs-CZ" dirty="0"/>
          </a:p>
        </p:txBody>
      </p:sp>
      <p:sp>
        <p:nvSpPr>
          <p:cNvPr id="3" name="Zástupný symbol pro obsah 2"/>
          <p:cNvSpPr>
            <a:spLocks noGrp="1"/>
          </p:cNvSpPr>
          <p:nvPr>
            <p:ph idx="1"/>
          </p:nvPr>
        </p:nvSpPr>
        <p:spPr/>
        <p:txBody>
          <a:bodyPr>
            <a:normAutofit/>
          </a:bodyPr>
          <a:lstStyle/>
          <a:p>
            <a:r>
              <a:rPr lang="cs-CZ" dirty="0" smtClean="0"/>
              <a:t>x</a:t>
            </a:r>
          </a:p>
          <a:p>
            <a:r>
              <a:rPr lang="cs-CZ" b="1" dirty="0" smtClean="0"/>
              <a:t>Časopis Komenský, rok 1880</a:t>
            </a:r>
            <a:r>
              <a:rPr lang="cs-CZ" b="1" dirty="0"/>
              <a:t>, článek </a:t>
            </a:r>
            <a:r>
              <a:rPr lang="cs-CZ" b="1" i="1" dirty="0"/>
              <a:t>O znemravnělosti </a:t>
            </a:r>
            <a:r>
              <a:rPr lang="cs-CZ" b="1" i="1" dirty="0" smtClean="0"/>
              <a:t>mládeže:</a:t>
            </a:r>
            <a:r>
              <a:rPr lang="cs-CZ" b="1" dirty="0" smtClean="0"/>
              <a:t> </a:t>
            </a:r>
          </a:p>
          <a:p>
            <a:r>
              <a:rPr lang="cs-CZ" i="1" dirty="0" smtClean="0"/>
              <a:t>Co je příčinou, že lid i mládež mravně klesá?</a:t>
            </a:r>
          </a:p>
          <a:p>
            <a:r>
              <a:rPr lang="cs-CZ" dirty="0" smtClean="0"/>
              <a:t>- škola a školství</a:t>
            </a:r>
          </a:p>
          <a:p>
            <a:r>
              <a:rPr lang="cs-CZ" dirty="0" smtClean="0"/>
              <a:t>- dům otcovský – nevázanost řeči</a:t>
            </a:r>
          </a:p>
          <a:p>
            <a:r>
              <a:rPr lang="cs-CZ" dirty="0" smtClean="0"/>
              <a:t>- čtení špatných listů a knih obsahu pochybného</a:t>
            </a:r>
          </a:p>
          <a:p>
            <a:r>
              <a:rPr lang="cs-CZ" dirty="0" smtClean="0"/>
              <a:t>- tančírny a místnosti hostinců</a:t>
            </a:r>
          </a:p>
          <a:p>
            <a:r>
              <a:rPr lang="cs-CZ" dirty="0" smtClean="0"/>
              <a:t>- nápoje </a:t>
            </a:r>
            <a:r>
              <a:rPr lang="cs-CZ" dirty="0" err="1" smtClean="0"/>
              <a:t>líhové</a:t>
            </a:r>
            <a:endParaRPr lang="cs-CZ" dirty="0" smtClean="0"/>
          </a:p>
          <a:p>
            <a:r>
              <a:rPr lang="cs-CZ" dirty="0" smtClean="0"/>
              <a:t>- veřejné špatné skutky</a:t>
            </a:r>
          </a:p>
          <a:p>
            <a:endParaRPr lang="cs-CZ" dirty="0"/>
          </a:p>
          <a:p>
            <a:endParaRPr lang="cs-CZ" dirty="0"/>
          </a:p>
        </p:txBody>
      </p:sp>
      <p:pic>
        <p:nvPicPr>
          <p:cNvPr id="4" name="Obrázek 3"/>
          <p:cNvPicPr>
            <a:picLocks noChangeAspect="1"/>
          </p:cNvPicPr>
          <p:nvPr/>
        </p:nvPicPr>
        <p:blipFill>
          <a:blip r:embed="rId2"/>
          <a:stretch>
            <a:fillRect/>
          </a:stretch>
        </p:blipFill>
        <p:spPr>
          <a:xfrm>
            <a:off x="8140053" y="1110342"/>
            <a:ext cx="3958016" cy="5277355"/>
          </a:xfrm>
          <a:prstGeom prst="rect">
            <a:avLst/>
          </a:prstGeom>
        </p:spPr>
      </p:pic>
    </p:spTree>
    <p:extLst>
      <p:ext uri="{BB962C8B-B14F-4D97-AF65-F5344CB8AC3E}">
        <p14:creationId xmlns:p14="http://schemas.microsoft.com/office/powerpoint/2010/main" val="163808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víme o českých žácích?</a:t>
            </a:r>
            <a:endParaRPr lang="cs-CZ" dirty="0"/>
          </a:p>
        </p:txBody>
      </p:sp>
      <p:sp>
        <p:nvSpPr>
          <p:cNvPr id="3" name="Zástupný symbol pro obsah 2"/>
          <p:cNvSpPr>
            <a:spLocks noGrp="1"/>
          </p:cNvSpPr>
          <p:nvPr>
            <p:ph idx="1"/>
          </p:nvPr>
        </p:nvSpPr>
        <p:spPr/>
        <p:txBody>
          <a:bodyPr/>
          <a:lstStyle/>
          <a:p>
            <a:r>
              <a:rPr lang="cs-CZ" dirty="0" smtClean="0"/>
              <a:t>Dlouhodobý výzkum </a:t>
            </a:r>
            <a:r>
              <a:rPr lang="cs-CZ" i="1" dirty="0" smtClean="0"/>
              <a:t>Pražské skupiny školní etnografie</a:t>
            </a:r>
            <a:r>
              <a:rPr lang="cs-CZ" dirty="0" smtClean="0"/>
              <a:t>: 1991 – 2004, 5 ZŠ</a:t>
            </a:r>
          </a:p>
          <a:p>
            <a:endParaRPr lang="cs-CZ" dirty="0" smtClean="0"/>
          </a:p>
          <a:p>
            <a:r>
              <a:rPr lang="cs-CZ" b="1" dirty="0" smtClean="0"/>
              <a:t>Hodnotové preference - </a:t>
            </a:r>
            <a:r>
              <a:rPr lang="cs-CZ" dirty="0" smtClean="0"/>
              <a:t>nárůst preferencí:</a:t>
            </a:r>
          </a:p>
          <a:p>
            <a:pPr>
              <a:buFont typeface="Wingdings" panose="05000000000000000000" pitchFamily="2" charset="2"/>
              <a:buChar char="§"/>
            </a:pPr>
            <a:r>
              <a:rPr lang="cs-CZ" dirty="0" smtClean="0"/>
              <a:t>abych </a:t>
            </a:r>
            <a:r>
              <a:rPr lang="cs-CZ" dirty="0"/>
              <a:t>se uměl(a) prosadit, měl(a) dobré nápady (57 % - 77,3 </a:t>
            </a:r>
            <a:r>
              <a:rPr lang="cs-CZ" dirty="0" smtClean="0"/>
              <a:t>%);</a:t>
            </a:r>
          </a:p>
          <a:p>
            <a:pPr>
              <a:buFont typeface="Wingdings" panose="05000000000000000000" pitchFamily="2" charset="2"/>
              <a:buChar char="§"/>
            </a:pPr>
            <a:r>
              <a:rPr lang="cs-CZ" dirty="0" smtClean="0"/>
              <a:t>abych </a:t>
            </a:r>
            <a:r>
              <a:rPr lang="cs-CZ" dirty="0"/>
              <a:t>žila(a) v blahobytu, měl(a) hodně peněz (15,2 % - 35,2 </a:t>
            </a:r>
            <a:r>
              <a:rPr lang="cs-CZ" dirty="0" smtClean="0"/>
              <a:t>%);</a:t>
            </a:r>
          </a:p>
          <a:p>
            <a:pPr>
              <a:buFont typeface="Wingdings" panose="05000000000000000000" pitchFamily="2" charset="2"/>
              <a:buChar char="§"/>
            </a:pPr>
            <a:r>
              <a:rPr lang="cs-CZ" dirty="0"/>
              <a:t>abych dobře vypadal(a), měl(a) pěkný osobní vzhled (26,4 % - 43 </a:t>
            </a:r>
            <a:r>
              <a:rPr lang="cs-CZ" dirty="0" smtClean="0"/>
              <a:t>%);</a:t>
            </a:r>
          </a:p>
          <a:p>
            <a:pPr>
              <a:buFont typeface="Wingdings" panose="05000000000000000000" pitchFamily="2" charset="2"/>
              <a:buChar char="§"/>
            </a:pPr>
            <a:r>
              <a:rPr lang="cs-CZ" dirty="0"/>
              <a:t>abych byl(a) ve svém budoucím život ě úspěšný(á) (63,5 % - 78,1 %); </a:t>
            </a:r>
            <a:endParaRPr lang="cs-CZ" dirty="0" smtClean="0"/>
          </a:p>
          <a:p>
            <a:pPr>
              <a:buFont typeface="Wingdings" panose="05000000000000000000" pitchFamily="2" charset="2"/>
              <a:buChar char="§"/>
            </a:pPr>
            <a:r>
              <a:rPr lang="cs-CZ" dirty="0" smtClean="0"/>
              <a:t>abych </a:t>
            </a:r>
            <a:r>
              <a:rPr lang="cs-CZ" dirty="0"/>
              <a:t>hodně cestoval(a), poznával(a) různé země (22,6 % - 35,9 </a:t>
            </a:r>
            <a:r>
              <a:rPr lang="cs-CZ" dirty="0" smtClean="0"/>
              <a:t>%); </a:t>
            </a:r>
            <a:endParaRPr lang="cs-CZ" dirty="0"/>
          </a:p>
        </p:txBody>
      </p:sp>
    </p:spTree>
    <p:extLst>
      <p:ext uri="{BB962C8B-B14F-4D97-AF65-F5344CB8AC3E}">
        <p14:creationId xmlns:p14="http://schemas.microsoft.com/office/powerpoint/2010/main" val="1691111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víme o českých žácích?</a:t>
            </a:r>
          </a:p>
        </p:txBody>
      </p:sp>
      <p:sp>
        <p:nvSpPr>
          <p:cNvPr id="3" name="Zástupný symbol pro obsah 2"/>
          <p:cNvSpPr>
            <a:spLocks noGrp="1"/>
          </p:cNvSpPr>
          <p:nvPr>
            <p:ph idx="1"/>
          </p:nvPr>
        </p:nvSpPr>
        <p:spPr/>
        <p:txBody>
          <a:bodyPr/>
          <a:lstStyle/>
          <a:p>
            <a:r>
              <a:rPr lang="cs-CZ" b="1" dirty="0" smtClean="0"/>
              <a:t>Hodnotové preference – pokles</a:t>
            </a:r>
          </a:p>
          <a:p>
            <a:pPr>
              <a:buFont typeface="Wingdings" panose="05000000000000000000" pitchFamily="2" charset="2"/>
              <a:buChar char="§"/>
            </a:pPr>
            <a:r>
              <a:rPr lang="es-ES" dirty="0"/>
              <a:t>abych žil(a) ve zdravém životním prostředí (90,6 % - 64,1 </a:t>
            </a:r>
            <a:r>
              <a:rPr lang="es-ES" dirty="0" smtClean="0"/>
              <a:t>%)</a:t>
            </a:r>
            <a:endParaRPr lang="cs-CZ" dirty="0" smtClean="0"/>
          </a:p>
          <a:p>
            <a:pPr>
              <a:buFont typeface="Wingdings" panose="05000000000000000000" pitchFamily="2" charset="2"/>
              <a:buChar char="§"/>
            </a:pPr>
            <a:r>
              <a:rPr lang="cs-CZ" dirty="0"/>
              <a:t>abych se snažil(a) pomáhat všude, kde je </a:t>
            </a:r>
            <a:r>
              <a:rPr lang="cs-CZ" dirty="0" smtClean="0"/>
              <a:t>potřeba </a:t>
            </a:r>
            <a:r>
              <a:rPr lang="cs-CZ" dirty="0"/>
              <a:t>(71,3 % - 46,9 </a:t>
            </a:r>
            <a:r>
              <a:rPr lang="cs-CZ" dirty="0" smtClean="0"/>
              <a:t>%);</a:t>
            </a:r>
          </a:p>
          <a:p>
            <a:pPr>
              <a:buFont typeface="Wingdings" panose="05000000000000000000" pitchFamily="2" charset="2"/>
              <a:buChar char="§"/>
            </a:pPr>
            <a:r>
              <a:rPr lang="cs-CZ" dirty="0"/>
              <a:t>abych mohl(a) být hrdý(á) na zemi, kde jsem se narodil(a) (62,7 % - 41,4 </a:t>
            </a:r>
            <a:r>
              <a:rPr lang="cs-CZ" dirty="0" smtClean="0"/>
              <a:t>%);</a:t>
            </a:r>
          </a:p>
          <a:p>
            <a:pPr>
              <a:buFont typeface="Wingdings" panose="05000000000000000000" pitchFamily="2" charset="2"/>
              <a:buChar char="§"/>
            </a:pPr>
            <a:r>
              <a:rPr lang="cs-CZ" dirty="0"/>
              <a:t>abych měl(a) pocit, že jsem n </a:t>
            </a:r>
            <a:r>
              <a:rPr lang="cs-CZ" dirty="0" err="1"/>
              <a:t>ěkomu</a:t>
            </a:r>
            <a:r>
              <a:rPr lang="cs-CZ" dirty="0"/>
              <a:t> užitečný(á) (65,4 % - 50,4 </a:t>
            </a:r>
            <a:r>
              <a:rPr lang="cs-CZ" dirty="0" smtClean="0"/>
              <a:t>%)</a:t>
            </a:r>
          </a:p>
          <a:p>
            <a:pPr>
              <a:buFont typeface="Wingdings" panose="05000000000000000000" pitchFamily="2" charset="2"/>
              <a:buChar char="§"/>
            </a:pPr>
            <a:r>
              <a:rPr lang="cs-CZ" dirty="0"/>
              <a:t>abych žil(a) ve shodě se svou náboženskou vírou </a:t>
            </a:r>
          </a:p>
        </p:txBody>
      </p:sp>
    </p:spTree>
    <p:extLst>
      <p:ext uri="{BB962C8B-B14F-4D97-AF65-F5344CB8AC3E}">
        <p14:creationId xmlns:p14="http://schemas.microsoft.com/office/powerpoint/2010/main" val="3596003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 do pedagogiky</a:t>
            </a:r>
          </a:p>
        </p:txBody>
      </p:sp>
      <p:sp>
        <p:nvSpPr>
          <p:cNvPr id="3" name="Zástupný symbol pro obsah 2"/>
          <p:cNvSpPr>
            <a:spLocks noGrp="1"/>
          </p:cNvSpPr>
          <p:nvPr>
            <p:ph idx="1"/>
          </p:nvPr>
        </p:nvSpPr>
        <p:spPr/>
        <p:txBody>
          <a:bodyPr/>
          <a:lstStyle/>
          <a:p>
            <a:r>
              <a:rPr lang="cs-CZ" b="1" dirty="0"/>
              <a:t>Předmět pedagogiky:</a:t>
            </a:r>
          </a:p>
          <a:p>
            <a:r>
              <a:rPr lang="cs-CZ" sz="2800" dirty="0"/>
              <a:t>Pedagogika se zabývá vším tím, co vytváří a determinuje nějaké edukační prostředí, procesy, jež se v těchto prostředích realizují, a výsledky a efekty těchto procesů (Průcha, 2013</a:t>
            </a:r>
            <a:r>
              <a:rPr lang="cs-CZ" sz="2800" dirty="0" smtClean="0"/>
              <a:t>).</a:t>
            </a:r>
            <a:endParaRPr lang="cs-CZ" sz="2800" dirty="0"/>
          </a:p>
          <a:p>
            <a:endParaRPr lang="cs-CZ" dirty="0"/>
          </a:p>
        </p:txBody>
      </p:sp>
    </p:spTree>
    <p:extLst>
      <p:ext uri="{BB962C8B-B14F-4D97-AF65-F5344CB8AC3E}">
        <p14:creationId xmlns:p14="http://schemas.microsoft.com/office/powerpoint/2010/main" val="3933024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víme o českých žácích?</a:t>
            </a:r>
          </a:p>
        </p:txBody>
      </p:sp>
      <p:sp>
        <p:nvSpPr>
          <p:cNvPr id="3" name="Zástupný symbol pro obsah 2"/>
          <p:cNvSpPr>
            <a:spLocks noGrp="1"/>
          </p:cNvSpPr>
          <p:nvPr>
            <p:ph idx="1"/>
          </p:nvPr>
        </p:nvSpPr>
        <p:spPr/>
        <p:txBody>
          <a:bodyPr/>
          <a:lstStyle/>
          <a:p>
            <a:r>
              <a:rPr lang="cs-CZ" b="1" dirty="0" smtClean="0"/>
              <a:t>Vztah rodiny a školy</a:t>
            </a:r>
          </a:p>
          <a:p>
            <a:r>
              <a:rPr lang="cs-CZ" dirty="0" smtClean="0"/>
              <a:t>aktivita </a:t>
            </a:r>
            <a:r>
              <a:rPr lang="cs-CZ" dirty="0"/>
              <a:t>rodičů při kontrole </a:t>
            </a:r>
            <a:r>
              <a:rPr lang="cs-CZ" dirty="0" smtClean="0"/>
              <a:t>domácí </a:t>
            </a:r>
            <a:r>
              <a:rPr lang="cs-CZ" dirty="0"/>
              <a:t>přípravy se </a:t>
            </a:r>
            <a:r>
              <a:rPr lang="cs-CZ" dirty="0" smtClean="0"/>
              <a:t>snížila, dále </a:t>
            </a:r>
            <a:r>
              <a:rPr lang="cs-CZ" dirty="0"/>
              <a:t>klesající poptávky dětí po </a:t>
            </a:r>
            <a:r>
              <a:rPr lang="cs-CZ" dirty="0" smtClean="0"/>
              <a:t>rodičovské pomoci</a:t>
            </a:r>
          </a:p>
          <a:p>
            <a:r>
              <a:rPr lang="cs-CZ" dirty="0" smtClean="0"/>
              <a:t>Nižší míra </a:t>
            </a:r>
            <a:r>
              <a:rPr lang="cs-CZ" dirty="0"/>
              <a:t>výchovného tlaku a kontroly ze strany </a:t>
            </a:r>
            <a:r>
              <a:rPr lang="cs-CZ" dirty="0" smtClean="0"/>
              <a:t>rodičů</a:t>
            </a:r>
            <a:r>
              <a:rPr lang="cs-CZ" dirty="0"/>
              <a:t>, tedy liberálnější postoje k </a:t>
            </a:r>
            <a:r>
              <a:rPr lang="cs-CZ" dirty="0" smtClean="0"/>
              <a:t>výchově</a:t>
            </a:r>
          </a:p>
          <a:p>
            <a:r>
              <a:rPr lang="cs-CZ" b="1" dirty="0" smtClean="0"/>
              <a:t>Postoje dětí ke škole</a:t>
            </a:r>
          </a:p>
          <a:p>
            <a:r>
              <a:rPr lang="cs-CZ" dirty="0" smtClean="0"/>
              <a:t>počet </a:t>
            </a:r>
            <a:r>
              <a:rPr lang="cs-CZ" dirty="0"/>
              <a:t>dětí, kteří charakterizují svůj obecný postoj tvrzením „ve škole se naučím spoustu potřebných věcí” poklesl z 41 % na 21,5 </a:t>
            </a:r>
            <a:r>
              <a:rPr lang="cs-CZ" dirty="0" smtClean="0"/>
              <a:t>%</a:t>
            </a:r>
          </a:p>
          <a:p>
            <a:r>
              <a:rPr lang="cs-CZ" dirty="0" smtClean="0"/>
              <a:t>změnila </a:t>
            </a:r>
            <a:r>
              <a:rPr lang="cs-CZ" dirty="0"/>
              <a:t>se proporce dětí, které „dost trápí, když dostanou horší známku než obvykle </a:t>
            </a:r>
            <a:r>
              <a:rPr lang="cs-CZ" dirty="0" smtClean="0"/>
              <a:t>", dříve 81% </a:t>
            </a:r>
            <a:r>
              <a:rPr lang="cs-CZ" dirty="0"/>
              <a:t>dětí, dnes jen 66 %. </a:t>
            </a:r>
            <a:endParaRPr lang="cs-CZ" dirty="0" smtClean="0"/>
          </a:p>
          <a:p>
            <a:r>
              <a:rPr lang="cs-CZ" sz="1400" dirty="0" smtClean="0"/>
              <a:t>Zdroj: Pražská skupina školní etnografie</a:t>
            </a:r>
            <a:endParaRPr lang="cs-CZ" sz="1400" dirty="0"/>
          </a:p>
        </p:txBody>
      </p:sp>
    </p:spTree>
    <p:extLst>
      <p:ext uri="{BB962C8B-B14F-4D97-AF65-F5344CB8AC3E}">
        <p14:creationId xmlns:p14="http://schemas.microsoft.com/office/powerpoint/2010/main" val="3628177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Jiná generace?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Poklesla obliba školních předmětů. </a:t>
            </a:r>
            <a:endParaRPr lang="cs-CZ" dirty="0" smtClean="0"/>
          </a:p>
          <a:p>
            <a:r>
              <a:rPr lang="cs-CZ" dirty="0" smtClean="0"/>
              <a:t>Žáci </a:t>
            </a:r>
            <a:r>
              <a:rPr lang="cs-CZ" dirty="0"/>
              <a:t>se dívají na školní znalosti kritičtěji: to, co se naučili, už snad ani nevystupuje jako základ, ale jako velmi dílčí kompetence, která vypadá navíc nespojitelná se speciálními znalostmi v pozdější přípravě na profesi. </a:t>
            </a:r>
            <a:endParaRPr lang="cs-CZ" dirty="0" smtClean="0"/>
          </a:p>
          <a:p>
            <a:r>
              <a:rPr lang="cs-CZ" dirty="0" smtClean="0"/>
              <a:t>Poklesl </a:t>
            </a:r>
            <a:r>
              <a:rPr lang="cs-CZ" dirty="0"/>
              <a:t>celkový výkonový postoj žáků ke škole (</a:t>
            </a:r>
            <a:r>
              <a:rPr lang="cs-CZ" dirty="0" err="1"/>
              <a:t>sebeprospěchové</a:t>
            </a:r>
            <a:r>
              <a:rPr lang="cs-CZ" dirty="0"/>
              <a:t> zařazení, prožívání špatné známky, příprava do školy). </a:t>
            </a:r>
            <a:endParaRPr lang="cs-CZ" dirty="0" smtClean="0"/>
          </a:p>
          <a:p>
            <a:r>
              <a:rPr lang="cs-CZ" dirty="0" smtClean="0"/>
              <a:t>Narostlo </a:t>
            </a:r>
            <a:r>
              <a:rPr lang="cs-CZ" dirty="0"/>
              <a:t>nakládání s počítačem. To se u některých kluků posunulo postupně z hraní počítačových her na různé stupně programování. Počítačovou gramotnost lze chápat pozitivně jako jeden z hlavních faktorů udržování a rozvoje intelektu u některých kluků, a to i těch, kteří třeba v tradiční češtinářské gramotnosti nedostačují, ba pohybují se na hranicích dyslexie. </a:t>
            </a:r>
            <a:endParaRPr lang="cs-CZ" dirty="0" smtClean="0"/>
          </a:p>
          <a:p>
            <a:r>
              <a:rPr lang="cs-CZ" dirty="0" smtClean="0"/>
              <a:t>Připočtěme </a:t>
            </a:r>
            <a:r>
              <a:rPr lang="cs-CZ" dirty="0"/>
              <a:t>ještě řadu uměleckých a literárních zájmů zejména u dívek nebo i sport, a zjistíme, že napojení dětí na společenské poznání se na druhém stupni základní školy odehrává právě přes zájmy a koníčky — více než přes školní předměty“ (Pražská skupina školní etnografie, 2004, s. 233-241</a:t>
            </a:r>
            <a:r>
              <a:rPr lang="cs-CZ" dirty="0" smtClean="0"/>
              <a:t>)</a:t>
            </a:r>
          </a:p>
          <a:p>
            <a:r>
              <a:rPr lang="cs-CZ" sz="1700" dirty="0"/>
              <a:t>Zdroj: Pražská skupina školní etnografie</a:t>
            </a:r>
          </a:p>
          <a:p>
            <a:endParaRPr lang="cs-CZ" dirty="0"/>
          </a:p>
        </p:txBody>
      </p:sp>
    </p:spTree>
    <p:extLst>
      <p:ext uri="{BB962C8B-B14F-4D97-AF65-F5344CB8AC3E}">
        <p14:creationId xmlns:p14="http://schemas.microsoft.com/office/powerpoint/2010/main" val="2997643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Proměna žáků nebo proměna doby?</a:t>
            </a:r>
            <a:br>
              <a:rPr lang="cs-CZ" dirty="0" smtClean="0"/>
            </a:br>
            <a:r>
              <a:rPr lang="cs-CZ" sz="2400" dirty="0" smtClean="0"/>
              <a:t>Dítě v centru</a:t>
            </a:r>
            <a:endParaRPr lang="cs-CZ" sz="2400" dirty="0"/>
          </a:p>
        </p:txBody>
      </p:sp>
      <p:sp>
        <p:nvSpPr>
          <p:cNvPr id="3" name="Zástupný symbol pro obsah 2"/>
          <p:cNvSpPr>
            <a:spLocks noGrp="1"/>
          </p:cNvSpPr>
          <p:nvPr>
            <p:ph idx="1"/>
          </p:nvPr>
        </p:nvSpPr>
        <p:spPr/>
        <p:txBody>
          <a:bodyPr>
            <a:normAutofit fontScale="85000" lnSpcReduction="10000"/>
          </a:bodyPr>
          <a:lstStyle/>
          <a:p>
            <a:r>
              <a:rPr lang="cs-CZ" b="1" dirty="0"/>
              <a:t>Ellen </a:t>
            </a:r>
            <a:r>
              <a:rPr lang="cs-CZ" b="1" dirty="0" err="1" smtClean="0"/>
              <a:t>Key</a:t>
            </a:r>
            <a:r>
              <a:rPr lang="cs-CZ" b="1" dirty="0" smtClean="0"/>
              <a:t>: století dítěte </a:t>
            </a:r>
            <a:r>
              <a:rPr lang="cs-CZ" dirty="0" smtClean="0"/>
              <a:t>(</a:t>
            </a:r>
            <a:r>
              <a:rPr lang="en-US" dirty="0" smtClean="0"/>
              <a:t>The </a:t>
            </a:r>
            <a:r>
              <a:rPr lang="en-US" dirty="0"/>
              <a:t>Century of the </a:t>
            </a:r>
            <a:r>
              <a:rPr lang="en-US" dirty="0" smtClean="0"/>
              <a:t>Child</a:t>
            </a:r>
            <a:r>
              <a:rPr lang="cs-CZ" dirty="0" smtClean="0"/>
              <a:t>, 1909)</a:t>
            </a:r>
          </a:p>
          <a:p>
            <a:r>
              <a:rPr lang="cs-CZ" dirty="0" smtClean="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smtClean="0"/>
              <a:t>children</a:t>
            </a:r>
            <a:r>
              <a:rPr lang="cs-CZ" dirty="0" smtClean="0"/>
              <a:t>“</a:t>
            </a:r>
          </a:p>
          <a:p>
            <a:r>
              <a:rPr lang="cs-CZ" dirty="0" smtClean="0"/>
              <a:t>„</a:t>
            </a:r>
            <a:r>
              <a:rPr lang="cs-CZ" dirty="0" err="1" smtClean="0"/>
              <a:t>Education</a:t>
            </a:r>
            <a:r>
              <a:rPr lang="cs-CZ" dirty="0" smtClean="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smtClean="0"/>
              <a:t>grow</a:t>
            </a:r>
            <a:r>
              <a:rPr lang="cs-CZ" dirty="0" smtClean="0"/>
              <a:t>“</a:t>
            </a:r>
          </a:p>
          <a:p>
            <a:endParaRPr lang="cs-CZ" dirty="0" smtClean="0"/>
          </a:p>
          <a:p>
            <a:r>
              <a:rPr lang="cs-CZ" dirty="0" smtClean="0"/>
              <a:t>- identita se rozvíjí ve svobodě, hranice dány právy druhého</a:t>
            </a:r>
          </a:p>
          <a:p>
            <a:r>
              <a:rPr lang="cs-CZ" dirty="0" smtClean="0"/>
              <a:t>- prvním předpokladem vzdělávání dětí je stát se dítětem (ve smyslu zaujetí dětstvím)</a:t>
            </a:r>
          </a:p>
          <a:p>
            <a:r>
              <a:rPr lang="cs-CZ" dirty="0" smtClean="0"/>
              <a:t>- neznamená to přetvářet dítě podle našich představ ale nechat se vést tím, čím dítě je, nepoužívat klam či sílu</a:t>
            </a:r>
          </a:p>
          <a:p>
            <a:r>
              <a:rPr lang="cs-CZ" dirty="0" smtClean="0"/>
              <a:t>- největší chybou je neponechat dětem vlastní prostor pro jejich </a:t>
            </a:r>
            <a:r>
              <a:rPr lang="cs-CZ" dirty="0" err="1" smtClean="0"/>
              <a:t>seberozvoj</a:t>
            </a:r>
            <a:endParaRPr lang="cs-CZ" dirty="0" smtClean="0"/>
          </a:p>
          <a:p>
            <a:r>
              <a:rPr lang="cs-CZ" dirty="0" smtClean="0"/>
              <a:t>- učitelské umění  spočívá v ignorování chyb dětí v devíti z deseti případů, vyhnutí se okamžité intervenci, která je obvykle chybou</a:t>
            </a:r>
          </a:p>
          <a:p>
            <a:r>
              <a:rPr lang="cs-CZ" dirty="0" smtClean="0"/>
              <a:t>- modelujeme děti, ale bereme jim touhu, aby se samy chtěly vzdělávat</a:t>
            </a:r>
          </a:p>
          <a:p>
            <a:endParaRPr lang="cs-CZ" dirty="0" smtClean="0"/>
          </a:p>
          <a:p>
            <a:endParaRPr lang="cs-CZ" dirty="0"/>
          </a:p>
          <a:p>
            <a:endParaRPr lang="cs-CZ" dirty="0"/>
          </a:p>
        </p:txBody>
      </p:sp>
    </p:spTree>
    <p:extLst>
      <p:ext uri="{BB962C8B-B14F-4D97-AF65-F5344CB8AC3E}">
        <p14:creationId xmlns:p14="http://schemas.microsoft.com/office/powerpoint/2010/main" val="3901860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Dítě v centru: pedocentrismus</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55000" lnSpcReduction="20000"/>
          </a:bodyPr>
          <a:lstStyle/>
          <a:p>
            <a:r>
              <a:rPr lang="cs-CZ" sz="3300" b="1" dirty="0"/>
              <a:t>Reformní </a:t>
            </a:r>
            <a:r>
              <a:rPr lang="cs-CZ" sz="3300" b="1" dirty="0" smtClean="0"/>
              <a:t>směry 1</a:t>
            </a:r>
            <a:r>
              <a:rPr lang="cs-CZ" sz="3300" b="1" dirty="0"/>
              <a:t>. </a:t>
            </a:r>
            <a:r>
              <a:rPr lang="cs-CZ" sz="3300" b="1" dirty="0" smtClean="0"/>
              <a:t>poloviny 20</a:t>
            </a:r>
            <a:r>
              <a:rPr lang="cs-CZ" sz="3300" b="1" dirty="0"/>
              <a:t>. </a:t>
            </a:r>
            <a:r>
              <a:rPr lang="cs-CZ" sz="3300" b="1" dirty="0" smtClean="0"/>
              <a:t>století</a:t>
            </a:r>
          </a:p>
          <a:p>
            <a:r>
              <a:rPr lang="cs-CZ" sz="1800" dirty="0"/>
              <a:t>• Waldorfská pedagogika </a:t>
            </a:r>
            <a:r>
              <a:rPr lang="cs-CZ" sz="1800" dirty="0" smtClean="0"/>
              <a:t>(Propagační video: https</a:t>
            </a:r>
            <a:r>
              <a:rPr lang="cs-CZ" sz="1800" dirty="0"/>
              <a:t>://</a:t>
            </a:r>
            <a:r>
              <a:rPr lang="cs-CZ" sz="1800" dirty="0" smtClean="0"/>
              <a:t>www.youtube.com/</a:t>
            </a:r>
            <a:r>
              <a:rPr lang="cs-CZ" sz="1800" dirty="0" err="1" smtClean="0"/>
              <a:t>watch?v</a:t>
            </a:r>
            <a:r>
              <a:rPr lang="cs-CZ" sz="1800" dirty="0" smtClean="0"/>
              <a:t>=tZmAX5adCl0)</a:t>
            </a:r>
            <a:endParaRPr lang="cs-CZ" sz="1800" dirty="0"/>
          </a:p>
          <a:p>
            <a:r>
              <a:rPr lang="cs-CZ" sz="1800" dirty="0" smtClean="0"/>
              <a:t>• </a:t>
            </a:r>
            <a:r>
              <a:rPr lang="cs-CZ" sz="1800" dirty="0" err="1"/>
              <a:t>Montessoriovská</a:t>
            </a:r>
            <a:r>
              <a:rPr lang="cs-CZ" sz="1800" dirty="0"/>
              <a:t> pedagogika</a:t>
            </a:r>
          </a:p>
          <a:p>
            <a:r>
              <a:rPr lang="cs-CZ" sz="1800" dirty="0"/>
              <a:t>• </a:t>
            </a:r>
            <a:r>
              <a:rPr lang="cs-CZ" sz="1800" dirty="0" err="1" smtClean="0"/>
              <a:t>Daltonský</a:t>
            </a:r>
            <a:r>
              <a:rPr lang="cs-CZ" sz="1800" dirty="0" smtClean="0"/>
              <a:t> </a:t>
            </a:r>
            <a:r>
              <a:rPr lang="cs-CZ" sz="1800" dirty="0"/>
              <a:t>plán</a:t>
            </a:r>
          </a:p>
          <a:p>
            <a:r>
              <a:rPr lang="cs-CZ" sz="1800" dirty="0" smtClean="0"/>
              <a:t>• </a:t>
            </a:r>
            <a:r>
              <a:rPr lang="cs-CZ" sz="1800" dirty="0"/>
              <a:t>Jenská pedagogika</a:t>
            </a:r>
          </a:p>
          <a:p>
            <a:r>
              <a:rPr lang="cs-CZ" sz="1800" dirty="0"/>
              <a:t>• </a:t>
            </a:r>
            <a:r>
              <a:rPr lang="cs-CZ" sz="1800" dirty="0" err="1" smtClean="0"/>
              <a:t>Freinetovská</a:t>
            </a:r>
            <a:r>
              <a:rPr lang="cs-CZ" sz="1800" dirty="0" smtClean="0"/>
              <a:t> pedagogika</a:t>
            </a:r>
          </a:p>
          <a:p>
            <a:endParaRPr lang="cs-CZ" sz="1800" dirty="0" smtClean="0"/>
          </a:p>
          <a:p>
            <a:pPr>
              <a:buFont typeface="Arial" panose="020B0604020202020204" pitchFamily="34" charset="0"/>
              <a:buChar char="•"/>
            </a:pPr>
            <a:r>
              <a:rPr lang="cs-CZ" sz="2900" b="1" dirty="0" smtClean="0"/>
              <a:t> Kritika </a:t>
            </a:r>
            <a:r>
              <a:rPr lang="cs-CZ" sz="2900" b="1" dirty="0"/>
              <a:t>tradiční </a:t>
            </a:r>
            <a:r>
              <a:rPr lang="cs-CZ" sz="2900" b="1" dirty="0" smtClean="0"/>
              <a:t>školy: </a:t>
            </a:r>
            <a:r>
              <a:rPr lang="cs-CZ" sz="2900" dirty="0" smtClean="0"/>
              <a:t>	</a:t>
            </a:r>
          </a:p>
          <a:p>
            <a:pPr lvl="2">
              <a:buFont typeface="Arial" panose="020B0604020202020204" pitchFamily="34" charset="0"/>
              <a:buChar char="•"/>
            </a:pPr>
            <a:r>
              <a:rPr lang="cs-CZ" sz="2900" dirty="0"/>
              <a:t>Intelektualistické zaměření, nebere v potaz komplexní rozvoj jedince</a:t>
            </a:r>
          </a:p>
          <a:p>
            <a:pPr lvl="2">
              <a:buFont typeface="Arial" panose="020B0604020202020204" pitchFamily="34" charset="0"/>
              <a:buChar char="•"/>
            </a:pPr>
            <a:r>
              <a:rPr lang="cs-CZ" sz="2900" dirty="0" smtClean="0"/>
              <a:t>Mechanický </a:t>
            </a:r>
            <a:r>
              <a:rPr lang="cs-CZ" sz="2900" dirty="0"/>
              <a:t>způsob učení s převažující pasivitou žáků, podcenění rozvoje tvůrčích schopností </a:t>
            </a:r>
            <a:endParaRPr lang="cs-CZ" sz="2900" dirty="0" smtClean="0"/>
          </a:p>
          <a:p>
            <a:pPr lvl="2">
              <a:buFont typeface="Arial" panose="020B0604020202020204" pitchFamily="34" charset="0"/>
              <a:buChar char="•"/>
            </a:pPr>
            <a:r>
              <a:rPr lang="cs-CZ" sz="2900" dirty="0" smtClean="0"/>
              <a:t>Autoritativní </a:t>
            </a:r>
            <a:r>
              <a:rPr lang="cs-CZ" sz="2900" dirty="0"/>
              <a:t>výchova, represe a donucování, nedocenění individuality žáků </a:t>
            </a:r>
          </a:p>
          <a:p>
            <a:pPr lvl="2">
              <a:buFont typeface="Arial" panose="020B0604020202020204" pitchFamily="34" charset="0"/>
              <a:buChar char="•"/>
            </a:pPr>
            <a:r>
              <a:rPr lang="cs-CZ" sz="2900" dirty="0" smtClean="0"/>
              <a:t>Malý </a:t>
            </a:r>
            <a:r>
              <a:rPr lang="cs-CZ" sz="2900" dirty="0"/>
              <a:t>zřetel k estetickým, tělovýchovným a zdravotním aspektům výchovy – </a:t>
            </a:r>
          </a:p>
          <a:p>
            <a:pPr lvl="2">
              <a:buFont typeface="Arial" panose="020B0604020202020204" pitchFamily="34" charset="0"/>
              <a:buChar char="•"/>
            </a:pPr>
            <a:r>
              <a:rPr lang="cs-CZ" sz="2900" dirty="0" smtClean="0"/>
              <a:t>Izolace </a:t>
            </a:r>
            <a:r>
              <a:rPr lang="cs-CZ" sz="2900" dirty="0"/>
              <a:t>školy od rodiny a komunity </a:t>
            </a:r>
          </a:p>
          <a:p>
            <a:r>
              <a:rPr lang="cs-CZ" sz="2900" dirty="0" smtClean="0"/>
              <a:t>X </a:t>
            </a:r>
          </a:p>
          <a:p>
            <a:r>
              <a:rPr lang="cs-CZ" sz="2900" dirty="0" smtClean="0"/>
              <a:t>obrat </a:t>
            </a:r>
            <a:r>
              <a:rPr lang="cs-CZ" sz="2900" dirty="0"/>
              <a:t>k pedocentrismu</a:t>
            </a:r>
          </a:p>
        </p:txBody>
      </p:sp>
    </p:spTree>
    <p:extLst>
      <p:ext uri="{BB962C8B-B14F-4D97-AF65-F5344CB8AC3E}">
        <p14:creationId xmlns:p14="http://schemas.microsoft.com/office/powerpoint/2010/main" val="14192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Dítě v centru: </a:t>
            </a:r>
            <a:br>
              <a:rPr lang="cs-CZ" dirty="0" smtClean="0"/>
            </a:br>
            <a:r>
              <a:rPr lang="cs-CZ" dirty="0" smtClean="0"/>
              <a:t>personalistické teorie vzdělávání</a:t>
            </a:r>
            <a:endParaRPr lang="cs-CZ" dirty="0"/>
          </a:p>
        </p:txBody>
      </p:sp>
      <p:sp>
        <p:nvSpPr>
          <p:cNvPr id="3" name="Zástupný symbol pro obsah 2"/>
          <p:cNvSpPr>
            <a:spLocks noGrp="1"/>
          </p:cNvSpPr>
          <p:nvPr>
            <p:ph idx="1"/>
          </p:nvPr>
        </p:nvSpPr>
        <p:spPr>
          <a:xfrm>
            <a:off x="1097279" y="1845734"/>
            <a:ext cx="10995193" cy="4405776"/>
          </a:xfrm>
        </p:spPr>
        <p:txBody>
          <a:bodyPr>
            <a:normAutofit fontScale="70000" lnSpcReduction="20000"/>
          </a:bodyPr>
          <a:lstStyle/>
          <a:p>
            <a:pPr marL="0" indent="0">
              <a:buNone/>
            </a:pPr>
            <a:r>
              <a:rPr lang="cs-CZ" b="1" dirty="0" smtClean="0"/>
              <a:t>1921: založena </a:t>
            </a:r>
            <a:r>
              <a:rPr lang="cs-CZ" b="1" dirty="0"/>
              <a:t>Alexanderem </a:t>
            </a:r>
            <a:r>
              <a:rPr lang="cs-CZ" b="1" dirty="0" err="1"/>
              <a:t>Sutherlandem</a:t>
            </a:r>
            <a:r>
              <a:rPr lang="cs-CZ" b="1" dirty="0"/>
              <a:t> </a:t>
            </a:r>
            <a:r>
              <a:rPr lang="cs-CZ" b="1" dirty="0" err="1" smtClean="0"/>
              <a:t>Neillem</a:t>
            </a:r>
            <a:r>
              <a:rPr lang="cs-CZ" b="1" dirty="0" smtClean="0"/>
              <a:t> škola </a:t>
            </a:r>
            <a:r>
              <a:rPr lang="cs-CZ" b="1" dirty="0" err="1"/>
              <a:t>Summerhill</a:t>
            </a:r>
            <a:endParaRPr lang="cs-CZ" b="1" dirty="0"/>
          </a:p>
          <a:p>
            <a:pPr marL="0" indent="0">
              <a:buNone/>
            </a:pPr>
            <a:r>
              <a:rPr lang="cs-CZ" dirty="0"/>
              <a:t>https://www.youtube.com/watch?v=2Shah1Ulf98</a:t>
            </a:r>
          </a:p>
          <a:p>
            <a:pPr marL="0" indent="0">
              <a:buNone/>
            </a:pPr>
            <a:endParaRPr lang="cs-CZ" dirty="0"/>
          </a:p>
          <a:p>
            <a:pPr marL="0" indent="0">
              <a:buNone/>
            </a:pPr>
            <a:r>
              <a:rPr lang="cs-CZ" b="1" dirty="0" smtClean="0"/>
              <a:t>60. léta 20. století:  vliv </a:t>
            </a:r>
            <a:r>
              <a:rPr lang="cs-CZ" b="1" dirty="0" err="1" smtClean="0"/>
              <a:t>Rogersovy</a:t>
            </a:r>
            <a:r>
              <a:rPr lang="cs-CZ" b="1" dirty="0" smtClean="0"/>
              <a:t> na</a:t>
            </a:r>
            <a:r>
              <a:rPr lang="cs-CZ" b="1" dirty="0"/>
              <a:t>  žáka orientované </a:t>
            </a:r>
            <a:r>
              <a:rPr lang="cs-CZ" b="1" dirty="0" smtClean="0"/>
              <a:t>pedagogiky:</a:t>
            </a:r>
          </a:p>
          <a:p>
            <a:pPr marL="0" indent="0">
              <a:buNone/>
            </a:pPr>
            <a:r>
              <a:rPr lang="en-US" dirty="0"/>
              <a:t>Carl Ransom Rogers </a:t>
            </a:r>
            <a:r>
              <a:rPr lang="en-US" dirty="0" smtClean="0"/>
              <a:t>(1902 –1987)</a:t>
            </a:r>
            <a:endParaRPr lang="cs-CZ" dirty="0" smtClean="0"/>
          </a:p>
          <a:p>
            <a:pPr>
              <a:buFontTx/>
              <a:buChar char="-"/>
            </a:pPr>
            <a:r>
              <a:rPr lang="cs-CZ" dirty="0"/>
              <a:t>v</a:t>
            </a:r>
            <a:r>
              <a:rPr lang="cs-CZ" dirty="0" smtClean="0"/>
              <a:t>šechny lidské bytosti mají pozitivní směřování</a:t>
            </a:r>
          </a:p>
          <a:p>
            <a:pPr>
              <a:buFontTx/>
              <a:buChar char="-"/>
            </a:pPr>
            <a:r>
              <a:rPr lang="cs-CZ" dirty="0" smtClean="0"/>
              <a:t>nutnost být sám sebou, autentický, kongruentní</a:t>
            </a:r>
          </a:p>
          <a:p>
            <a:pPr>
              <a:buFontTx/>
              <a:buChar char="-"/>
            </a:pPr>
            <a:r>
              <a:rPr lang="cs-CZ" dirty="0"/>
              <a:t>z</a:t>
            </a:r>
            <a:r>
              <a:rPr lang="cs-CZ" dirty="0" smtClean="0"/>
              <a:t>kušenostní učení:</a:t>
            </a:r>
          </a:p>
          <a:p>
            <a:pPr lvl="1">
              <a:buFontTx/>
              <a:buChar char="-"/>
            </a:pPr>
            <a:r>
              <a:rPr lang="cs-CZ" dirty="0"/>
              <a:t>j</a:t>
            </a:r>
            <a:r>
              <a:rPr lang="cs-CZ" dirty="0" smtClean="0"/>
              <a:t>e osobním angažováním se žáka (kognice i emoce)</a:t>
            </a:r>
          </a:p>
          <a:p>
            <a:pPr lvl="1">
              <a:buFontTx/>
              <a:buChar char="-"/>
            </a:pPr>
            <a:r>
              <a:rPr lang="cs-CZ" dirty="0"/>
              <a:t>o</a:t>
            </a:r>
            <a:r>
              <a:rPr lang="cs-CZ" dirty="0" smtClean="0"/>
              <a:t>pírá se o iniciativu žáka</a:t>
            </a:r>
          </a:p>
          <a:p>
            <a:pPr lvl="1">
              <a:buFontTx/>
              <a:buChar char="-"/>
            </a:pPr>
            <a:r>
              <a:rPr lang="cs-CZ" dirty="0"/>
              <a:t>h</a:t>
            </a:r>
            <a:r>
              <a:rPr lang="cs-CZ" dirty="0" smtClean="0"/>
              <a:t>odnocení výsledků učení je svěřeno žákovi</a:t>
            </a:r>
          </a:p>
          <a:p>
            <a:pPr lvl="1">
              <a:buFontTx/>
              <a:buChar char="-"/>
            </a:pPr>
            <a:r>
              <a:rPr lang="cs-CZ" dirty="0" smtClean="0"/>
              <a:t>k uchovávání poznatků dojde při vykonávání činností</a:t>
            </a:r>
          </a:p>
          <a:p>
            <a:pPr lvl="1">
              <a:buFontTx/>
              <a:buChar char="-"/>
            </a:pPr>
            <a:r>
              <a:rPr lang="cs-CZ" dirty="0"/>
              <a:t>u</a:t>
            </a:r>
            <a:r>
              <a:rPr lang="cs-CZ" dirty="0" smtClean="0"/>
              <a:t>čení je usnadňováno, nese-li za něj žák část zodpovědnosti, formuluje problémy, vybírá si prameny, </a:t>
            </a:r>
            <a:r>
              <a:rPr lang="cs-CZ" dirty="0"/>
              <a:t>u</a:t>
            </a:r>
            <a:r>
              <a:rPr lang="cs-CZ" dirty="0" smtClean="0"/>
              <a:t>rčuje postup a zažije důsledky své volby</a:t>
            </a:r>
          </a:p>
          <a:p>
            <a:pPr lvl="1">
              <a:buFontTx/>
              <a:buChar char="-"/>
            </a:pPr>
            <a:endParaRPr lang="cs-CZ" dirty="0" smtClean="0"/>
          </a:p>
          <a:p>
            <a:pPr>
              <a:buFontTx/>
              <a:buChar char="-"/>
            </a:pPr>
            <a:r>
              <a:rPr lang="cs-CZ" b="1" dirty="0"/>
              <a:t>Od 70. let: </a:t>
            </a:r>
            <a:r>
              <a:rPr lang="cs-CZ" dirty="0" smtClean="0"/>
              <a:t>dítě </a:t>
            </a:r>
            <a:r>
              <a:rPr lang="cs-CZ" dirty="0"/>
              <a:t>je vnímáno jako zdroj originality a  jedinečnosti</a:t>
            </a:r>
          </a:p>
          <a:p>
            <a:pPr>
              <a:buFontTx/>
              <a:buChar char="-"/>
            </a:pPr>
            <a:endParaRPr lang="cs-CZ" dirty="0" smtClean="0"/>
          </a:p>
          <a:p>
            <a:pPr>
              <a:buFontTx/>
              <a:buChar char="-"/>
            </a:pPr>
            <a:endParaRPr lang="cs-CZ" dirty="0" smtClean="0"/>
          </a:p>
          <a:p>
            <a:pPr>
              <a:buFontTx/>
              <a:buChar char="-"/>
            </a:pPr>
            <a:endParaRPr lang="cs-CZ" dirty="0"/>
          </a:p>
        </p:txBody>
      </p:sp>
      <p:pic>
        <p:nvPicPr>
          <p:cNvPr id="4" name="Obrázek 3"/>
          <p:cNvPicPr>
            <a:picLocks noChangeAspect="1"/>
          </p:cNvPicPr>
          <p:nvPr/>
        </p:nvPicPr>
        <p:blipFill>
          <a:blip r:embed="rId2"/>
          <a:stretch>
            <a:fillRect/>
          </a:stretch>
        </p:blipFill>
        <p:spPr>
          <a:xfrm>
            <a:off x="9481224" y="1438781"/>
            <a:ext cx="2495550" cy="3638550"/>
          </a:xfrm>
          <a:prstGeom prst="rect">
            <a:avLst/>
          </a:prstGeom>
        </p:spPr>
      </p:pic>
    </p:spTree>
    <p:extLst>
      <p:ext uri="{BB962C8B-B14F-4D97-AF65-F5344CB8AC3E}">
        <p14:creationId xmlns:p14="http://schemas.microsoft.com/office/powerpoint/2010/main" val="1982644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dirty="0" smtClean="0"/>
              <a:t>Co pedocentrismus přinesl (</a:t>
            </a:r>
            <a:r>
              <a:rPr lang="cs-CZ" sz="4400" dirty="0" err="1" smtClean="0"/>
              <a:t>Štech</a:t>
            </a:r>
            <a:r>
              <a:rPr lang="cs-CZ" sz="4400" dirty="0" smtClean="0"/>
              <a:t>, 2016)?</a:t>
            </a:r>
            <a:endParaRPr lang="cs-CZ" sz="4400"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Důrazy pedocentrické pedagogiky </a:t>
            </a:r>
            <a:r>
              <a:rPr lang="cs-CZ" dirty="0" smtClean="0"/>
              <a:t>směřovaly </a:t>
            </a:r>
            <a:r>
              <a:rPr lang="cs-CZ" dirty="0"/>
              <a:t>k až vyhrocenému </a:t>
            </a:r>
            <a:r>
              <a:rPr lang="cs-CZ" dirty="0" smtClean="0"/>
              <a:t>zdůrazňování dítěte </a:t>
            </a:r>
            <a:r>
              <a:rPr lang="cs-CZ" dirty="0"/>
              <a:t>jako jedince, který v sobě </a:t>
            </a:r>
            <a:r>
              <a:rPr lang="cs-CZ" dirty="0" smtClean="0"/>
              <a:t>má skrytou </a:t>
            </a:r>
            <a:r>
              <a:rPr lang="cs-CZ" dirty="0"/>
              <a:t>pokladnici schopností sám </a:t>
            </a:r>
            <a:r>
              <a:rPr lang="cs-CZ" dirty="0" smtClean="0"/>
              <a:t>sobě rozumět</a:t>
            </a:r>
            <a:r>
              <a:rPr lang="cs-CZ" dirty="0"/>
              <a:t>, o sobě rozhodovat, na </a:t>
            </a:r>
            <a:r>
              <a:rPr lang="cs-CZ" dirty="0" smtClean="0"/>
              <a:t>základě vlastního </a:t>
            </a:r>
            <a:r>
              <a:rPr lang="cs-CZ" dirty="0"/>
              <a:t>úsudku změnit své </a:t>
            </a:r>
            <a:r>
              <a:rPr lang="cs-CZ" dirty="0" smtClean="0"/>
              <a:t>chování</a:t>
            </a:r>
            <a:endParaRPr lang="pl-PL" dirty="0"/>
          </a:p>
          <a:p>
            <a:pPr>
              <a:buFont typeface="Wingdings" panose="05000000000000000000" pitchFamily="2" charset="2"/>
              <a:buChar char="§"/>
            </a:pPr>
            <a:r>
              <a:rPr lang="cs-CZ" dirty="0" smtClean="0"/>
              <a:t>Narušení </a:t>
            </a:r>
            <a:r>
              <a:rPr lang="cs-CZ" dirty="0"/>
              <a:t>tzv. </a:t>
            </a:r>
            <a:r>
              <a:rPr lang="cs-CZ" dirty="0" err="1" smtClean="0"/>
              <a:t>adultocentrického</a:t>
            </a:r>
            <a:r>
              <a:rPr lang="cs-CZ" dirty="0" smtClean="0"/>
              <a:t> expertního obrazu dítěte: vnímání </a:t>
            </a:r>
            <a:r>
              <a:rPr lang="cs-CZ" dirty="0"/>
              <a:t>dítěte jako jedince s vlastními přáními, plány, „teoriemi“ světa, </a:t>
            </a:r>
            <a:r>
              <a:rPr lang="cs-CZ" dirty="0" smtClean="0"/>
              <a:t>specifickými </a:t>
            </a:r>
            <a:r>
              <a:rPr lang="cs-CZ" dirty="0"/>
              <a:t>výzvami atd. </a:t>
            </a:r>
            <a:endParaRPr lang="cs-CZ" dirty="0" smtClean="0"/>
          </a:p>
          <a:p>
            <a:pPr>
              <a:buFont typeface="Wingdings" panose="05000000000000000000" pitchFamily="2" charset="2"/>
              <a:buChar char="§"/>
            </a:pPr>
            <a:r>
              <a:rPr lang="pl-PL" dirty="0" smtClean="0"/>
              <a:t>Dítě </a:t>
            </a:r>
            <a:r>
              <a:rPr lang="pl-PL" dirty="0"/>
              <a:t>zcela jednoznačně určuje a  strukturuje debaty o  škole </a:t>
            </a:r>
            <a:endParaRPr lang="pl-PL" dirty="0" smtClean="0"/>
          </a:p>
          <a:p>
            <a:pPr>
              <a:buFont typeface="Wingdings" panose="05000000000000000000" pitchFamily="2" charset="2"/>
              <a:buChar char="§"/>
            </a:pPr>
            <a:r>
              <a:rPr lang="cs-CZ" dirty="0" smtClean="0"/>
              <a:t>Rozvoj </a:t>
            </a:r>
            <a:r>
              <a:rPr lang="cs-CZ" dirty="0"/>
              <a:t>didaktik sledujících zvláštnosti dětského myšlení</a:t>
            </a:r>
            <a:r>
              <a:rPr lang="cs-CZ" dirty="0" smtClean="0"/>
              <a:t>.</a:t>
            </a:r>
          </a:p>
          <a:p>
            <a:pPr>
              <a:buFont typeface="Wingdings" panose="05000000000000000000" pitchFamily="2" charset="2"/>
              <a:buChar char="§"/>
            </a:pPr>
            <a:r>
              <a:rPr lang="cs-CZ" dirty="0"/>
              <a:t>N</a:t>
            </a:r>
            <a:r>
              <a:rPr lang="cs-CZ" dirty="0" smtClean="0"/>
              <a:t>ereflektovaný </a:t>
            </a:r>
            <a:r>
              <a:rPr lang="cs-CZ" dirty="0"/>
              <a:t>amalgám učení a  hry. Hra dokonce triumfuje, má psychologicky, pedagogicky i sociálně pozitivní konotaci – a k dítěti vlastně patří po celou dobu jeho vzdělávání. </a:t>
            </a:r>
            <a:endParaRPr lang="cs-CZ" dirty="0" smtClean="0"/>
          </a:p>
          <a:p>
            <a:pPr>
              <a:buFont typeface="Wingdings" panose="05000000000000000000" pitchFamily="2" charset="2"/>
              <a:buChar char="§"/>
            </a:pPr>
            <a:r>
              <a:rPr lang="cs-CZ" dirty="0" smtClean="0"/>
              <a:t>Pohled na dětskou kulturu „zevnitř“.</a:t>
            </a:r>
            <a:endParaRPr lang="pl-PL" dirty="0"/>
          </a:p>
          <a:p>
            <a:pPr marL="0" indent="0">
              <a:buNone/>
            </a:pPr>
            <a:endParaRPr lang="cs-CZ" dirty="0"/>
          </a:p>
        </p:txBody>
      </p:sp>
    </p:spTree>
    <p:extLst>
      <p:ext uri="{BB962C8B-B14F-4D97-AF65-F5344CB8AC3E}">
        <p14:creationId xmlns:p14="http://schemas.microsoft.com/office/powerpoint/2010/main" val="252912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Dětská kultura</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Dana Bittnerová: Rvačka jako kulturní forma:</a:t>
            </a:r>
          </a:p>
          <a:p>
            <a:r>
              <a:rPr lang="cs-CZ" dirty="0">
                <a:hlinkClick r:id="rId2"/>
              </a:rPr>
              <a:t>http://</a:t>
            </a:r>
            <a:r>
              <a:rPr lang="cs-CZ" dirty="0" smtClean="0">
                <a:hlinkClick r:id="rId2"/>
              </a:rPr>
              <a:t>kps.pedf.cuni.cz/etnografie/vyzkum/7/bittner.pdf</a:t>
            </a:r>
            <a:endParaRPr lang="cs-CZ" dirty="0" smtClean="0"/>
          </a:p>
          <a:p>
            <a:endParaRPr lang="cs-CZ" dirty="0"/>
          </a:p>
        </p:txBody>
      </p:sp>
    </p:spTree>
    <p:extLst>
      <p:ext uri="{BB962C8B-B14F-4D97-AF65-F5344CB8AC3E}">
        <p14:creationId xmlns:p14="http://schemas.microsoft.com/office/powerpoint/2010/main" val="916294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Strukturální charakteristiky žáků</a:t>
            </a:r>
            <a:endParaRPr lang="cs-CZ" dirty="0"/>
          </a:p>
        </p:txBody>
      </p:sp>
      <p:sp>
        <p:nvSpPr>
          <p:cNvPr id="3" name="Zástupný symbol pro obsah 2"/>
          <p:cNvSpPr>
            <a:spLocks noGrp="1"/>
          </p:cNvSpPr>
          <p:nvPr>
            <p:ph idx="1"/>
          </p:nvPr>
        </p:nvSpPr>
        <p:spPr/>
        <p:txBody>
          <a:bodyPr>
            <a:normAutofit/>
          </a:bodyPr>
          <a:lstStyle/>
          <a:p>
            <a:pPr>
              <a:buFont typeface="Arial" panose="020B0604020202020204" pitchFamily="34" charset="0"/>
              <a:buChar char="•"/>
            </a:pPr>
            <a:r>
              <a:rPr lang="cs-CZ" dirty="0" smtClean="0"/>
              <a:t>Sociální status</a:t>
            </a:r>
          </a:p>
          <a:p>
            <a:pPr>
              <a:buFont typeface="Arial" panose="020B0604020202020204" pitchFamily="34" charset="0"/>
              <a:buChar char="•"/>
            </a:pPr>
            <a:r>
              <a:rPr lang="cs-CZ" dirty="0" smtClean="0"/>
              <a:t>Sociální a kulturní kapitál</a:t>
            </a:r>
          </a:p>
          <a:p>
            <a:pPr>
              <a:buFont typeface="Arial" panose="020B0604020202020204" pitchFamily="34" charset="0"/>
              <a:buChar char="•"/>
            </a:pPr>
            <a:r>
              <a:rPr lang="cs-CZ" dirty="0" smtClean="0"/>
              <a:t>Gender</a:t>
            </a:r>
          </a:p>
          <a:p>
            <a:pPr>
              <a:buFont typeface="Arial" panose="020B0604020202020204" pitchFamily="34" charset="0"/>
              <a:buChar char="•"/>
            </a:pPr>
            <a:r>
              <a:rPr lang="cs-CZ" dirty="0" smtClean="0"/>
              <a:t>Rasa a etnicita</a:t>
            </a:r>
          </a:p>
          <a:p>
            <a:pPr>
              <a:buFont typeface="Arial" panose="020B0604020202020204" pitchFamily="34" charset="0"/>
              <a:buChar char="•"/>
            </a:pPr>
            <a:endParaRPr lang="cs-CZ" dirty="0"/>
          </a:p>
          <a:p>
            <a:r>
              <a:rPr lang="en-US" dirty="0" smtClean="0"/>
              <a:t>Structural </a:t>
            </a:r>
            <a:r>
              <a:rPr lang="en-US" dirty="0"/>
              <a:t>arrangements of these categories will affect the nature of childhood (</a:t>
            </a:r>
            <a:r>
              <a:rPr lang="en-US" dirty="0" err="1"/>
              <a:t>Corsaro</a:t>
            </a:r>
            <a:r>
              <a:rPr lang="en-US" dirty="0"/>
              <a:t>, 2015). </a:t>
            </a:r>
            <a:endParaRPr lang="cs-CZ" dirty="0" smtClean="0"/>
          </a:p>
          <a:p>
            <a:endParaRPr lang="cs-CZ" dirty="0"/>
          </a:p>
          <a:p>
            <a:r>
              <a:rPr lang="en-US" dirty="0" smtClean="0"/>
              <a:t>During </a:t>
            </a:r>
            <a:r>
              <a:rPr lang="en-US" dirty="0"/>
              <a:t>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439201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Strukturální charakteristiky žáků</a:t>
            </a:r>
          </a:p>
        </p:txBody>
      </p:sp>
      <p:sp>
        <p:nvSpPr>
          <p:cNvPr id="3" name="Zástupný symbol pro obsah 2"/>
          <p:cNvSpPr>
            <a:spLocks noGrp="1"/>
          </p:cNvSpPr>
          <p:nvPr>
            <p:ph sz="quarter" idx="1"/>
          </p:nvPr>
        </p:nvSpPr>
        <p:spPr/>
        <p:txBody>
          <a:bodyPr>
            <a:normAutofit/>
          </a:bodyPr>
          <a:lstStyle/>
          <a:p>
            <a:r>
              <a:rPr lang="cs-CZ" dirty="0" smtClean="0"/>
              <a:t>J. </a:t>
            </a:r>
            <a:r>
              <a:rPr lang="cs-CZ" dirty="0" err="1" smtClean="0"/>
              <a:t>Coleman</a:t>
            </a:r>
            <a:r>
              <a:rPr lang="cs-CZ" dirty="0" smtClean="0"/>
              <a:t> (60. léta 20. stol.): sociální a rodinné zázemí má hlavní vliv na výsledky dítěte ve škole i na jeho profesní kariéru</a:t>
            </a:r>
          </a:p>
          <a:p>
            <a:r>
              <a:rPr lang="cs-CZ" dirty="0" err="1" smtClean="0"/>
              <a:t>Coleman</a:t>
            </a:r>
            <a:r>
              <a:rPr lang="cs-CZ" dirty="0" smtClean="0"/>
              <a:t> srovnával různé typy škol a zjistil, že nejúspěšnější jsou katolické školy</a:t>
            </a:r>
          </a:p>
          <a:p>
            <a:r>
              <a:rPr lang="cs-CZ" dirty="0" smtClean="0"/>
              <a:t>PISA: závislost výsledků dětí v čtenářské, matematické a přírodovědné gramotnosti na charakteristikách rodiny</a:t>
            </a:r>
          </a:p>
          <a:p>
            <a:pPr lvl="1"/>
            <a:r>
              <a:rPr lang="cs-CZ" dirty="0" smtClean="0"/>
              <a:t>ČR: vzdělání matky predikuje školní úspěšnost</a:t>
            </a:r>
          </a:p>
          <a:p>
            <a:pPr marL="274320" lvl="1">
              <a:spcBef>
                <a:spcPts val="600"/>
              </a:spcBef>
              <a:buSzPct val="70000"/>
              <a:buFont typeface="Wingdings"/>
              <a:buChar char=""/>
            </a:pPr>
            <a:r>
              <a:rPr lang="cs-CZ" sz="2400" dirty="0"/>
              <a:t>Teoretické explanace:</a:t>
            </a:r>
          </a:p>
          <a:p>
            <a:pPr lvl="1">
              <a:buNone/>
            </a:pPr>
            <a:r>
              <a:rPr lang="cs-CZ" dirty="0" smtClean="0"/>
              <a:t>Sociální kapitál (</a:t>
            </a:r>
            <a:r>
              <a:rPr lang="cs-CZ" dirty="0" err="1" smtClean="0"/>
              <a:t>Coleman</a:t>
            </a:r>
            <a:r>
              <a:rPr lang="cs-CZ" dirty="0" smtClean="0"/>
              <a:t>)</a:t>
            </a:r>
          </a:p>
          <a:p>
            <a:pPr lvl="1">
              <a:buNone/>
            </a:pPr>
            <a:r>
              <a:rPr lang="cs-CZ" dirty="0" smtClean="0"/>
              <a:t>Kulturní kapitál (</a:t>
            </a:r>
            <a:r>
              <a:rPr lang="cs-CZ" dirty="0" err="1" smtClean="0"/>
              <a:t>Bourdieu</a:t>
            </a:r>
            <a:r>
              <a:rPr lang="cs-CZ" dirty="0" smtClean="0"/>
              <a:t>)</a:t>
            </a:r>
          </a:p>
          <a:p>
            <a:pPr lvl="1">
              <a:buNone/>
            </a:pPr>
            <a:r>
              <a:rPr lang="cs-CZ" dirty="0" smtClean="0"/>
              <a:t>Jazyková socializace (</a:t>
            </a:r>
            <a:r>
              <a:rPr lang="cs-CZ" dirty="0" err="1" smtClean="0"/>
              <a:t>Bernstein</a:t>
            </a:r>
            <a:r>
              <a:rPr lang="cs-CZ" dirty="0" smtClean="0"/>
              <a:t>)</a:t>
            </a:r>
          </a:p>
          <a:p>
            <a:pPr lvl="1">
              <a:buNone/>
            </a:pPr>
            <a:endParaRPr lang="cs-CZ" dirty="0" smtClean="0"/>
          </a:p>
        </p:txBody>
      </p:sp>
    </p:spTree>
    <p:extLst>
      <p:ext uri="{BB962C8B-B14F-4D97-AF65-F5344CB8AC3E}">
        <p14:creationId xmlns:p14="http://schemas.microsoft.com/office/powerpoint/2010/main" val="34809751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kapitál</a:t>
            </a:r>
            <a:endParaRPr lang="cs-CZ" dirty="0"/>
          </a:p>
        </p:txBody>
      </p:sp>
      <p:sp>
        <p:nvSpPr>
          <p:cNvPr id="3" name="Zástupný symbol pro obsah 2"/>
          <p:cNvSpPr>
            <a:spLocks noGrp="1"/>
          </p:cNvSpPr>
          <p:nvPr>
            <p:ph sz="quarter" idx="1"/>
          </p:nvPr>
        </p:nvSpPr>
        <p:spPr/>
        <p:txBody>
          <a:bodyPr/>
          <a:lstStyle/>
          <a:p>
            <a:r>
              <a:rPr lang="cs-CZ" dirty="0"/>
              <a:t>P</a:t>
            </a:r>
            <a:r>
              <a:rPr lang="cs-CZ" dirty="0" smtClean="0"/>
              <a:t>říslušnost k fungující rodině, komunitě či společenství, ve kterých existuje vysoká míra důvěry a kde existují jasně vyjádřené normy, doprovázené defektivními sankcemi. Příslušnost k takové sociální struktuře je přitom zvláště důležitá pro děti a adolescenty a má klíčový pozitivní vliv na jejich vzdělávací dráhu.</a:t>
            </a:r>
            <a:endParaRPr lang="cs-CZ" dirty="0"/>
          </a:p>
        </p:txBody>
      </p:sp>
    </p:spTree>
    <p:extLst>
      <p:ext uri="{BB962C8B-B14F-4D97-AF65-F5344CB8AC3E}">
        <p14:creationId xmlns:p14="http://schemas.microsoft.com/office/powerpoint/2010/main" val="387121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Výchova a vzdělávání</a:t>
            </a:r>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a:p>
          <a:p>
            <a:r>
              <a:rPr lang="cs-CZ" sz="2400" b="1" dirty="0"/>
              <a:t>Výchova</a:t>
            </a:r>
            <a:r>
              <a:rPr lang="cs-CZ" sz="2400" dirty="0"/>
              <a:t> je záměrné, cílevědomé působení, které se projevuje všestranným formováním osobnosti. Z moderního hlediska je výchova především procesem záměrného a cílevědomého vytváření a ovlivňování podmínek umožňujících optimální rozvoj každého jedince v souladu s jeho individuálními </a:t>
            </a:r>
            <a:r>
              <a:rPr lang="cs-CZ" sz="2400" dirty="0" smtClean="0"/>
              <a:t>dispozicemi.</a:t>
            </a:r>
          </a:p>
          <a:p>
            <a:r>
              <a:rPr lang="cs-CZ" sz="2400" b="1" dirty="0" smtClean="0"/>
              <a:t>Vzdělávání</a:t>
            </a:r>
            <a:r>
              <a:rPr lang="cs-CZ" sz="2400" dirty="0" smtClean="0"/>
              <a:t> </a:t>
            </a:r>
            <a:r>
              <a:rPr lang="cs-CZ" sz="2400" dirty="0"/>
              <a:t>je proces, který vede k osvojování vzdělávacích obsahů v rámci dlouhodobého časového horizontu</a:t>
            </a:r>
            <a:r>
              <a:rPr lang="cs-CZ" sz="2400" dirty="0" smtClean="0"/>
              <a:t>.</a:t>
            </a:r>
          </a:p>
          <a:p>
            <a:r>
              <a:rPr lang="cs-CZ" sz="2400" b="1" dirty="0" smtClean="0"/>
              <a:t>Vzdělání – </a:t>
            </a:r>
            <a:r>
              <a:rPr lang="cs-CZ" sz="2400" dirty="0"/>
              <a:t>formuje se prostřednictvím </a:t>
            </a:r>
            <a:r>
              <a:rPr lang="cs-CZ" sz="2400" dirty="0" smtClean="0"/>
              <a:t>vzdělávání.</a:t>
            </a:r>
            <a:endParaRPr lang="cs-CZ" sz="2400" b="1" dirty="0"/>
          </a:p>
          <a:p>
            <a:r>
              <a:rPr lang="cs-CZ" sz="2400" b="1" dirty="0" smtClean="0"/>
              <a:t>Vzdělanost - </a:t>
            </a:r>
            <a:r>
              <a:rPr lang="cs-CZ" sz="2400" dirty="0" smtClean="0"/>
              <a:t>často </a:t>
            </a:r>
            <a:r>
              <a:rPr lang="cs-CZ" sz="2400" dirty="0"/>
              <a:t>je zmiňována v souvislosti s hodnocením vzdělávacích výsledků či s činností učitelů a fungováním škol. Avšak toto pojetí je velmi zúžené, kdy se vzdělanost chápe jako produkt čistě formálního (školního) </a:t>
            </a:r>
            <a:r>
              <a:rPr lang="cs-CZ" sz="2400" dirty="0" smtClean="0"/>
              <a:t>vzdělávání.</a:t>
            </a:r>
            <a:endParaRPr lang="cs-CZ" sz="2400" b="1" dirty="0"/>
          </a:p>
          <a:p>
            <a:endParaRPr lang="cs-CZ" dirty="0"/>
          </a:p>
        </p:txBody>
      </p:sp>
    </p:spTree>
    <p:extLst>
      <p:ext uri="{BB962C8B-B14F-4D97-AF65-F5344CB8AC3E}">
        <p14:creationId xmlns:p14="http://schemas.microsoft.com/office/powerpoint/2010/main" val="12729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Kulturní kapitál</a:t>
            </a:r>
            <a:endParaRPr lang="cs-CZ" dirty="0"/>
          </a:p>
        </p:txBody>
      </p:sp>
      <p:sp>
        <p:nvSpPr>
          <p:cNvPr id="3" name="Zástupný symbol pro obsah 2"/>
          <p:cNvSpPr>
            <a:spLocks noGrp="1"/>
          </p:cNvSpPr>
          <p:nvPr>
            <p:ph sz="quarter" idx="1"/>
          </p:nvPr>
        </p:nvSpPr>
        <p:spPr/>
        <p:txBody>
          <a:bodyPr>
            <a:normAutofit/>
          </a:bodyPr>
          <a:lstStyle/>
          <a:p>
            <a:r>
              <a:rPr lang="cs-CZ" dirty="0" smtClean="0"/>
              <a:t>Kulturní kapitál je dovednost, která plyne z kulturní kvality prostředí, v němž člověk vyrůstá.</a:t>
            </a:r>
          </a:p>
          <a:p>
            <a:r>
              <a:rPr lang="cs-CZ" dirty="0" smtClean="0"/>
              <a:t>Děti z vyšších společenských vrstev pocházejí z jiného kulturního prostředí než děti z nižších společenských  vrstev. Mají vyšší úroveň kulturního kapitálu, kterou „zdědily" po svých rodičích. V průběhu výchovy získávají lingvistické schopnosti a kulturní znalosti, které jsou předpokladem jejich úspěchu ve škole. Tuto jejich vybavenost, tyto jejich výhody škola nejen že oceňuje a ony jsou díky ní na její půdě úspěšné, ale také ji transformuje do podoby jejich osobních zásluh, takže je škola vzhledem ke studentům z dělnické třídy definuje jako nadané a schopné. </a:t>
            </a:r>
          </a:p>
          <a:p>
            <a:r>
              <a:rPr lang="cs-CZ" dirty="0"/>
              <a:t>D</a:t>
            </a:r>
            <a:r>
              <a:rPr lang="cs-CZ" dirty="0" smtClean="0"/>
              <a:t>ěti z vyšších společenských vrstev jsou podle </a:t>
            </a:r>
            <a:r>
              <a:rPr lang="cs-CZ" dirty="0" err="1" smtClean="0"/>
              <a:t>Bourdieuovy</a:t>
            </a:r>
            <a:r>
              <a:rPr lang="cs-CZ" dirty="0" smtClean="0"/>
              <a:t> teorie díky prostředí, v němž vyrostly, více obeznámeny s dominantní kulturou, vyznají se v ní a orientují se v jejích pojmech, škola pak tuto jejich obeznámenost zhodnocuje a na jejím základě tyto děti dosahují lepších školních výsledků, než jakých dosahují děti pocházející z nižších společenských vrstev.</a:t>
            </a:r>
            <a:endParaRPr lang="cs-CZ" dirty="0"/>
          </a:p>
        </p:txBody>
      </p:sp>
    </p:spTree>
    <p:extLst>
      <p:ext uri="{BB962C8B-B14F-4D97-AF65-F5344CB8AC3E}">
        <p14:creationId xmlns:p14="http://schemas.microsoft.com/office/powerpoint/2010/main" val="586434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Jazykový kód</a:t>
            </a:r>
            <a:endParaRPr lang="cs-CZ" dirty="0"/>
          </a:p>
        </p:txBody>
      </p:sp>
      <p:sp>
        <p:nvSpPr>
          <p:cNvPr id="3" name="Zástupný symbol pro obsah 2"/>
          <p:cNvSpPr>
            <a:spLocks noGrp="1"/>
          </p:cNvSpPr>
          <p:nvPr>
            <p:ph sz="quarter" idx="1"/>
          </p:nvPr>
        </p:nvSpPr>
        <p:spPr/>
        <p:txBody>
          <a:bodyPr/>
          <a:lstStyle/>
          <a:p>
            <a:pPr>
              <a:buNone/>
            </a:pPr>
            <a:r>
              <a:rPr lang="cs-CZ" dirty="0" err="1" smtClean="0"/>
              <a:t>Basil</a:t>
            </a:r>
            <a:r>
              <a:rPr lang="cs-CZ" dirty="0" smtClean="0"/>
              <a:t> </a:t>
            </a:r>
            <a:r>
              <a:rPr lang="cs-CZ" dirty="0" err="1" smtClean="0"/>
              <a:t>Bernstein</a:t>
            </a:r>
            <a:r>
              <a:rPr lang="cs-CZ" dirty="0" smtClean="0"/>
              <a:t>:</a:t>
            </a:r>
          </a:p>
          <a:p>
            <a:endParaRPr lang="cs-CZ" dirty="0" smtClean="0"/>
          </a:p>
          <a:p>
            <a:r>
              <a:rPr lang="cs-CZ" dirty="0" smtClean="0"/>
              <a:t>omezený jazykový kód</a:t>
            </a:r>
          </a:p>
          <a:p>
            <a:r>
              <a:rPr lang="cs-CZ" dirty="0" smtClean="0"/>
              <a:t>rozvinutý jazykový kód</a:t>
            </a:r>
            <a:endParaRPr lang="cs-CZ" dirty="0"/>
          </a:p>
        </p:txBody>
      </p:sp>
    </p:spTree>
    <p:extLst>
      <p:ext uri="{BB962C8B-B14F-4D97-AF65-F5344CB8AC3E}">
        <p14:creationId xmlns:p14="http://schemas.microsoft.com/office/powerpoint/2010/main" val="642655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 Ptáčata</a:t>
            </a:r>
            <a:endParaRPr lang="cs-CZ" dirty="0"/>
          </a:p>
        </p:txBody>
      </p:sp>
      <p:sp>
        <p:nvSpPr>
          <p:cNvPr id="3" name="Zástupný symbol pro obsah 2"/>
          <p:cNvSpPr>
            <a:spLocks noGrp="1"/>
          </p:cNvSpPr>
          <p:nvPr>
            <p:ph sz="quarter" idx="1"/>
          </p:nvPr>
        </p:nvSpPr>
        <p:spPr/>
        <p:txBody>
          <a:bodyPr/>
          <a:lstStyle/>
          <a:p>
            <a:r>
              <a:rPr lang="cs-CZ" dirty="0" smtClean="0"/>
              <a:t>http://www.</a:t>
            </a:r>
            <a:r>
              <a:rPr lang="cs-CZ" dirty="0" err="1" smtClean="0"/>
              <a:t>ceskatelevize.cz</a:t>
            </a:r>
            <a:r>
              <a:rPr lang="cs-CZ" dirty="0" smtClean="0"/>
              <a:t>/porady/10267754387-</a:t>
            </a:r>
            <a:r>
              <a:rPr lang="cs-CZ" dirty="0" err="1" smtClean="0"/>
              <a:t>ptacata</a:t>
            </a:r>
            <a:r>
              <a:rPr lang="cs-CZ" dirty="0" smtClean="0"/>
              <a:t>-aneb-nejsme-</a:t>
            </a:r>
            <a:r>
              <a:rPr lang="cs-CZ" dirty="0" err="1" smtClean="0"/>
              <a:t>zadna</a:t>
            </a:r>
            <a:r>
              <a:rPr lang="cs-CZ" dirty="0" smtClean="0"/>
              <a:t>-</a:t>
            </a:r>
            <a:r>
              <a:rPr lang="cs-CZ" dirty="0" err="1" smtClean="0"/>
              <a:t>becka</a:t>
            </a:r>
            <a:r>
              <a:rPr lang="cs-CZ" dirty="0" smtClean="0"/>
              <a:t>/210572231010001-sami-spolu/</a:t>
            </a:r>
            <a:endParaRPr lang="cs-CZ" dirty="0"/>
          </a:p>
        </p:txBody>
      </p:sp>
    </p:spTree>
    <p:extLst>
      <p:ext uri="{BB962C8B-B14F-4D97-AF65-F5344CB8AC3E}">
        <p14:creationId xmlns:p14="http://schemas.microsoft.com/office/powerpoint/2010/main" val="1427068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Ptáčata: analýza rodinného prostředí</a:t>
            </a:r>
            <a:endParaRPr lang="cs-CZ" dirty="0"/>
          </a:p>
        </p:txBody>
      </p:sp>
      <p:sp>
        <p:nvSpPr>
          <p:cNvPr id="3" name="Zástupný symbol pro obsah 2"/>
          <p:cNvSpPr>
            <a:spLocks noGrp="1"/>
          </p:cNvSpPr>
          <p:nvPr>
            <p:ph sz="quarter" idx="1"/>
          </p:nvPr>
        </p:nvSpPr>
        <p:spPr/>
        <p:txBody>
          <a:bodyPr>
            <a:normAutofit/>
          </a:bodyPr>
          <a:lstStyle/>
          <a:p>
            <a:r>
              <a:rPr lang="cs-CZ" dirty="0" smtClean="0"/>
              <a:t>1) Jaké děti jsou v dokumentu? Co to znamená „děti z okraje společnosti“?</a:t>
            </a:r>
          </a:p>
          <a:p>
            <a:r>
              <a:rPr lang="cs-CZ" dirty="0" smtClean="0"/>
              <a:t>2) Co to znamená být Rom?</a:t>
            </a:r>
          </a:p>
          <a:p>
            <a:r>
              <a:rPr lang="cs-CZ" dirty="0" smtClean="0"/>
              <a:t>3) Jaké jsou výhody a nevýhody zahájení školního roku školou v přírodě?</a:t>
            </a:r>
          </a:p>
          <a:p>
            <a:r>
              <a:rPr lang="cs-CZ" dirty="0" smtClean="0"/>
              <a:t>4) Na základě videa zkuste charakterizovat rodinné prostředí žáků z hlediska:</a:t>
            </a:r>
          </a:p>
          <a:p>
            <a:pPr lvl="1"/>
            <a:r>
              <a:rPr lang="cs-CZ" dirty="0" smtClean="0"/>
              <a:t>struktury rodiny</a:t>
            </a:r>
          </a:p>
          <a:p>
            <a:pPr lvl="1"/>
            <a:r>
              <a:rPr lang="cs-CZ" dirty="0" smtClean="0"/>
              <a:t>zaměstnanosti rodičů</a:t>
            </a:r>
          </a:p>
          <a:p>
            <a:pPr lvl="1"/>
            <a:r>
              <a:rPr lang="cs-CZ" dirty="0" smtClean="0"/>
              <a:t>hodnotové orientace rodin</a:t>
            </a:r>
          </a:p>
          <a:p>
            <a:pPr lvl="1"/>
            <a:r>
              <a:rPr lang="cs-CZ" dirty="0" smtClean="0"/>
              <a:t>kulturního (knihy, ICT, kultura ve volném čase) a sociálního kapitálu rodin</a:t>
            </a:r>
          </a:p>
          <a:p>
            <a:pPr lvl="1"/>
            <a:r>
              <a:rPr lang="cs-CZ" dirty="0" smtClean="0"/>
              <a:t>jazykového kódu</a:t>
            </a:r>
          </a:p>
          <a:p>
            <a:pPr lvl="1"/>
            <a:r>
              <a:rPr lang="cs-CZ" dirty="0" smtClean="0"/>
              <a:t>finanční gramotnosti</a:t>
            </a:r>
          </a:p>
          <a:p>
            <a:endParaRPr lang="cs-CZ" dirty="0"/>
          </a:p>
        </p:txBody>
      </p:sp>
    </p:spTree>
    <p:extLst>
      <p:ext uri="{BB962C8B-B14F-4D97-AF65-F5344CB8AC3E}">
        <p14:creationId xmlns:p14="http://schemas.microsoft.com/office/powerpoint/2010/main" val="1173209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 ve škole</a:t>
            </a:r>
            <a:endParaRPr lang="cs-CZ" dirty="0"/>
          </a:p>
        </p:txBody>
      </p:sp>
      <p:sp>
        <p:nvSpPr>
          <p:cNvPr id="3" name="Zástupný symbol pro obsah 2"/>
          <p:cNvSpPr>
            <a:spLocks noGrp="1"/>
          </p:cNvSpPr>
          <p:nvPr>
            <p:ph idx="1"/>
          </p:nvPr>
        </p:nvSpPr>
        <p:spPr/>
        <p:txBody>
          <a:bodyPr>
            <a:normAutofit/>
          </a:bodyPr>
          <a:lstStyle/>
          <a:p>
            <a:r>
              <a:rPr lang="cs-CZ" i="1" dirty="0" smtClean="0"/>
              <a:t>Co je gender?</a:t>
            </a:r>
          </a:p>
          <a:p>
            <a:pPr marL="0" indent="0" algn="just">
              <a:buNone/>
            </a:pPr>
            <a:r>
              <a:rPr lang="cs-CZ" dirty="0"/>
              <a:t>S</a:t>
            </a:r>
            <a:r>
              <a:rPr lang="cs-CZ" dirty="0" smtClean="0"/>
              <a:t>ociálně </a:t>
            </a:r>
            <a:r>
              <a:rPr lang="cs-CZ" dirty="0"/>
              <a:t>a kulturně </a:t>
            </a:r>
            <a:r>
              <a:rPr lang="cs-CZ" dirty="0" smtClean="0"/>
              <a:t>konstruované rozdíly mezi </a:t>
            </a:r>
            <a:r>
              <a:rPr lang="cs-CZ" dirty="0"/>
              <a:t>muži a ženami v závislosti na místě a čase </a:t>
            </a:r>
            <a:r>
              <a:rPr lang="cs-CZ" dirty="0" smtClean="0"/>
              <a:t>(na </a:t>
            </a:r>
            <a:r>
              <a:rPr lang="cs-CZ" dirty="0"/>
              <a:t>rozdíl od univerzální biologické kategorie </a:t>
            </a:r>
            <a:r>
              <a:rPr lang="cs-CZ" dirty="0" smtClean="0"/>
              <a:t>pohlaví).</a:t>
            </a:r>
          </a:p>
          <a:p>
            <a:pPr marL="0" indent="0" algn="just">
              <a:buNone/>
            </a:pPr>
            <a:r>
              <a:rPr lang="cs-CZ" dirty="0" smtClean="0"/>
              <a:t>Sociální </a:t>
            </a:r>
            <a:r>
              <a:rPr lang="cs-CZ" dirty="0"/>
              <a:t>konstrukt, který vyjadřuje, že vlastnosti a chování spojované s obrazem muže a ženy jsou formovány kulturou a společností. Na rozdíl od pohlaví, které je univerzální kategorií a nemění se podle času či smáta, působení gender ukazuje, že určení rolí, chování a norem vztahujících se k ženám a mužům, je v různých společnostech, v různých obdobích či různých sociálních skupinách rozdílné. Jejich závaznost či determinace není tedy přirozeným, neměnným stavem, ale dočasným stupněm vývoje sociálních vztahů mezi muži a </a:t>
            </a:r>
            <a:r>
              <a:rPr lang="cs-CZ" dirty="0" smtClean="0"/>
              <a:t>ženami.</a:t>
            </a:r>
          </a:p>
          <a:p>
            <a:pPr marL="0" indent="0" algn="just">
              <a:buNone/>
            </a:pPr>
            <a:r>
              <a:rPr lang="cs-CZ" dirty="0"/>
              <a:t>G</a:t>
            </a:r>
            <a:r>
              <a:rPr lang="cs-CZ" dirty="0" smtClean="0"/>
              <a:t>enderová </a:t>
            </a:r>
            <a:r>
              <a:rPr lang="cs-CZ" dirty="0"/>
              <a:t>role je souborem určitých pravidel (většinou nepsaných, neformálních), které předpisují určité typy chování pouze ženám a jiné pouze mužům. </a:t>
            </a:r>
            <a:endParaRPr lang="cs-CZ" dirty="0" smtClean="0"/>
          </a:p>
          <a:p>
            <a:endParaRPr lang="cs-CZ" dirty="0"/>
          </a:p>
        </p:txBody>
      </p:sp>
    </p:spTree>
    <p:extLst>
      <p:ext uri="{BB962C8B-B14F-4D97-AF65-F5344CB8AC3E}">
        <p14:creationId xmlns:p14="http://schemas.microsoft.com/office/powerpoint/2010/main" val="36312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 současná škola </a:t>
            </a:r>
            <a:r>
              <a:rPr lang="cs-CZ" dirty="0" err="1" smtClean="0"/>
              <a:t>genderově</a:t>
            </a:r>
            <a:r>
              <a:rPr lang="cs-CZ" dirty="0" smtClean="0"/>
              <a:t> citlivá?</a:t>
            </a:r>
            <a:endParaRPr lang="cs-CZ" dirty="0"/>
          </a:p>
        </p:txBody>
      </p:sp>
      <p:sp>
        <p:nvSpPr>
          <p:cNvPr id="3" name="Zástupný symbol pro obsah 2"/>
          <p:cNvSpPr>
            <a:spLocks noGrp="1"/>
          </p:cNvSpPr>
          <p:nvPr>
            <p:ph idx="1"/>
          </p:nvPr>
        </p:nvSpPr>
        <p:spPr/>
        <p:txBody>
          <a:bodyPr/>
          <a:lstStyle/>
          <a:p>
            <a:r>
              <a:rPr lang="cs-CZ" dirty="0" smtClean="0"/>
              <a:t>K diskusi: Jarkovská</a:t>
            </a:r>
            <a:endParaRPr lang="cs-CZ" dirty="0"/>
          </a:p>
        </p:txBody>
      </p:sp>
    </p:spTree>
    <p:extLst>
      <p:ext uri="{BB962C8B-B14F-4D97-AF65-F5344CB8AC3E}">
        <p14:creationId xmlns:p14="http://schemas.microsoft.com/office/powerpoint/2010/main" val="2322189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literatura</a:t>
            </a:r>
            <a:endParaRPr lang="cs-CZ" dirty="0"/>
          </a:p>
        </p:txBody>
      </p:sp>
      <p:sp>
        <p:nvSpPr>
          <p:cNvPr id="3" name="Zástupný symbol pro obsah 2"/>
          <p:cNvSpPr>
            <a:spLocks noGrp="1"/>
          </p:cNvSpPr>
          <p:nvPr>
            <p:ph idx="1"/>
          </p:nvPr>
        </p:nvSpPr>
        <p:spPr>
          <a:xfrm>
            <a:off x="690465" y="1845734"/>
            <a:ext cx="11299372" cy="4527074"/>
          </a:xfrm>
        </p:spPr>
        <p:txBody>
          <a:bodyPr>
            <a:normAutofit fontScale="92500" lnSpcReduction="20000"/>
          </a:bodyPr>
          <a:lstStyle/>
          <a:p>
            <a:r>
              <a:rPr lang="cs-CZ" dirty="0" smtClean="0"/>
              <a:t>Bertrand</a:t>
            </a:r>
            <a:r>
              <a:rPr lang="cs-CZ" dirty="0"/>
              <a:t>, Y. (1998). Soudobé teorie vzdělávání. Praha: Portál</a:t>
            </a:r>
            <a:r>
              <a:rPr lang="cs-CZ" dirty="0" smtClean="0"/>
              <a:t>. </a:t>
            </a:r>
            <a:r>
              <a:rPr lang="cs-CZ" b="1" dirty="0" smtClean="0"/>
              <a:t>Kapitola 2: Personalistické teorie, s. 42-51. </a:t>
            </a:r>
          </a:p>
          <a:p>
            <a:r>
              <a:rPr lang="cs-CZ" dirty="0" smtClean="0"/>
              <a:t>Jarkovská, L. (2015). </a:t>
            </a:r>
            <a:r>
              <a:rPr lang="pl-PL" dirty="0"/>
              <a:t>Máma je doma, doma u mimina aneb Gender ve </a:t>
            </a:r>
            <a:r>
              <a:rPr lang="pl-PL" dirty="0" smtClean="0"/>
              <a:t>škole, </a:t>
            </a:r>
            <a:r>
              <a:rPr lang="pl-PL" i="1" dirty="0" smtClean="0"/>
              <a:t>Komenský, 3</a:t>
            </a:r>
            <a:r>
              <a:rPr lang="pl-PL" dirty="0" smtClean="0"/>
              <a:t>(139), s. 12-16: </a:t>
            </a:r>
            <a:r>
              <a:rPr lang="cs-CZ" sz="1200" dirty="0" smtClean="0">
                <a:hlinkClick r:id="rId2"/>
              </a:rPr>
              <a:t>https</a:t>
            </a:r>
            <a:r>
              <a:rPr lang="cs-CZ" sz="1200" dirty="0">
                <a:hlinkClick r:id="rId2"/>
              </a:rPr>
              <a:t>://</a:t>
            </a:r>
            <a:r>
              <a:rPr lang="cs-CZ" sz="1200" dirty="0" smtClean="0">
                <a:hlinkClick r:id="rId2"/>
              </a:rPr>
              <a:t>katedry.ped.muni.cz/pedagogika/wp-content/uploads/sites/17/2015/07/komensky_03_139_tisk.pdf</a:t>
            </a:r>
            <a:endParaRPr lang="cs-CZ" sz="1200" dirty="0" smtClean="0"/>
          </a:p>
          <a:p>
            <a:r>
              <a:rPr lang="cs-CZ" dirty="0"/>
              <a:t>Průcha, J. (2013). </a:t>
            </a:r>
            <a:r>
              <a:rPr lang="cs-CZ" i="1" dirty="0"/>
              <a:t>Moderní pedagogika</a:t>
            </a:r>
            <a:r>
              <a:rPr lang="cs-CZ" dirty="0"/>
              <a:t>. Praha: Portál. </a:t>
            </a:r>
            <a:r>
              <a:rPr lang="cs-CZ" b="1" dirty="0" smtClean="0"/>
              <a:t>Kapitola: </a:t>
            </a:r>
            <a:r>
              <a:rPr lang="cs-CZ" b="1" dirty="0" err="1" smtClean="0"/>
              <a:t>Bernsteinova</a:t>
            </a:r>
            <a:r>
              <a:rPr lang="cs-CZ" b="1" dirty="0" smtClean="0"/>
              <a:t> teorie determinovanosti vzdělávání, s. 125-136.</a:t>
            </a:r>
          </a:p>
          <a:p>
            <a:r>
              <a:rPr lang="cs-CZ" sz="2100" dirty="0"/>
              <a:t>RVP ZV: </a:t>
            </a:r>
            <a:r>
              <a:rPr lang="cs-CZ" sz="1200" dirty="0">
                <a:hlinkClick r:id="rId3"/>
              </a:rPr>
              <a:t>http://www.nuv.cz/uploads/RVP_ZV_2016.pdf</a:t>
            </a:r>
            <a:endParaRPr lang="cs-CZ" sz="1200" dirty="0"/>
          </a:p>
          <a:p>
            <a:endParaRPr lang="cs-CZ" sz="2100" dirty="0"/>
          </a:p>
          <a:p>
            <a:r>
              <a:rPr lang="cs-CZ" b="1" dirty="0" smtClean="0"/>
              <a:t>Dopor</a:t>
            </a:r>
            <a:r>
              <a:rPr lang="cs-CZ" b="1" dirty="0"/>
              <a:t>učená </a:t>
            </a:r>
            <a:r>
              <a:rPr lang="cs-CZ" b="1" dirty="0" smtClean="0"/>
              <a:t>literatura</a:t>
            </a:r>
          </a:p>
          <a:p>
            <a:r>
              <a:rPr lang="cs-CZ" sz="1200" dirty="0" smtClean="0"/>
              <a:t>Pražská skupina školní etnografie (</a:t>
            </a:r>
            <a:r>
              <a:rPr lang="cs-CZ" sz="1200" dirty="0"/>
              <a:t>2014). </a:t>
            </a:r>
            <a:r>
              <a:rPr lang="it-IT" sz="1200" i="1" dirty="0"/>
              <a:t>Čeští žáci po deseti </a:t>
            </a:r>
            <a:r>
              <a:rPr lang="it-IT" sz="1200" i="1" dirty="0" smtClean="0"/>
              <a:t>letech</a:t>
            </a:r>
            <a:r>
              <a:rPr lang="cs-CZ" sz="1200" i="1" dirty="0"/>
              <a:t>. </a:t>
            </a:r>
            <a:r>
              <a:rPr lang="cs-CZ" sz="1200" dirty="0"/>
              <a:t>Dostupné z: </a:t>
            </a:r>
            <a:r>
              <a:rPr lang="cs-CZ" sz="1200" dirty="0" smtClean="0"/>
              <a:t> </a:t>
            </a:r>
            <a:r>
              <a:rPr lang="cs-CZ" sz="1200" dirty="0" smtClean="0">
                <a:hlinkClick r:id="rId4"/>
              </a:rPr>
              <a:t>http</a:t>
            </a:r>
            <a:r>
              <a:rPr lang="cs-CZ" sz="1200" dirty="0">
                <a:hlinkClick r:id="rId4"/>
              </a:rPr>
              <a:t>://</a:t>
            </a:r>
            <a:r>
              <a:rPr lang="cs-CZ" sz="1200" dirty="0" smtClean="0">
                <a:hlinkClick r:id="rId4"/>
              </a:rPr>
              <a:t>kps.pedf.cuni.cz/psse/index.php?p=cz10</a:t>
            </a:r>
            <a:endParaRPr lang="cs-CZ" sz="1200" dirty="0" smtClean="0"/>
          </a:p>
          <a:p>
            <a:r>
              <a:rPr lang="cs-CZ" sz="1200" dirty="0"/>
              <a:t>Jarkovská, L. (2013). </a:t>
            </a:r>
            <a:r>
              <a:rPr lang="cs-CZ" sz="1200" i="1" dirty="0"/>
              <a:t>Gender před tabulí: etnografický výzkum genderové reprodukce v každodennosti školní třídy</a:t>
            </a:r>
            <a:r>
              <a:rPr lang="cs-CZ" sz="1200" dirty="0"/>
              <a:t>. Praha: Sociologické nakladatelství (SLON) v koedici s Masarykovou univerzitou</a:t>
            </a:r>
            <a:r>
              <a:rPr lang="cs-CZ" sz="1200" dirty="0" smtClean="0"/>
              <a:t>.</a:t>
            </a:r>
          </a:p>
          <a:p>
            <a:r>
              <a:rPr lang="cs-CZ" sz="1200" dirty="0"/>
              <a:t>Jarkovská, L., Lišková, K., Obrovská, J., &amp; Souralová, A. (2015). </a:t>
            </a:r>
            <a:r>
              <a:rPr lang="cs-CZ" sz="1200" i="1" dirty="0"/>
              <a:t>Etnická rozmanitost ve škole: stejnost v různosti</a:t>
            </a:r>
            <a:r>
              <a:rPr lang="cs-CZ" sz="1200" dirty="0"/>
              <a:t>. Praha: Portál.</a:t>
            </a:r>
            <a:endParaRPr lang="cs-CZ" sz="1200" dirty="0" smtClean="0"/>
          </a:p>
          <a:p>
            <a:r>
              <a:rPr lang="cs-CZ" sz="1200" dirty="0" err="1"/>
              <a:t>Katrňák</a:t>
            </a:r>
            <a:r>
              <a:rPr lang="cs-CZ" sz="1200" dirty="0"/>
              <a:t>, T. (2004). </a:t>
            </a:r>
            <a:r>
              <a:rPr lang="cs-CZ" sz="1200" i="1" dirty="0"/>
              <a:t>Odsouzeni k manuální práci: vzdělanostní reprodukce v dělnické rodině</a:t>
            </a:r>
            <a:r>
              <a:rPr lang="cs-CZ" sz="1200" dirty="0"/>
              <a:t>. Praha: Sociologické nakladatelství</a:t>
            </a:r>
            <a:r>
              <a:rPr lang="cs-CZ" sz="1200" dirty="0" smtClean="0"/>
              <a:t>.</a:t>
            </a:r>
          </a:p>
          <a:p>
            <a:r>
              <a:rPr lang="cs-CZ" sz="1200" dirty="0" err="1"/>
              <a:t>Neill</a:t>
            </a:r>
            <a:r>
              <a:rPr lang="cs-CZ" sz="1200" dirty="0"/>
              <a:t>, A. S. (2013). </a:t>
            </a:r>
            <a:r>
              <a:rPr lang="cs-CZ" sz="1200" i="1" dirty="0" err="1"/>
              <a:t>Summerhill</a:t>
            </a:r>
            <a:r>
              <a:rPr lang="cs-CZ" sz="1200" i="1" dirty="0"/>
              <a:t>: příběh první demokratické školy na světě</a:t>
            </a:r>
            <a:r>
              <a:rPr lang="cs-CZ" sz="1200" dirty="0"/>
              <a:t>. Praha: </a:t>
            </a:r>
            <a:r>
              <a:rPr lang="cs-CZ" sz="1200" dirty="0" err="1"/>
              <a:t>PeopleComm</a:t>
            </a:r>
            <a:r>
              <a:rPr lang="cs-CZ" sz="1200" dirty="0" smtClean="0"/>
              <a:t>.</a:t>
            </a:r>
          </a:p>
          <a:p>
            <a:r>
              <a:rPr lang="cs-CZ" sz="1200" b="1" dirty="0" smtClean="0"/>
              <a:t>Film: </a:t>
            </a:r>
            <a:r>
              <a:rPr lang="cs-CZ" sz="1200" dirty="0" err="1" smtClean="0"/>
              <a:t>Summerhill</a:t>
            </a:r>
            <a:r>
              <a:rPr lang="cs-CZ" sz="1200" dirty="0" smtClean="0"/>
              <a:t> </a:t>
            </a:r>
            <a:r>
              <a:rPr lang="cs-CZ" sz="1200" dirty="0"/>
              <a:t>/ Demokratická škola - Založeno na skutečnosti - GB, 2008 - český dabing - celý film: </a:t>
            </a:r>
            <a:r>
              <a:rPr lang="cs-CZ" sz="1200" dirty="0">
                <a:hlinkClick r:id="rId5"/>
              </a:rPr>
              <a:t>https://</a:t>
            </a:r>
            <a:r>
              <a:rPr lang="cs-CZ" sz="1200" dirty="0" smtClean="0">
                <a:hlinkClick r:id="rId5"/>
              </a:rPr>
              <a:t>www.youtube.com/watch?v=vBjQAeJIa30</a:t>
            </a:r>
            <a:endParaRPr lang="cs-CZ" sz="1200" dirty="0" smtClean="0"/>
          </a:p>
          <a:p>
            <a:endParaRPr lang="cs-CZ" sz="1200" dirty="0"/>
          </a:p>
        </p:txBody>
      </p:sp>
    </p:spTree>
    <p:extLst>
      <p:ext uri="{BB962C8B-B14F-4D97-AF65-F5344CB8AC3E}">
        <p14:creationId xmlns:p14="http://schemas.microsoft.com/office/powerpoint/2010/main" val="13644940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1092" y="799786"/>
            <a:ext cx="10058400" cy="1450757"/>
          </a:xfrm>
        </p:spPr>
        <p:txBody>
          <a:bodyPr>
            <a:normAutofit fontScale="90000"/>
          </a:bodyPr>
          <a:lstStyle/>
          <a:p>
            <a:r>
              <a:rPr lang="cs-CZ" dirty="0" smtClean="0"/>
              <a:t>4) Národní </a:t>
            </a:r>
            <a:r>
              <a:rPr lang="cs-CZ" dirty="0"/>
              <a:t>kurikulum a vzdělávací standardy. Školský systém v České republice. </a:t>
            </a:r>
            <a:br>
              <a:rPr lang="cs-CZ" dirty="0"/>
            </a:br>
            <a:endParaRPr lang="cs-CZ"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1190860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 současné kurikulum ZŠ více nebo méně náročné než v minulosti?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Janík (2016) uvádí, že „v důsledku orientace na kompetence vzdělávání dochází k  obsahovému vyprazdňování vzdělávání, tedy že není doceňován význam znalostí“ (Komenský, 140/4</a:t>
            </a:r>
            <a:r>
              <a:rPr lang="cs-CZ" dirty="0" smtClean="0"/>
              <a:t>).</a:t>
            </a:r>
          </a:p>
          <a:p>
            <a:r>
              <a:rPr lang="cs-CZ" dirty="0" err="1"/>
              <a:t>Štech</a:t>
            </a:r>
            <a:r>
              <a:rPr lang="cs-CZ" dirty="0"/>
              <a:t> (2009) upozorňuje na modernizační trendy ve vzdělávání, které ve skutečnosti nemají přispět k vzdělanosti populace, ale k efektivní přípravě pracovní </a:t>
            </a:r>
            <a:r>
              <a:rPr lang="cs-CZ" dirty="0" smtClean="0"/>
              <a:t>síly.</a:t>
            </a:r>
          </a:p>
          <a:p>
            <a:r>
              <a:rPr lang="cs-CZ" b="1" dirty="0" smtClean="0"/>
              <a:t>x</a:t>
            </a:r>
          </a:p>
          <a:p>
            <a:r>
              <a:rPr lang="cs-CZ" dirty="0" smtClean="0"/>
              <a:t>Jedinec </a:t>
            </a:r>
            <a:r>
              <a:rPr lang="cs-CZ" dirty="0"/>
              <a:t>ve společnosti budoucnosti „musí být charakterizována otevřeností vůči změnám (musí být flexibilní), neboť tradiční jistoty nelze očekávat nejen na trhu práce, ale také čím dál méně v osobním životě“ (</a:t>
            </a:r>
            <a:r>
              <a:rPr lang="cs-CZ" dirty="0" err="1"/>
              <a:t>Greger</a:t>
            </a:r>
            <a:r>
              <a:rPr lang="cs-CZ" dirty="0"/>
              <a:t> &amp; Černý, 2007</a:t>
            </a:r>
            <a:r>
              <a:rPr lang="cs-CZ" dirty="0" smtClean="0"/>
              <a:t>).</a:t>
            </a:r>
          </a:p>
          <a:p>
            <a:r>
              <a:rPr lang="cs-CZ" dirty="0" err="1"/>
              <a:t>Young</a:t>
            </a:r>
            <a:r>
              <a:rPr lang="cs-CZ" dirty="0"/>
              <a:t> </a:t>
            </a:r>
            <a:r>
              <a:rPr lang="cs-CZ" dirty="0" smtClean="0"/>
              <a:t>hovoří </a:t>
            </a:r>
            <a:r>
              <a:rPr lang="cs-CZ" dirty="0"/>
              <a:t>o </a:t>
            </a:r>
            <a:r>
              <a:rPr lang="cs-CZ" b="1" dirty="0"/>
              <a:t>kurikulu budoucnosti</a:t>
            </a:r>
            <a:r>
              <a:rPr lang="cs-CZ" dirty="0"/>
              <a:t>, které si neklade za cíl pouze předávat existující vědění nové generaci, ale především připravit novou generaci na její aktivní roli v přetváření vědění v budoucnosti. </a:t>
            </a:r>
            <a:endParaRPr lang="cs-CZ" dirty="0" smtClean="0"/>
          </a:p>
          <a:p>
            <a:r>
              <a:rPr lang="cs-CZ" dirty="0"/>
              <a:t>Na otázku, zda je vzdělávání v české základní škole málo odborné, nebo odborné příliš, Dvořák a kol. (2010) odpovídají: je především málo známé. Důsledkem toho je dle autorů to, že jsou školy opředeny řadou mýtů a pod vlivem těchto mýtů často hovoří, ti, kteří chtějí školu měnit.  </a:t>
            </a:r>
          </a:p>
          <a:p>
            <a:endParaRPr lang="cs-CZ" dirty="0"/>
          </a:p>
        </p:txBody>
      </p:sp>
    </p:spTree>
    <p:extLst>
      <p:ext uri="{BB962C8B-B14F-4D97-AF65-F5344CB8AC3E}">
        <p14:creationId xmlns:p14="http://schemas.microsoft.com/office/powerpoint/2010/main" val="37684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Kurikulum</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a:t>Kurikulum v širším </a:t>
            </a:r>
            <a:r>
              <a:rPr lang="cs-CZ" b="1" dirty="0" smtClean="0"/>
              <a:t>pojetí: </a:t>
            </a:r>
          </a:p>
          <a:p>
            <a:pPr>
              <a:buFont typeface="Arial" panose="020B0604020202020204" pitchFamily="34" charset="0"/>
              <a:buChar char="•"/>
            </a:pPr>
            <a:r>
              <a:rPr lang="cs-CZ" dirty="0" smtClean="0"/>
              <a:t> veškerá </a:t>
            </a:r>
            <a:r>
              <a:rPr lang="cs-CZ" dirty="0"/>
              <a:t>zkušenost, kterou žáci získávají ve škole a v </a:t>
            </a:r>
            <a:r>
              <a:rPr lang="cs-CZ" dirty="0" smtClean="0"/>
              <a:t>aktivitách se </a:t>
            </a:r>
            <a:r>
              <a:rPr lang="cs-CZ" dirty="0"/>
              <a:t>školou </a:t>
            </a:r>
            <a:r>
              <a:rPr lang="cs-CZ" dirty="0" smtClean="0"/>
              <a:t>souvisejících (prostřednictvím </a:t>
            </a:r>
            <a:r>
              <a:rPr lang="cs-CZ" dirty="0"/>
              <a:t>školního </a:t>
            </a:r>
            <a:r>
              <a:rPr lang="cs-CZ" dirty="0" smtClean="0"/>
              <a:t>klimatu)</a:t>
            </a:r>
          </a:p>
          <a:p>
            <a:pPr>
              <a:buFont typeface="Arial" panose="020B0604020202020204" pitchFamily="34" charset="0"/>
              <a:buChar char="•"/>
            </a:pPr>
            <a:r>
              <a:rPr lang="cs-CZ" dirty="0" smtClean="0"/>
              <a:t> veškeré </a:t>
            </a:r>
            <a:r>
              <a:rPr lang="cs-CZ" dirty="0"/>
              <a:t>učení, jež probíhá ve škole, a to jak  plánované, tak neplánované učení</a:t>
            </a:r>
            <a:r>
              <a:rPr lang="cs-CZ" dirty="0" smtClean="0"/>
              <a:t>.</a:t>
            </a:r>
          </a:p>
          <a:p>
            <a:pPr>
              <a:buFont typeface="Arial" panose="020B0604020202020204" pitchFamily="34" charset="0"/>
              <a:buChar char="•"/>
            </a:pPr>
            <a:r>
              <a:rPr lang="cs-CZ" dirty="0" smtClean="0"/>
              <a:t> výběr </a:t>
            </a:r>
            <a:r>
              <a:rPr lang="cs-CZ" dirty="0"/>
              <a:t>z kultury společnosti</a:t>
            </a:r>
            <a:endParaRPr lang="cs-CZ" dirty="0" smtClean="0"/>
          </a:p>
          <a:p>
            <a:endParaRPr lang="cs-CZ" dirty="0" smtClean="0"/>
          </a:p>
          <a:p>
            <a:r>
              <a:rPr lang="cs-CZ" b="1" dirty="0" smtClean="0"/>
              <a:t>Kurikulum v užším pojetí:</a:t>
            </a:r>
          </a:p>
          <a:p>
            <a:pPr>
              <a:buFont typeface="Arial" panose="020B0604020202020204" pitchFamily="34" charset="0"/>
              <a:buChar char="•"/>
            </a:pPr>
            <a:r>
              <a:rPr lang="cs-CZ" dirty="0" smtClean="0"/>
              <a:t> program výuky</a:t>
            </a:r>
          </a:p>
          <a:p>
            <a:pPr>
              <a:buFont typeface="Arial" panose="020B0604020202020204" pitchFamily="34" charset="0"/>
              <a:buChar char="•"/>
            </a:pPr>
            <a:endParaRPr lang="cs-CZ" dirty="0"/>
          </a:p>
          <a:p>
            <a:pPr marL="0" indent="0">
              <a:buNone/>
            </a:pPr>
            <a:r>
              <a:rPr lang="cs-CZ" b="1" dirty="0" smtClean="0"/>
              <a:t>Kurikulum </a:t>
            </a:r>
            <a:r>
              <a:rPr lang="cs-CZ" b="1" dirty="0"/>
              <a:t>není statický </a:t>
            </a:r>
            <a:r>
              <a:rPr lang="cs-CZ" b="1" dirty="0" smtClean="0"/>
              <a:t>fenomén, nýbrž dynamický proces.</a:t>
            </a:r>
            <a:endParaRPr lang="cs-CZ" dirty="0"/>
          </a:p>
        </p:txBody>
      </p:sp>
    </p:spTree>
    <p:extLst>
      <p:ext uri="{BB962C8B-B14F-4D97-AF65-F5344CB8AC3E}">
        <p14:creationId xmlns:p14="http://schemas.microsoft.com/office/powerpoint/2010/main" val="80449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Pedagogika – historický pohled</a:t>
            </a:r>
          </a:p>
        </p:txBody>
      </p:sp>
      <p:sp>
        <p:nvSpPr>
          <p:cNvPr id="3" name="Zástupný symbol pro obsah 2"/>
          <p:cNvSpPr>
            <a:spLocks noGrp="1"/>
          </p:cNvSpPr>
          <p:nvPr>
            <p:ph idx="1"/>
          </p:nvPr>
        </p:nvSpPr>
        <p:spPr/>
        <p:txBody>
          <a:bodyPr>
            <a:normAutofit/>
          </a:bodyPr>
          <a:lstStyle/>
          <a:p>
            <a:r>
              <a:rPr lang="cs-CZ" dirty="0"/>
              <a:t>T</a:t>
            </a:r>
            <a:r>
              <a:rPr lang="cs-CZ" dirty="0" smtClean="0"/>
              <a:t>ermín </a:t>
            </a:r>
            <a:r>
              <a:rPr lang="cs-CZ" dirty="0"/>
              <a:t>pochází z antického Řecka - </a:t>
            </a:r>
            <a:r>
              <a:rPr lang="cs-CZ" dirty="0" err="1"/>
              <a:t>paidagógos</a:t>
            </a:r>
            <a:r>
              <a:rPr lang="cs-CZ" dirty="0"/>
              <a:t> - otrok, který pečoval </a:t>
            </a:r>
            <a:r>
              <a:rPr lang="cs-CZ" u="sng" dirty="0"/>
              <a:t>o syna </a:t>
            </a:r>
            <a:r>
              <a:rPr lang="cs-CZ" dirty="0"/>
              <a:t>svého pána a doprovázel ho do </a:t>
            </a:r>
            <a:r>
              <a:rPr lang="cs-CZ" dirty="0" smtClean="0"/>
              <a:t>školy</a:t>
            </a:r>
            <a:r>
              <a:rPr lang="cs-CZ" dirty="0"/>
              <a:t>:</a:t>
            </a:r>
          </a:p>
          <a:p>
            <a:pPr lvl="1"/>
            <a:r>
              <a:rPr lang="cs-CZ" dirty="0" err="1"/>
              <a:t>pais</a:t>
            </a:r>
            <a:r>
              <a:rPr lang="cs-CZ" dirty="0"/>
              <a:t>=dítě, </a:t>
            </a:r>
            <a:r>
              <a:rPr lang="cs-CZ" dirty="0" err="1"/>
              <a:t>aigen</a:t>
            </a:r>
            <a:r>
              <a:rPr lang="cs-CZ" dirty="0"/>
              <a:t>=vésti </a:t>
            </a:r>
            <a:endParaRPr lang="cs-CZ" dirty="0" smtClean="0"/>
          </a:p>
          <a:p>
            <a:pPr lvl="1"/>
            <a:endParaRPr lang="cs-CZ" dirty="0"/>
          </a:p>
          <a:p>
            <a:pPr lvl="1"/>
            <a:endParaRPr lang="cs-CZ" dirty="0" smtClean="0"/>
          </a:p>
          <a:p>
            <a:pPr lvl="1"/>
            <a:endParaRPr lang="cs-CZ" dirty="0"/>
          </a:p>
          <a:p>
            <a:pPr lvl="1"/>
            <a:endParaRPr lang="cs-CZ" dirty="0" smtClean="0"/>
          </a:p>
          <a:p>
            <a:pPr lvl="1"/>
            <a:endParaRPr lang="cs-CZ" dirty="0"/>
          </a:p>
          <a:p>
            <a:pPr lvl="1"/>
            <a:endParaRPr lang="cs-CZ" dirty="0" smtClean="0"/>
          </a:p>
          <a:p>
            <a:pPr lvl="1"/>
            <a:endParaRPr lang="cs-CZ" dirty="0"/>
          </a:p>
        </p:txBody>
      </p:sp>
      <p:pic>
        <p:nvPicPr>
          <p:cNvPr id="7" name="Obrázek 6"/>
          <p:cNvPicPr>
            <a:picLocks noChangeAspect="1"/>
          </p:cNvPicPr>
          <p:nvPr/>
        </p:nvPicPr>
        <p:blipFill>
          <a:blip r:embed="rId3"/>
          <a:stretch>
            <a:fillRect/>
          </a:stretch>
        </p:blipFill>
        <p:spPr>
          <a:xfrm>
            <a:off x="3898739" y="2296907"/>
            <a:ext cx="4252802" cy="3680561"/>
          </a:xfrm>
          <a:prstGeom prst="rect">
            <a:avLst/>
          </a:prstGeom>
        </p:spPr>
      </p:pic>
    </p:spTree>
    <p:extLst>
      <p:ext uri="{BB962C8B-B14F-4D97-AF65-F5344CB8AC3E}">
        <p14:creationId xmlns:p14="http://schemas.microsoft.com/office/powerpoint/2010/main" val="26492648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Vědní disciplíny o kurikulu:</a:t>
            </a:r>
            <a:br>
              <a:rPr lang="cs-CZ" dirty="0" smtClean="0"/>
            </a:br>
            <a:r>
              <a:rPr lang="cs-CZ" dirty="0" smtClean="0"/>
              <a:t>oborové </a:t>
            </a:r>
            <a:r>
              <a:rPr lang="cs-CZ" dirty="0"/>
              <a:t>didaktiky </a:t>
            </a:r>
          </a:p>
        </p:txBody>
      </p:sp>
      <p:sp>
        <p:nvSpPr>
          <p:cNvPr id="3" name="Zástupný symbol pro obsah 2"/>
          <p:cNvSpPr>
            <a:spLocks noGrp="1"/>
          </p:cNvSpPr>
          <p:nvPr>
            <p:ph idx="1"/>
          </p:nvPr>
        </p:nvSpPr>
        <p:spPr/>
        <p:txBody>
          <a:bodyPr>
            <a:normAutofit fontScale="92500" lnSpcReduction="10000"/>
          </a:bodyPr>
          <a:lstStyle/>
          <a:p>
            <a:pPr>
              <a:buFont typeface="Wingdings" panose="05000000000000000000" pitchFamily="2" charset="2"/>
              <a:buChar char="§"/>
            </a:pPr>
            <a:r>
              <a:rPr lang="cs-CZ" dirty="0" smtClean="0"/>
              <a:t> Vědní disciplíny zaměřené na: </a:t>
            </a:r>
            <a:r>
              <a:rPr lang="pl-PL" dirty="0" smtClean="0"/>
              <a:t>proč </a:t>
            </a:r>
            <a:r>
              <a:rPr lang="pl-PL" dirty="0"/>
              <a:t>– co – jak – koho – kdy – kde </a:t>
            </a:r>
            <a:r>
              <a:rPr lang="pl-PL" dirty="0" smtClean="0"/>
              <a:t>vyučovat</a:t>
            </a:r>
          </a:p>
          <a:p>
            <a:pPr>
              <a:buFont typeface="Wingdings" panose="05000000000000000000" pitchFamily="2" charset="2"/>
              <a:buChar char="§"/>
            </a:pPr>
            <a:r>
              <a:rPr lang="cs-CZ" dirty="0" smtClean="0"/>
              <a:t> Otázka </a:t>
            </a:r>
            <a:r>
              <a:rPr lang="cs-CZ" dirty="0"/>
              <a:t>proč odkazuje na historicky proměnlivé cíle oborového </a:t>
            </a:r>
            <a:r>
              <a:rPr lang="cs-CZ" dirty="0" smtClean="0"/>
              <a:t>vzdělávání</a:t>
            </a:r>
            <a:r>
              <a:rPr lang="cs-CZ" dirty="0"/>
              <a:t>. Cílem </a:t>
            </a:r>
            <a:r>
              <a:rPr lang="cs-CZ" dirty="0" smtClean="0"/>
              <a:t>znalosti</a:t>
            </a:r>
            <a:r>
              <a:rPr lang="cs-CZ" dirty="0"/>
              <a:t>, dovednosti </a:t>
            </a:r>
            <a:r>
              <a:rPr lang="cs-CZ" dirty="0" smtClean="0"/>
              <a:t>(kompetence</a:t>
            </a:r>
            <a:r>
              <a:rPr lang="cs-CZ" dirty="0"/>
              <a:t>), oborové myšlení:  </a:t>
            </a:r>
            <a:r>
              <a:rPr lang="cs-CZ" i="1" dirty="0"/>
              <a:t>K čemu je mi matematika? Mohu </a:t>
            </a:r>
            <a:r>
              <a:rPr lang="cs-CZ" i="1" dirty="0" smtClean="0"/>
              <a:t>věřit geneticky modifikovaným </a:t>
            </a:r>
            <a:r>
              <a:rPr lang="cs-CZ" i="1" dirty="0"/>
              <a:t>potravinám? </a:t>
            </a:r>
            <a:endParaRPr lang="cs-CZ" i="1" dirty="0" smtClean="0"/>
          </a:p>
          <a:p>
            <a:pPr>
              <a:buFont typeface="Wingdings" panose="05000000000000000000" pitchFamily="2" charset="2"/>
              <a:buChar char="§"/>
            </a:pPr>
            <a:r>
              <a:rPr lang="cs-CZ" dirty="0" smtClean="0"/>
              <a:t> Otázka </a:t>
            </a:r>
            <a:r>
              <a:rPr lang="cs-CZ" dirty="0"/>
              <a:t>co je tázáním se po tom, jaké oborové obsahy mají být vybrány s ohledem na výše zmíněné cíle</a:t>
            </a:r>
            <a:r>
              <a:rPr lang="cs-CZ" dirty="0" smtClean="0"/>
              <a:t>.</a:t>
            </a:r>
          </a:p>
          <a:p>
            <a:pPr>
              <a:buFont typeface="Wingdings" panose="05000000000000000000" pitchFamily="2" charset="2"/>
              <a:buChar char="§"/>
            </a:pPr>
            <a:r>
              <a:rPr lang="cs-CZ" dirty="0" smtClean="0"/>
              <a:t> Znát </a:t>
            </a:r>
            <a:r>
              <a:rPr lang="cs-CZ" dirty="0"/>
              <a:t>obsah </a:t>
            </a:r>
            <a:r>
              <a:rPr lang="cs-CZ" dirty="0" smtClean="0"/>
              <a:t>didakticky v </a:t>
            </a:r>
            <a:r>
              <a:rPr lang="cs-CZ" dirty="0" err="1"/>
              <a:t>Shulmanově</a:t>
            </a:r>
            <a:r>
              <a:rPr lang="cs-CZ" dirty="0"/>
              <a:t> pojetí znamená rozumět procesu jeho utváření a přetváření uvnitř komunikace ve </a:t>
            </a:r>
            <a:r>
              <a:rPr lang="cs-CZ" dirty="0" smtClean="0"/>
              <a:t>výuce</a:t>
            </a:r>
          </a:p>
          <a:p>
            <a:r>
              <a:rPr lang="cs-CZ" i="1" dirty="0" smtClean="0"/>
              <a:t>V čem se liší tyto dvě lekce?</a:t>
            </a:r>
          </a:p>
          <a:p>
            <a:r>
              <a:rPr lang="cs-CZ" i="1" dirty="0">
                <a:hlinkClick r:id="rId2"/>
              </a:rPr>
              <a:t>https://</a:t>
            </a:r>
            <a:r>
              <a:rPr lang="cs-CZ" i="1" dirty="0" smtClean="0">
                <a:hlinkClick r:id="rId2"/>
              </a:rPr>
              <a:t>www.youtube.com/watch?v=Lx64cq0HeXY</a:t>
            </a:r>
            <a:endParaRPr lang="cs-CZ" i="1" dirty="0" smtClean="0"/>
          </a:p>
          <a:p>
            <a:r>
              <a:rPr lang="cs-CZ" i="1" dirty="0">
                <a:hlinkClick r:id="rId3"/>
              </a:rPr>
              <a:t>http://clanky.rvp.cz/clanek/c/g/11063/VIRTUALNI-HOSPITACE---FYZIKA-MAGNETICKE-POLE-VODICE-S-PROUDEM.html/#</a:t>
            </a:r>
            <a:r>
              <a:rPr lang="cs-CZ" i="1" dirty="0" smtClean="0">
                <a:hlinkClick r:id="rId3"/>
              </a:rPr>
              <a:t>video_hospitace</a:t>
            </a:r>
            <a:endParaRPr lang="cs-CZ" i="1" dirty="0" smtClean="0"/>
          </a:p>
          <a:p>
            <a:endParaRPr lang="cs-CZ" i="1" dirty="0"/>
          </a:p>
        </p:txBody>
      </p:sp>
    </p:spTree>
    <p:extLst>
      <p:ext uri="{BB962C8B-B14F-4D97-AF65-F5344CB8AC3E}">
        <p14:creationId xmlns:p14="http://schemas.microsoft.com/office/powerpoint/2010/main" val="12626146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032" y="286602"/>
            <a:ext cx="10058400" cy="1450757"/>
          </a:xfrm>
        </p:spPr>
        <p:txBody>
          <a:bodyPr/>
          <a:lstStyle/>
          <a:p>
            <a:r>
              <a:rPr lang="cs-CZ" dirty="0" smtClean="0"/>
              <a:t>Úrovně kurikula</a:t>
            </a:r>
            <a:endParaRPr lang="cs-CZ" dirty="0"/>
          </a:p>
        </p:txBody>
      </p:sp>
      <p:sp>
        <p:nvSpPr>
          <p:cNvPr id="3" name="Zástupný symbol pro obsah 2"/>
          <p:cNvSpPr>
            <a:spLocks noGrp="1"/>
          </p:cNvSpPr>
          <p:nvPr>
            <p:ph idx="1"/>
          </p:nvPr>
        </p:nvSpPr>
        <p:spPr/>
        <p:txBody>
          <a:bodyPr/>
          <a:lstStyle/>
          <a:p>
            <a:pPr marL="0" indent="0">
              <a:buNone/>
            </a:pPr>
            <a:endParaRPr lang="cs-CZ" dirty="0"/>
          </a:p>
        </p:txBody>
      </p:sp>
      <p:graphicFrame>
        <p:nvGraphicFramePr>
          <p:cNvPr id="6" name="Diagram 5"/>
          <p:cNvGraphicFramePr/>
          <p:nvPr>
            <p:extLst/>
          </p:nvPr>
        </p:nvGraphicFramePr>
        <p:xfrm>
          <a:off x="2203432" y="1737359"/>
          <a:ext cx="7378450" cy="422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915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Nadnárodní úroveň:</a:t>
            </a:r>
            <a:endParaRPr lang="cs-CZ" dirty="0"/>
          </a:p>
        </p:txBody>
      </p:sp>
      <p:sp>
        <p:nvSpPr>
          <p:cNvPr id="3" name="Zástupný symbol pro obsah 2"/>
          <p:cNvSpPr>
            <a:spLocks noGrp="1"/>
          </p:cNvSpPr>
          <p:nvPr>
            <p:ph idx="1"/>
          </p:nvPr>
        </p:nvSpPr>
        <p:spPr/>
        <p:txBody>
          <a:bodyPr/>
          <a:lstStyle/>
          <a:p>
            <a:r>
              <a:rPr lang="cs-CZ" dirty="0" smtClean="0"/>
              <a:t>Evropská vzdělávací politika:</a:t>
            </a:r>
            <a:endParaRPr lang="cs-CZ" dirty="0"/>
          </a:p>
          <a:p>
            <a:r>
              <a:rPr lang="cs-CZ" dirty="0"/>
              <a:t>- EU: </a:t>
            </a:r>
            <a:r>
              <a:rPr lang="cs-CZ" dirty="0" smtClean="0"/>
              <a:t>stanovuje </a:t>
            </a:r>
            <a:r>
              <a:rPr lang="cs-CZ" dirty="0"/>
              <a:t>cíle a </a:t>
            </a:r>
            <a:r>
              <a:rPr lang="cs-CZ" dirty="0" smtClean="0"/>
              <a:t>principy vzdělávací politiky, nikoliv konkrétní kurikulum</a:t>
            </a:r>
            <a:endParaRPr lang="cs-CZ" dirty="0"/>
          </a:p>
          <a:p>
            <a:endParaRPr lang="cs-CZ" dirty="0" smtClean="0"/>
          </a:p>
          <a:p>
            <a:r>
              <a:rPr lang="cs-CZ" b="1" dirty="0" smtClean="0"/>
              <a:t>Lisabonský proces</a:t>
            </a:r>
          </a:p>
          <a:p>
            <a:r>
              <a:rPr lang="cs-CZ" b="1" dirty="0" smtClean="0"/>
              <a:t>- </a:t>
            </a:r>
            <a:r>
              <a:rPr lang="cs-CZ" dirty="0" smtClean="0"/>
              <a:t>viz </a:t>
            </a:r>
            <a:r>
              <a:rPr lang="cs-CZ" i="1" dirty="0" smtClean="0"/>
              <a:t>Vzdělávání </a:t>
            </a:r>
            <a:r>
              <a:rPr lang="cs-CZ" i="1" dirty="0"/>
              <a:t>a odborná příprava v Evropě</a:t>
            </a:r>
          </a:p>
          <a:p>
            <a:r>
              <a:rPr lang="cs-CZ" dirty="0"/>
              <a:t>- vznik na Evropské radě v r. 2000</a:t>
            </a:r>
          </a:p>
          <a:p>
            <a:r>
              <a:rPr lang="cs-CZ" dirty="0"/>
              <a:t>- Cíl:  Evropa by se měla "stát </a:t>
            </a:r>
            <a:r>
              <a:rPr lang="cs-CZ" dirty="0" smtClean="0"/>
              <a:t>do roku 2010 nejkonkurenceschopnější </a:t>
            </a:r>
            <a:r>
              <a:rPr lang="cs-CZ" dirty="0"/>
              <a:t>a nejdynamičtější ekonomikou na světě, která čerpá ze znalostí a dovedností a je schopna nepřetržitého hospodářského růstu při současném dosažení většího množství lepších pracovních příležitostí a větší sociální soudržnosti".</a:t>
            </a:r>
          </a:p>
          <a:p>
            <a:endParaRPr lang="cs-CZ" dirty="0"/>
          </a:p>
        </p:txBody>
      </p:sp>
    </p:spTree>
    <p:extLst>
      <p:ext uri="{BB962C8B-B14F-4D97-AF65-F5344CB8AC3E}">
        <p14:creationId xmlns:p14="http://schemas.microsoft.com/office/powerpoint/2010/main" val="21743378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Národní úroveň: koncepční dokumenty</a:t>
            </a:r>
            <a:endParaRPr lang="cs-CZ" dirty="0"/>
          </a:p>
        </p:txBody>
      </p:sp>
      <p:sp>
        <p:nvSpPr>
          <p:cNvPr id="3" name="Zástupný symbol pro obsah 2"/>
          <p:cNvSpPr>
            <a:spLocks noGrp="1"/>
          </p:cNvSpPr>
          <p:nvPr>
            <p:ph idx="1"/>
          </p:nvPr>
        </p:nvSpPr>
        <p:spPr>
          <a:xfrm>
            <a:off x="1097280" y="1845733"/>
            <a:ext cx="11094720" cy="4889917"/>
          </a:xfrm>
        </p:spPr>
        <p:txBody>
          <a:bodyPr>
            <a:normAutofit/>
          </a:bodyPr>
          <a:lstStyle/>
          <a:p>
            <a:pPr marL="0" indent="0">
              <a:buNone/>
            </a:pPr>
            <a:r>
              <a:rPr lang="cs-CZ" b="1" dirty="0" smtClean="0"/>
              <a:t>Bílá kniha (2001)</a:t>
            </a:r>
          </a:p>
          <a:p>
            <a:pPr marL="0" indent="0">
              <a:buNone/>
            </a:pPr>
            <a:r>
              <a:rPr lang="cs-CZ" i="1" dirty="0"/>
              <a:t>Národní program rozvoje vzdělávání v České </a:t>
            </a:r>
            <a:r>
              <a:rPr lang="cs-CZ" i="1" dirty="0" smtClean="0"/>
              <a:t>republice </a:t>
            </a:r>
            <a:r>
              <a:rPr lang="cs-CZ" dirty="0" smtClean="0"/>
              <a:t>vznikl </a:t>
            </a:r>
            <a:r>
              <a:rPr lang="cs-CZ" dirty="0"/>
              <a:t>na základě usnesení </a:t>
            </a:r>
            <a:r>
              <a:rPr lang="cs-CZ" dirty="0" smtClean="0"/>
              <a:t>vlády, která </a:t>
            </a:r>
            <a:r>
              <a:rPr lang="cs-CZ" dirty="0"/>
              <a:t>v něm </a:t>
            </a:r>
            <a:r>
              <a:rPr lang="cs-CZ" dirty="0" smtClean="0"/>
              <a:t>schválila </a:t>
            </a:r>
            <a:r>
              <a:rPr lang="cs-CZ" dirty="0"/>
              <a:t>hlavní </a:t>
            </a:r>
            <a:r>
              <a:rPr lang="cs-CZ" dirty="0" smtClean="0"/>
              <a:t>cíle vzdělávací </a:t>
            </a:r>
            <a:r>
              <a:rPr lang="cs-CZ" dirty="0"/>
              <a:t>politiky. </a:t>
            </a:r>
          </a:p>
          <a:p>
            <a:pPr marL="0" indent="0">
              <a:buNone/>
            </a:pPr>
            <a:r>
              <a:rPr lang="cs-CZ" dirty="0"/>
              <a:t>V regionálním školství se za zásadní společné otázky </a:t>
            </a:r>
            <a:r>
              <a:rPr lang="cs-CZ" dirty="0" smtClean="0"/>
              <a:t>celého sektoru </a:t>
            </a:r>
            <a:r>
              <a:rPr lang="cs-CZ" dirty="0"/>
              <a:t>považují: </a:t>
            </a:r>
            <a:endParaRPr lang="cs-CZ" dirty="0" smtClean="0"/>
          </a:p>
          <a:p>
            <a:pPr marL="457200" indent="-457200">
              <a:buAutoNum type="arabicPeriod"/>
            </a:pPr>
            <a:r>
              <a:rPr lang="cs-CZ" dirty="0" smtClean="0"/>
              <a:t>problematika </a:t>
            </a:r>
            <a:r>
              <a:rPr lang="cs-CZ" dirty="0"/>
              <a:t>stanovení cílů a </a:t>
            </a:r>
            <a:r>
              <a:rPr lang="cs-CZ" dirty="0" smtClean="0"/>
              <a:t>obsahu vzdělávání </a:t>
            </a:r>
            <a:r>
              <a:rPr lang="cs-CZ" dirty="0"/>
              <a:t>(tzv. </a:t>
            </a:r>
            <a:r>
              <a:rPr lang="cs-CZ" dirty="0" err="1"/>
              <a:t>kurikulární</a:t>
            </a:r>
            <a:r>
              <a:rPr lang="cs-CZ" dirty="0"/>
              <a:t> politika); </a:t>
            </a:r>
            <a:endParaRPr lang="cs-CZ" dirty="0" smtClean="0"/>
          </a:p>
          <a:p>
            <a:pPr marL="457200" indent="-457200">
              <a:buAutoNum type="arabicPeriod"/>
            </a:pPr>
            <a:r>
              <a:rPr lang="cs-CZ" dirty="0" smtClean="0"/>
              <a:t>veškeré formy systematicky </a:t>
            </a:r>
            <a:r>
              <a:rPr lang="cs-CZ" dirty="0"/>
              <a:t>prováděného hodnocení kvality vztahující </a:t>
            </a:r>
            <a:r>
              <a:rPr lang="cs-CZ" dirty="0" smtClean="0"/>
              <a:t>se jak </a:t>
            </a:r>
            <a:r>
              <a:rPr lang="cs-CZ" dirty="0"/>
              <a:t>k činnosti vzdělávacích institucí (tzv. evaluace), tak k </a:t>
            </a:r>
            <a:r>
              <a:rPr lang="cs-CZ" dirty="0" smtClean="0"/>
              <a:t>žákům </a:t>
            </a:r>
            <a:r>
              <a:rPr lang="cs-CZ" dirty="0"/>
              <a:t>v podobě zkoušek a diagnostických postupů, </a:t>
            </a:r>
            <a:r>
              <a:rPr lang="cs-CZ" dirty="0" smtClean="0"/>
              <a:t>event. též </a:t>
            </a:r>
            <a:r>
              <a:rPr lang="cs-CZ" dirty="0"/>
              <a:t>hromadného zjišťování výsledků vzdělávání (tzv. monitorování</a:t>
            </a:r>
            <a:r>
              <a:rPr lang="cs-CZ" dirty="0" smtClean="0"/>
              <a:t>);</a:t>
            </a:r>
          </a:p>
          <a:p>
            <a:pPr marL="457200" indent="-457200">
              <a:buAutoNum type="arabicPeriod"/>
            </a:pPr>
            <a:r>
              <a:rPr lang="cs-CZ" dirty="0" smtClean="0"/>
              <a:t>procesy </a:t>
            </a:r>
            <a:r>
              <a:rPr lang="cs-CZ" dirty="0"/>
              <a:t>změny odehrávající se uvnitř </a:t>
            </a:r>
            <a:r>
              <a:rPr lang="cs-CZ" dirty="0" smtClean="0"/>
              <a:t>autonomně spravujících </a:t>
            </a:r>
            <a:r>
              <a:rPr lang="cs-CZ" dirty="0"/>
              <a:t>se </a:t>
            </a:r>
            <a:r>
              <a:rPr lang="cs-CZ" dirty="0" smtClean="0"/>
              <a:t>škol;</a:t>
            </a:r>
          </a:p>
          <a:p>
            <a:pPr marL="457200" indent="-457200">
              <a:buAutoNum type="arabicPeriod"/>
            </a:pPr>
            <a:r>
              <a:rPr lang="cs-CZ" dirty="0" smtClean="0"/>
              <a:t>postavení </a:t>
            </a:r>
            <a:r>
              <a:rPr lang="cs-CZ" dirty="0"/>
              <a:t>a profesní </a:t>
            </a:r>
            <a:r>
              <a:rPr lang="cs-CZ" dirty="0" smtClean="0"/>
              <a:t>činnosti pedagogických </a:t>
            </a:r>
            <a:r>
              <a:rPr lang="cs-CZ" dirty="0"/>
              <a:t>pracovníků jako hlavních nositelů </a:t>
            </a:r>
            <a:r>
              <a:rPr lang="cs-CZ" dirty="0" smtClean="0"/>
              <a:t>proměny ve </a:t>
            </a:r>
            <a:r>
              <a:rPr lang="cs-CZ" dirty="0"/>
              <a:t>vzdělávání. </a:t>
            </a:r>
            <a:endParaRPr lang="cs-CZ" dirty="0" smtClean="0"/>
          </a:p>
          <a:p>
            <a:pPr marL="0" indent="0">
              <a:buNone/>
            </a:pPr>
            <a:r>
              <a:rPr lang="cs-CZ" sz="1400" dirty="0"/>
              <a:t>http://www.msmt.cz/dokumenty/bila-kniha-narodni-program-rozvoje-vzdelavani-v-ceske-republice-formuje-vladni-strategii-v-oblasti-vzdelavani-strategie-odrazi-celospolecenske-zajmy-a-dava-konkretni-podnety-k-praci-skol</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24944786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Národní úroveň: </a:t>
            </a:r>
            <a:r>
              <a:rPr lang="cs-CZ" dirty="0" smtClean="0"/>
              <a:t>Bílá kniha (2001)</a:t>
            </a:r>
            <a:endParaRPr lang="cs-CZ" dirty="0"/>
          </a:p>
        </p:txBody>
      </p:sp>
      <p:sp>
        <p:nvSpPr>
          <p:cNvPr id="3" name="Zástupný symbol pro obsah 2"/>
          <p:cNvSpPr>
            <a:spLocks noGrp="1"/>
          </p:cNvSpPr>
          <p:nvPr>
            <p:ph idx="1"/>
          </p:nvPr>
        </p:nvSpPr>
        <p:spPr>
          <a:xfrm>
            <a:off x="1097279" y="1845733"/>
            <a:ext cx="10802799" cy="4297489"/>
          </a:xfrm>
        </p:spPr>
        <p:txBody>
          <a:bodyPr>
            <a:normAutofit/>
          </a:bodyPr>
          <a:lstStyle/>
          <a:p>
            <a:r>
              <a:rPr lang="cs-CZ" dirty="0"/>
              <a:t>N</a:t>
            </a:r>
            <a:r>
              <a:rPr lang="cs-CZ" dirty="0" smtClean="0"/>
              <a:t>ový </a:t>
            </a:r>
            <a:r>
              <a:rPr lang="cs-CZ" dirty="0"/>
              <a:t>školský zákon zavede systém </a:t>
            </a:r>
            <a:r>
              <a:rPr lang="cs-CZ" dirty="0" smtClean="0"/>
              <a:t>více úrovní </a:t>
            </a:r>
            <a:r>
              <a:rPr lang="cs-CZ" dirty="0"/>
              <a:t>vzdělávacích programů, který na jedné straně </a:t>
            </a:r>
            <a:r>
              <a:rPr lang="cs-CZ" dirty="0" smtClean="0"/>
              <a:t>umožňuje</a:t>
            </a:r>
            <a:r>
              <a:rPr lang="cs-CZ" dirty="0"/>
              <a:t>, aby se o konkrétní podobě vzdělávání </a:t>
            </a:r>
            <a:r>
              <a:rPr lang="cs-CZ" dirty="0" smtClean="0"/>
              <a:t>rozhodovalo tam</a:t>
            </a:r>
            <a:r>
              <a:rPr lang="cs-CZ" dirty="0"/>
              <a:t>, kde se reálně uskutečňuje, a tak vzdělávání </a:t>
            </a:r>
            <a:r>
              <a:rPr lang="cs-CZ" dirty="0" smtClean="0"/>
              <a:t>reagovalo na </a:t>
            </a:r>
            <a:r>
              <a:rPr lang="cs-CZ" dirty="0"/>
              <a:t>potřeby vzdělávajících se žáků a studentů a </a:t>
            </a:r>
            <a:r>
              <a:rPr lang="cs-CZ" dirty="0" smtClean="0"/>
              <a:t>vytvářelo školskou </a:t>
            </a:r>
            <a:r>
              <a:rPr lang="cs-CZ" dirty="0"/>
              <a:t>kulturu těsně spjatou s životem místního </a:t>
            </a:r>
            <a:r>
              <a:rPr lang="cs-CZ" dirty="0" smtClean="0"/>
              <a:t>společenství</a:t>
            </a:r>
            <a:r>
              <a:rPr lang="cs-CZ" dirty="0"/>
              <a:t>. </a:t>
            </a:r>
            <a:endParaRPr lang="cs-CZ" dirty="0" smtClean="0"/>
          </a:p>
          <a:p>
            <a:r>
              <a:rPr lang="cs-CZ" dirty="0"/>
              <a:t>Nejvyšší úrovní tohoto systému je státní program </a:t>
            </a:r>
            <a:r>
              <a:rPr lang="cs-CZ" dirty="0" smtClean="0"/>
              <a:t>vzdělávání </a:t>
            </a:r>
            <a:r>
              <a:rPr lang="cs-CZ" dirty="0"/>
              <a:t>(často se užívá i termín národní kurikulum). </a:t>
            </a:r>
            <a:r>
              <a:rPr lang="cs-CZ" dirty="0" smtClean="0"/>
              <a:t>Za </a:t>
            </a:r>
            <a:r>
              <a:rPr lang="cs-CZ" dirty="0"/>
              <a:t>jeho zpracování odpovídá </a:t>
            </a:r>
            <a:r>
              <a:rPr lang="cs-CZ" dirty="0" smtClean="0"/>
              <a:t>MŠMT.</a:t>
            </a:r>
          </a:p>
          <a:p>
            <a:r>
              <a:rPr lang="cs-CZ" dirty="0" smtClean="0"/>
              <a:t>Při </a:t>
            </a:r>
            <a:r>
              <a:rPr lang="cs-CZ" dirty="0"/>
              <a:t>tvorbě rámcových i školních vzdělávacích programů bude uplatňováno nové pojetí kurikula, které již není založeno především na osvojování co největšího objemu faktů. Půjde o vyváženost </a:t>
            </a:r>
            <a:r>
              <a:rPr lang="cs-CZ" dirty="0" smtClean="0"/>
              <a:t>poznatkového základu </a:t>
            </a:r>
            <a:r>
              <a:rPr lang="cs-CZ" dirty="0"/>
              <a:t>kurikula, rozvoje kompetencí i osvojování </a:t>
            </a:r>
            <a:r>
              <a:rPr lang="cs-CZ" dirty="0" smtClean="0"/>
              <a:t>postojů a </a:t>
            </a:r>
            <a:r>
              <a:rPr lang="cs-CZ" dirty="0"/>
              <a:t>hodnot. </a:t>
            </a:r>
            <a:endParaRPr lang="cs-CZ" dirty="0" smtClean="0"/>
          </a:p>
        </p:txBody>
      </p:sp>
    </p:spTree>
    <p:extLst>
      <p:ext uri="{BB962C8B-B14F-4D97-AF65-F5344CB8AC3E}">
        <p14:creationId xmlns:p14="http://schemas.microsoft.com/office/powerpoint/2010/main" val="21737129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Národní úroveň</a:t>
            </a:r>
            <a:endParaRPr lang="cs-CZ" dirty="0"/>
          </a:p>
        </p:txBody>
      </p:sp>
      <p:sp>
        <p:nvSpPr>
          <p:cNvPr id="3" name="Zástupný symbol pro obsah 2"/>
          <p:cNvSpPr>
            <a:spLocks noGrp="1"/>
          </p:cNvSpPr>
          <p:nvPr>
            <p:ph idx="1"/>
          </p:nvPr>
        </p:nvSpPr>
        <p:spPr/>
        <p:txBody>
          <a:bodyPr/>
          <a:lstStyle/>
          <a:p>
            <a:pPr marL="0" indent="0">
              <a:buNone/>
            </a:pPr>
            <a:r>
              <a:rPr lang="cs-CZ" b="1" dirty="0"/>
              <a:t>Strategie vzdělávací politiky </a:t>
            </a:r>
            <a:r>
              <a:rPr lang="cs-CZ" b="1" dirty="0" smtClean="0"/>
              <a:t>2020</a:t>
            </a:r>
          </a:p>
          <a:p>
            <a:pPr marL="0" indent="0">
              <a:buNone/>
            </a:pPr>
            <a:r>
              <a:rPr lang="cs-CZ" dirty="0"/>
              <a:t>Navzdory dílčím pokrokům v různých oblastech nebyla splněna ani systematicky naplňována řada cílů deklarovaných v </a:t>
            </a:r>
            <a:r>
              <a:rPr lang="cs-CZ" i="1" dirty="0"/>
              <a:t>Národním programu rozvoje vzdělávání </a:t>
            </a:r>
            <a:r>
              <a:rPr lang="cs-CZ" dirty="0"/>
              <a:t>(Bílé knize) z roku 2001. </a:t>
            </a:r>
            <a:endParaRPr lang="cs-CZ" dirty="0" smtClean="0"/>
          </a:p>
          <a:p>
            <a:pPr marL="0" indent="0">
              <a:buNone/>
            </a:pPr>
            <a:r>
              <a:rPr lang="cs-CZ" dirty="0"/>
              <a:t>Strategie vychází z předpokladu, že pro další období je třeba stanovit omezené množství priorit, o jejichž dosažení by tvůrci vzdělávací politiky měli systematicky usilovat. </a:t>
            </a:r>
            <a:endParaRPr lang="cs-CZ" dirty="0" smtClean="0"/>
          </a:p>
          <a:p>
            <a:pPr marL="0" indent="0">
              <a:buNone/>
            </a:pPr>
            <a:r>
              <a:rPr lang="cs-CZ" dirty="0"/>
              <a:t>Strategie pro následující období tři průřezové priority: </a:t>
            </a:r>
          </a:p>
          <a:p>
            <a:pPr>
              <a:buFont typeface="Arial" panose="020B0604020202020204" pitchFamily="34" charset="0"/>
              <a:buChar char="•"/>
            </a:pPr>
            <a:r>
              <a:rPr lang="cs-CZ" dirty="0" smtClean="0"/>
              <a:t> snižovat </a:t>
            </a:r>
            <a:r>
              <a:rPr lang="cs-CZ" dirty="0"/>
              <a:t>nerovnosti ve </a:t>
            </a:r>
            <a:r>
              <a:rPr lang="cs-CZ" dirty="0" smtClean="0"/>
              <a:t>vzdělávání</a:t>
            </a:r>
          </a:p>
          <a:p>
            <a:pPr>
              <a:buFont typeface="Arial" panose="020B0604020202020204" pitchFamily="34" charset="0"/>
              <a:buChar char="•"/>
            </a:pPr>
            <a:r>
              <a:rPr lang="cs-CZ" dirty="0" smtClean="0"/>
              <a:t> podporovat </a:t>
            </a:r>
            <a:r>
              <a:rPr lang="cs-CZ" dirty="0"/>
              <a:t>kvalitní výuku a učitele jako její klíčový </a:t>
            </a:r>
            <a:r>
              <a:rPr lang="cs-CZ" dirty="0" smtClean="0"/>
              <a:t>předpoklad</a:t>
            </a:r>
          </a:p>
          <a:p>
            <a:pPr>
              <a:buFont typeface="Arial" panose="020B0604020202020204" pitchFamily="34" charset="0"/>
              <a:buChar char="•"/>
            </a:pPr>
            <a:r>
              <a:rPr lang="cs-CZ" dirty="0" smtClean="0"/>
              <a:t> odpovědně </a:t>
            </a:r>
            <a:r>
              <a:rPr lang="cs-CZ" dirty="0"/>
              <a:t>a efektivně řídit vzdělávací </a:t>
            </a:r>
            <a:r>
              <a:rPr lang="cs-CZ" dirty="0" smtClean="0"/>
              <a:t>systém</a:t>
            </a:r>
            <a:endParaRPr lang="cs-CZ" dirty="0"/>
          </a:p>
        </p:txBody>
      </p:sp>
    </p:spTree>
    <p:extLst>
      <p:ext uri="{BB962C8B-B14F-4D97-AF65-F5344CB8AC3E}">
        <p14:creationId xmlns:p14="http://schemas.microsoft.com/office/powerpoint/2010/main" val="40104799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Národní úroveň: </a:t>
            </a:r>
            <a:r>
              <a:rPr lang="cs-CZ" sz="4000" b="1" dirty="0"/>
              <a:t>Strategie vzdělávací politiky 2020</a:t>
            </a:r>
            <a:r>
              <a:rPr lang="cs-CZ" b="1" dirty="0"/>
              <a:t/>
            </a:r>
            <a:br>
              <a:rPr lang="cs-CZ" b="1" dirty="0"/>
            </a:br>
            <a:endParaRPr lang="cs-CZ" dirty="0"/>
          </a:p>
        </p:txBody>
      </p:sp>
      <p:sp>
        <p:nvSpPr>
          <p:cNvPr id="3" name="Zástupný symbol pro obsah 2"/>
          <p:cNvSpPr>
            <a:spLocks noGrp="1"/>
          </p:cNvSpPr>
          <p:nvPr>
            <p:ph idx="1"/>
          </p:nvPr>
        </p:nvSpPr>
        <p:spPr/>
        <p:txBody>
          <a:bodyPr/>
          <a:lstStyle/>
          <a:p>
            <a:r>
              <a:rPr lang="cs-CZ" dirty="0"/>
              <a:t>V nejobecnější </a:t>
            </a:r>
            <a:r>
              <a:rPr lang="cs-CZ" dirty="0" smtClean="0"/>
              <a:t>podobě </a:t>
            </a:r>
            <a:r>
              <a:rPr lang="cs-CZ" dirty="0"/>
              <a:t>lze smysl vzdělávání vyjádřit prostřednictvím čtyř jeho hlavních cílů</a:t>
            </a:r>
            <a:r>
              <a:rPr lang="cs-CZ" dirty="0" smtClean="0"/>
              <a:t>:</a:t>
            </a:r>
          </a:p>
          <a:p>
            <a:pPr>
              <a:buFont typeface="Wingdings" panose="05000000000000000000" pitchFamily="2" charset="2"/>
              <a:buChar char="§"/>
            </a:pPr>
            <a:r>
              <a:rPr lang="cs-CZ" dirty="0"/>
              <a:t>osobnostní rozvoj přispívající ke zvyšování kvality lidského </a:t>
            </a:r>
            <a:r>
              <a:rPr lang="cs-CZ" dirty="0" smtClean="0"/>
              <a:t>života</a:t>
            </a:r>
          </a:p>
          <a:p>
            <a:pPr>
              <a:buFont typeface="Wingdings" panose="05000000000000000000" pitchFamily="2" charset="2"/>
              <a:buChar char="§"/>
            </a:pPr>
            <a:r>
              <a:rPr lang="cs-CZ" dirty="0" smtClean="0"/>
              <a:t>udržování </a:t>
            </a:r>
            <a:r>
              <a:rPr lang="cs-CZ" dirty="0"/>
              <a:t>a rozvoj kultury jako soustavy sdílených </a:t>
            </a:r>
            <a:r>
              <a:rPr lang="cs-CZ" dirty="0" smtClean="0"/>
              <a:t>hodnot</a:t>
            </a:r>
          </a:p>
          <a:p>
            <a:pPr>
              <a:buFont typeface="Wingdings" panose="05000000000000000000" pitchFamily="2" charset="2"/>
              <a:buChar char="§"/>
            </a:pPr>
            <a:r>
              <a:rPr lang="cs-CZ" dirty="0" smtClean="0"/>
              <a:t>rozvoj </a:t>
            </a:r>
            <a:r>
              <a:rPr lang="cs-CZ" dirty="0"/>
              <a:t>aktivního občanství vytvářející předpoklady pro solidární </a:t>
            </a:r>
            <a:r>
              <a:rPr lang="cs-CZ" dirty="0" smtClean="0"/>
              <a:t>společnost</a:t>
            </a:r>
          </a:p>
          <a:p>
            <a:pPr>
              <a:buFont typeface="Wingdings" panose="05000000000000000000" pitchFamily="2" charset="2"/>
              <a:buChar char="§"/>
            </a:pPr>
            <a:r>
              <a:rPr lang="cs-CZ" dirty="0"/>
              <a:t> </a:t>
            </a:r>
            <a:r>
              <a:rPr lang="cs-CZ" dirty="0" smtClean="0"/>
              <a:t>udržitelný </a:t>
            </a:r>
            <a:r>
              <a:rPr lang="cs-CZ" dirty="0"/>
              <a:t>rozvoj a demokratické </a:t>
            </a:r>
            <a:r>
              <a:rPr lang="cs-CZ" dirty="0" smtClean="0"/>
              <a:t>vládnutí</a:t>
            </a:r>
          </a:p>
          <a:p>
            <a:pPr>
              <a:buFont typeface="Wingdings" panose="05000000000000000000" pitchFamily="2" charset="2"/>
              <a:buChar char="§"/>
            </a:pPr>
            <a:r>
              <a:rPr lang="cs-CZ" dirty="0" smtClean="0"/>
              <a:t>příprava </a:t>
            </a:r>
            <a:r>
              <a:rPr lang="cs-CZ" dirty="0"/>
              <a:t>na pracovní </a:t>
            </a:r>
            <a:r>
              <a:rPr lang="cs-CZ" dirty="0" smtClean="0"/>
              <a:t>uplatnění</a:t>
            </a:r>
            <a:endParaRPr lang="cs-CZ" dirty="0"/>
          </a:p>
        </p:txBody>
      </p:sp>
    </p:spTree>
    <p:extLst>
      <p:ext uri="{BB962C8B-B14F-4D97-AF65-F5344CB8AC3E}">
        <p14:creationId xmlns:p14="http://schemas.microsoft.com/office/powerpoint/2010/main" val="653538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97279" y="1845734"/>
            <a:ext cx="10738405" cy="4439156"/>
          </a:xfrm>
        </p:spPr>
        <p:txBody>
          <a:bodyPr>
            <a:normAutofit fontScale="92500" lnSpcReduction="20000"/>
          </a:bodyPr>
          <a:lstStyle/>
          <a:p>
            <a:r>
              <a:rPr lang="cs-CZ" dirty="0" smtClean="0"/>
              <a:t>Strategie se zaměřuje </a:t>
            </a:r>
            <a:r>
              <a:rPr lang="cs-CZ" dirty="0"/>
              <a:t>pouze na </a:t>
            </a:r>
            <a:r>
              <a:rPr lang="cs-CZ" dirty="0" smtClean="0"/>
              <a:t>schopnost vzdělávacího </a:t>
            </a:r>
            <a:r>
              <a:rPr lang="cs-CZ" dirty="0"/>
              <a:t>systému vytvářet podmínky a uplatňovat účinné postupy pro efektivní </a:t>
            </a:r>
            <a:r>
              <a:rPr lang="cs-CZ" dirty="0" smtClean="0"/>
              <a:t>prevenci a </a:t>
            </a:r>
            <a:r>
              <a:rPr lang="cs-CZ" dirty="0"/>
              <a:t>kompenzaci zdravotních, sociálních, kulturních a jiných osobnostních znevýhodnění </a:t>
            </a:r>
            <a:r>
              <a:rPr lang="cs-CZ" dirty="0" smtClean="0"/>
              <a:t>tak, aby </a:t>
            </a:r>
            <a:r>
              <a:rPr lang="cs-CZ" dirty="0"/>
              <a:t>nerovnosti v dosahovaných výsledcích byly co nejméně předurčovány faktory, </a:t>
            </a:r>
            <a:r>
              <a:rPr lang="cs-CZ" dirty="0" smtClean="0"/>
              <a:t>které nemůže </a:t>
            </a:r>
            <a:r>
              <a:rPr lang="cs-CZ" dirty="0"/>
              <a:t>jedinec </a:t>
            </a:r>
            <a:r>
              <a:rPr lang="cs-CZ" dirty="0" smtClean="0"/>
              <a:t>ovlivnit.</a:t>
            </a:r>
          </a:p>
          <a:p>
            <a:r>
              <a:rPr lang="cs-CZ" dirty="0" smtClean="0"/>
              <a:t>Postavení </a:t>
            </a:r>
            <a:r>
              <a:rPr lang="cs-CZ" dirty="0"/>
              <a:t>znevýhodněných dětí, žáků a studentů se ve vzdělávacím systému zlepší, </a:t>
            </a:r>
            <a:r>
              <a:rPr lang="cs-CZ" dirty="0" smtClean="0"/>
              <a:t>zejména pokud </a:t>
            </a:r>
            <a:r>
              <a:rPr lang="cs-CZ" dirty="0"/>
              <a:t>budou systematicky posilovány prvky </a:t>
            </a:r>
            <a:r>
              <a:rPr lang="cs-CZ" dirty="0" err="1"/>
              <a:t>inkluzivity</a:t>
            </a:r>
            <a:r>
              <a:rPr lang="cs-CZ" dirty="0"/>
              <a:t> vzdělávacího systému. </a:t>
            </a:r>
          </a:p>
          <a:p>
            <a:r>
              <a:rPr lang="cs-CZ" dirty="0"/>
              <a:t>Omezovat vnější diferenciaci v základním vzdělávání a efektivně začleňovat žáky do hlavního vzdělávacího </a:t>
            </a:r>
            <a:r>
              <a:rPr lang="cs-CZ" dirty="0" smtClean="0"/>
              <a:t>proudu.</a:t>
            </a:r>
          </a:p>
          <a:p>
            <a:r>
              <a:rPr lang="cs-CZ" dirty="0"/>
              <a:t>Český vzdělávací systém se </a:t>
            </a:r>
            <a:r>
              <a:rPr lang="cs-CZ" dirty="0" smtClean="0"/>
              <a:t>stále </a:t>
            </a:r>
            <a:r>
              <a:rPr lang="cs-CZ" dirty="0"/>
              <a:t>vyznačuje vysokou mírou vnější diferenciace od samého počátku povinného vzdělávání. Rané rozdělování dětí do různých vzdělávacích proudů způsobuje, že se posiluje vliv </a:t>
            </a:r>
            <a:r>
              <a:rPr lang="cs-CZ" dirty="0" smtClean="0"/>
              <a:t>rodinného </a:t>
            </a:r>
            <a:r>
              <a:rPr lang="cs-CZ" dirty="0"/>
              <a:t>zázemí. V současné podobě tak víceletá gymnázia ve skutečnosti plní často spíše úlohu škol pro děti ze socioekonomicky lépe situovaných rodin než škol určených k urychlení či prohloubení rozvoje mimořádně nadaných </a:t>
            </a:r>
            <a:r>
              <a:rPr lang="cs-CZ" dirty="0" smtClean="0"/>
              <a:t>žáků.</a:t>
            </a:r>
          </a:p>
          <a:p>
            <a:r>
              <a:rPr lang="cs-CZ" dirty="0"/>
              <a:t>Podíl žáků vykonávajících povinnou školní docházku na nižším stupni víceletých gymnázií by měl na celostátní úrovni reflektovat předpoklady pro studium žáků na tomto stupni škol tak, aby ve svém důsledku negativně neovlivňoval vzdělávání na druhém stupni základní </a:t>
            </a:r>
            <a:r>
              <a:rPr lang="cs-CZ" dirty="0" smtClean="0"/>
              <a:t>školy. </a:t>
            </a:r>
            <a:endParaRPr lang="cs-CZ" dirty="0"/>
          </a:p>
        </p:txBody>
      </p:sp>
      <p:sp>
        <p:nvSpPr>
          <p:cNvPr id="5" name="Nadpis 1"/>
          <p:cNvSpPr>
            <a:spLocks noGrp="1"/>
          </p:cNvSpPr>
          <p:nvPr>
            <p:ph type="title"/>
          </p:nvPr>
        </p:nvSpPr>
        <p:spPr/>
        <p:txBody>
          <a:bodyPr>
            <a:normAutofit/>
          </a:bodyPr>
          <a:lstStyle/>
          <a:p>
            <a:r>
              <a:rPr lang="cs-CZ" sz="4000" dirty="0" smtClean="0"/>
              <a:t>Národní úroveň: </a:t>
            </a:r>
            <a:r>
              <a:rPr lang="cs-CZ" sz="4000" b="1" dirty="0"/>
              <a:t>Strategie vzdělávací politiky 2020</a:t>
            </a:r>
            <a:r>
              <a:rPr lang="cs-CZ" b="1" dirty="0"/>
              <a:t/>
            </a:r>
            <a:br>
              <a:rPr lang="cs-CZ" b="1" dirty="0"/>
            </a:br>
            <a:endParaRPr lang="cs-CZ" dirty="0"/>
          </a:p>
        </p:txBody>
      </p:sp>
    </p:spTree>
    <p:extLst>
      <p:ext uri="{BB962C8B-B14F-4D97-AF65-F5344CB8AC3E}">
        <p14:creationId xmlns:p14="http://schemas.microsoft.com/office/powerpoint/2010/main" val="2191962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Národní úroveň</a:t>
            </a:r>
            <a:endParaRPr lang="cs-CZ" dirty="0"/>
          </a:p>
        </p:txBody>
      </p:sp>
      <p:sp>
        <p:nvSpPr>
          <p:cNvPr id="3" name="Zástupný symbol pro obsah 2"/>
          <p:cNvSpPr>
            <a:spLocks noGrp="1"/>
          </p:cNvSpPr>
          <p:nvPr>
            <p:ph idx="1"/>
          </p:nvPr>
        </p:nvSpPr>
        <p:spPr>
          <a:xfrm>
            <a:off x="1097280" y="2579830"/>
            <a:ext cx="10058400" cy="4023360"/>
          </a:xfrm>
        </p:spPr>
        <p:txBody>
          <a:bodyPr>
            <a:normAutofit/>
          </a:bodyPr>
          <a:lstStyle/>
          <a:p>
            <a:r>
              <a:rPr lang="cs-CZ" sz="3200" dirty="0" smtClean="0"/>
              <a:t>Vzdělávací programy: Rámcové vzdělávací programy</a:t>
            </a:r>
          </a:p>
          <a:p>
            <a:r>
              <a:rPr lang="cs-CZ" sz="3200" dirty="0" smtClean="0"/>
              <a:t>Standardy pro základní vzdělávání</a:t>
            </a:r>
            <a:endParaRPr lang="cs-CZ" sz="3200" dirty="0"/>
          </a:p>
        </p:txBody>
      </p:sp>
    </p:spTree>
    <p:extLst>
      <p:ext uri="{BB962C8B-B14F-4D97-AF65-F5344CB8AC3E}">
        <p14:creationId xmlns:p14="http://schemas.microsoft.com/office/powerpoint/2010/main" val="36946492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9559" y="795901"/>
            <a:ext cx="7239000" cy="1143000"/>
          </a:xfrm>
        </p:spPr>
        <p:txBody>
          <a:bodyPr>
            <a:normAutofit fontScale="90000"/>
          </a:bodyPr>
          <a:lstStyle/>
          <a:p>
            <a:pPr>
              <a:defRPr/>
            </a:pPr>
            <a:r>
              <a:rPr lang="cs-CZ" dirty="0" err="1" smtClean="0"/>
              <a:t>Kurikulární</a:t>
            </a:r>
            <a:r>
              <a:rPr lang="cs-CZ" dirty="0" smtClean="0"/>
              <a:t> reforma:</a:t>
            </a:r>
            <a:r>
              <a:rPr lang="cs-CZ" sz="2000" dirty="0" smtClean="0"/>
              <a:t> </a:t>
            </a:r>
            <a:br>
              <a:rPr lang="cs-CZ" sz="2000" dirty="0" smtClean="0"/>
            </a:br>
            <a:r>
              <a:rPr lang="cs-CZ" sz="2000" dirty="0"/>
              <a:t/>
            </a:r>
            <a:br>
              <a:rPr lang="cs-CZ" sz="2000" dirty="0"/>
            </a:br>
            <a:r>
              <a:rPr lang="cs-CZ" sz="2000" dirty="0" smtClean="0"/>
              <a:t>zákon </a:t>
            </a:r>
            <a:r>
              <a:rPr lang="cs-CZ" sz="2000" dirty="0"/>
              <a:t>č. 561/2004 Sb., o předškolním, základním, středním, vyšším odborném a jiném vzdělávání (školský zákon</a:t>
            </a:r>
            <a:r>
              <a:rPr lang="cs-CZ" sz="2000" dirty="0" smtClean="0"/>
              <a:t>) – </a:t>
            </a:r>
            <a:r>
              <a:rPr lang="cs-CZ" sz="2000" b="1" dirty="0" smtClean="0"/>
              <a:t>před novelizací</a:t>
            </a:r>
            <a:r>
              <a:rPr lang="cs-CZ" dirty="0"/>
              <a:t/>
            </a:r>
            <a:br>
              <a:rPr lang="cs-CZ" dirty="0"/>
            </a:br>
            <a:endParaRPr lang="cs-CZ" dirty="0"/>
          </a:p>
        </p:txBody>
      </p:sp>
      <p:pic>
        <p:nvPicPr>
          <p:cNvPr id="15363" name="Picture 2"/>
          <p:cNvPicPr>
            <a:picLocks noGrp="1" noChangeAspect="1" noChangeArrowheads="1"/>
          </p:cNvPicPr>
          <p:nvPr>
            <p:ph sz="quarter" idx="1"/>
          </p:nvPr>
        </p:nvPicPr>
        <p:blipFill>
          <a:blip r:embed="rId2" cstate="print"/>
          <a:srcRect/>
          <a:stretch>
            <a:fillRect/>
          </a:stretch>
        </p:blipFill>
        <p:spPr>
          <a:xfrm>
            <a:off x="1953208" y="1743463"/>
            <a:ext cx="7239000" cy="4541838"/>
          </a:xfrm>
        </p:spPr>
      </p:pic>
    </p:spTree>
    <p:extLst>
      <p:ext uri="{BB962C8B-B14F-4D97-AF65-F5344CB8AC3E}">
        <p14:creationId xmlns:p14="http://schemas.microsoft.com/office/powerpoint/2010/main" val="339843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Pedagogika – historický pohled</a:t>
            </a:r>
          </a:p>
        </p:txBody>
      </p:sp>
      <p:sp>
        <p:nvSpPr>
          <p:cNvPr id="3" name="Zástupný symbol pro obsah 2"/>
          <p:cNvSpPr>
            <a:spLocks noGrp="1"/>
          </p:cNvSpPr>
          <p:nvPr>
            <p:ph idx="1"/>
          </p:nvPr>
        </p:nvSpPr>
        <p:spPr/>
        <p:txBody>
          <a:bodyPr/>
          <a:lstStyle/>
          <a:p>
            <a:r>
              <a:rPr lang="cs-CZ" dirty="0"/>
              <a:t>Základy tomuto oboru jako systematické vědě o výchově mládeže i dospělých položil svými pedagogickými spisy Jan Amos Komenský.</a:t>
            </a:r>
          </a:p>
          <a:p>
            <a:endParaRPr lang="cs-CZ" dirty="0"/>
          </a:p>
        </p:txBody>
      </p:sp>
      <p:pic>
        <p:nvPicPr>
          <p:cNvPr id="4" name="Obrázek 3"/>
          <p:cNvPicPr>
            <a:picLocks noChangeAspect="1"/>
          </p:cNvPicPr>
          <p:nvPr/>
        </p:nvPicPr>
        <p:blipFill>
          <a:blip r:embed="rId3"/>
          <a:stretch>
            <a:fillRect/>
          </a:stretch>
        </p:blipFill>
        <p:spPr>
          <a:xfrm>
            <a:off x="1097280" y="2768174"/>
            <a:ext cx="2571750" cy="2905125"/>
          </a:xfrm>
          <a:prstGeom prst="rect">
            <a:avLst/>
          </a:prstGeom>
        </p:spPr>
      </p:pic>
    </p:spTree>
    <p:extLst>
      <p:ext uri="{BB962C8B-B14F-4D97-AF65-F5344CB8AC3E}">
        <p14:creationId xmlns:p14="http://schemas.microsoft.com/office/powerpoint/2010/main" val="25339537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Pojetí základního vzdělávání (RVP)</a:t>
            </a: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Základní vzdělávání má žákům pomoci utvářet a postupně rozvíjet klíčové kompetence a poskytnout spolehlivý základ všeobecného vzdělání orientovaného zejména na </a:t>
            </a:r>
            <a:r>
              <a:rPr lang="cs-CZ" b="1" dirty="0" smtClean="0"/>
              <a:t>situace blízké  životu a na praktické jednání</a:t>
            </a:r>
            <a:r>
              <a:rPr lang="cs-CZ" dirty="0" smtClean="0"/>
              <a:t>. </a:t>
            </a:r>
          </a:p>
          <a:p>
            <a:pPr>
              <a:buNone/>
            </a:pPr>
            <a:endParaRPr lang="cs-CZ" dirty="0" smtClean="0"/>
          </a:p>
          <a:p>
            <a:r>
              <a:rPr lang="cs-CZ" dirty="0" smtClean="0"/>
              <a:t>Základní vzdělávání na 2. stupni pomáhá žákům získat vědomosti, dovednosti a návyky, které  jim umožní </a:t>
            </a:r>
            <a:r>
              <a:rPr lang="cs-CZ" b="1" dirty="0" smtClean="0"/>
              <a:t>samostatné učení </a:t>
            </a:r>
            <a:r>
              <a:rPr lang="cs-CZ" dirty="0" smtClean="0"/>
              <a:t>a utváření takových </a:t>
            </a:r>
            <a:r>
              <a:rPr lang="cs-CZ" b="1" dirty="0" smtClean="0"/>
              <a:t>hodnot </a:t>
            </a:r>
            <a:r>
              <a:rPr lang="cs-CZ" dirty="0" smtClean="0"/>
              <a:t>a postojů, které vedou k uvážlivému a kultivovanému chování, k zodpovědnému rozhodování a </a:t>
            </a:r>
            <a:r>
              <a:rPr lang="cs-CZ" b="1" dirty="0" smtClean="0"/>
              <a:t>respektování práv a povinností občana našeho státu i Evropské unie</a:t>
            </a:r>
            <a:r>
              <a:rPr lang="cs-CZ" dirty="0" smtClean="0"/>
              <a:t>.</a:t>
            </a:r>
            <a:endParaRPr lang="cs-CZ" dirty="0"/>
          </a:p>
        </p:txBody>
      </p:sp>
    </p:spTree>
    <p:extLst>
      <p:ext uri="{BB962C8B-B14F-4D97-AF65-F5344CB8AC3E}">
        <p14:creationId xmlns:p14="http://schemas.microsoft.com/office/powerpoint/2010/main" val="11439525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320040"/>
            <a:ext cx="7239000" cy="1143000"/>
          </a:xfrm>
        </p:spPr>
        <p:txBody>
          <a:bodyPr/>
          <a:lstStyle/>
          <a:p>
            <a:pPr>
              <a:defRPr/>
            </a:pPr>
            <a:r>
              <a:rPr lang="cs-CZ" dirty="0" smtClean="0"/>
              <a:t>Co nového přináší RVP?</a:t>
            </a:r>
            <a:endParaRPr lang="cs-CZ" dirty="0"/>
          </a:p>
        </p:txBody>
      </p:sp>
      <p:sp>
        <p:nvSpPr>
          <p:cNvPr id="17411" name="Zástupný symbol pro obsah 2"/>
          <p:cNvSpPr>
            <a:spLocks noGrp="1"/>
          </p:cNvSpPr>
          <p:nvPr>
            <p:ph sz="quarter" idx="1"/>
          </p:nvPr>
        </p:nvSpPr>
        <p:spPr>
          <a:xfrm>
            <a:off x="1243499" y="1870206"/>
            <a:ext cx="8229600" cy="4525963"/>
          </a:xfrm>
        </p:spPr>
        <p:txBody>
          <a:bodyPr>
            <a:normAutofit/>
          </a:bodyPr>
          <a:lstStyle/>
          <a:p>
            <a:pPr eaLnBrk="1" hangingPunct="1"/>
            <a:r>
              <a:rPr lang="cs-CZ" dirty="0" smtClean="0"/>
              <a:t>Pojetí ZV</a:t>
            </a:r>
          </a:p>
          <a:p>
            <a:pPr eaLnBrk="1" hangingPunct="1"/>
            <a:r>
              <a:rPr lang="cs-CZ" dirty="0" smtClean="0"/>
              <a:t>Vzdělávací oblasti</a:t>
            </a:r>
          </a:p>
          <a:p>
            <a:pPr eaLnBrk="1" hangingPunct="1"/>
            <a:endParaRPr lang="cs-CZ" dirty="0" smtClean="0"/>
          </a:p>
          <a:p>
            <a:pPr eaLnBrk="1" hangingPunct="1"/>
            <a:endParaRPr lang="cs-CZ" dirty="0" smtClean="0"/>
          </a:p>
          <a:p>
            <a:pPr eaLnBrk="1" hangingPunct="1"/>
            <a:endParaRPr lang="cs-CZ" dirty="0" smtClean="0"/>
          </a:p>
          <a:p>
            <a:pPr eaLnBrk="1" hangingPunct="1"/>
            <a:endParaRPr lang="cs-CZ" dirty="0" smtClean="0"/>
          </a:p>
          <a:p>
            <a:pPr eaLnBrk="1" hangingPunct="1"/>
            <a:endParaRPr lang="cs-CZ" dirty="0" smtClean="0"/>
          </a:p>
          <a:p>
            <a:pPr eaLnBrk="1" hangingPunct="1"/>
            <a:r>
              <a:rPr lang="cs-CZ" dirty="0" smtClean="0"/>
              <a:t>Průřezová témata </a:t>
            </a:r>
          </a:p>
          <a:p>
            <a:pPr eaLnBrk="1" hangingPunct="1"/>
            <a:r>
              <a:rPr lang="cs-CZ" b="1" dirty="0" smtClean="0"/>
              <a:t>Klíčové kompetence</a:t>
            </a:r>
          </a:p>
          <a:p>
            <a:pPr eaLnBrk="1" hangingPunct="1">
              <a:buFont typeface="Wingdings 2" pitchFamily="18" charset="2"/>
              <a:buNone/>
            </a:pPr>
            <a:endParaRPr lang="cs-CZ" dirty="0" smtClean="0"/>
          </a:p>
        </p:txBody>
      </p:sp>
      <p:pic>
        <p:nvPicPr>
          <p:cNvPr id="17412" name="Picture 4"/>
          <p:cNvPicPr>
            <a:picLocks noChangeAspect="1" noChangeArrowheads="1"/>
          </p:cNvPicPr>
          <p:nvPr/>
        </p:nvPicPr>
        <p:blipFill>
          <a:blip r:embed="rId2" cstate="print"/>
          <a:srcRect/>
          <a:stretch>
            <a:fillRect/>
          </a:stretch>
        </p:blipFill>
        <p:spPr bwMode="auto">
          <a:xfrm>
            <a:off x="2738439" y="2857500"/>
            <a:ext cx="5907087" cy="1993900"/>
          </a:xfrm>
          <a:prstGeom prst="rect">
            <a:avLst/>
          </a:prstGeom>
          <a:noFill/>
          <a:ln w="9525">
            <a:noFill/>
            <a:miter lim="800000"/>
            <a:headEnd/>
            <a:tailEnd/>
          </a:ln>
        </p:spPr>
      </p:pic>
    </p:spTree>
    <p:extLst>
      <p:ext uri="{BB962C8B-B14F-4D97-AF65-F5344CB8AC3E}">
        <p14:creationId xmlns:p14="http://schemas.microsoft.com/office/powerpoint/2010/main" val="5735154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Pojetí základního vzdělávání (RVP)</a:t>
            </a: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Základní vzdělávání má žákům pomoci utvářet a postupně rozvíjet klíčové kompetence a poskytnout spolehlivý základ všeobecného vzdělání orientovaného zejména na </a:t>
            </a:r>
            <a:r>
              <a:rPr lang="cs-CZ" b="1" dirty="0" smtClean="0"/>
              <a:t>situace blízké  životu a na praktické jednání</a:t>
            </a:r>
            <a:r>
              <a:rPr lang="cs-CZ" dirty="0" smtClean="0"/>
              <a:t>. </a:t>
            </a:r>
          </a:p>
          <a:p>
            <a:pPr>
              <a:buNone/>
            </a:pPr>
            <a:endParaRPr lang="cs-CZ" dirty="0" smtClean="0"/>
          </a:p>
          <a:p>
            <a:r>
              <a:rPr lang="cs-CZ" dirty="0" smtClean="0"/>
              <a:t>Základní vzdělávání na 2. stupni pomáhá žákům získat vědomosti, dovednosti a návyky, které  jim umožní </a:t>
            </a:r>
            <a:r>
              <a:rPr lang="cs-CZ" b="1" dirty="0" smtClean="0"/>
              <a:t>samostatné učení </a:t>
            </a:r>
            <a:r>
              <a:rPr lang="cs-CZ" dirty="0" smtClean="0"/>
              <a:t>a utváření takových </a:t>
            </a:r>
            <a:r>
              <a:rPr lang="cs-CZ" b="1" dirty="0" smtClean="0"/>
              <a:t>hodnot </a:t>
            </a:r>
            <a:r>
              <a:rPr lang="cs-CZ" dirty="0" smtClean="0"/>
              <a:t>a postojů, které vedou k uvážlivému a kultivovanému chování, k zodpovědnému rozhodování a </a:t>
            </a:r>
            <a:r>
              <a:rPr lang="cs-CZ" b="1" dirty="0" smtClean="0"/>
              <a:t>respektování práv a povinností občana našeho státu i Evropské unie</a:t>
            </a:r>
            <a:r>
              <a:rPr lang="cs-CZ" dirty="0" smtClean="0"/>
              <a:t>.</a:t>
            </a:r>
            <a:endParaRPr lang="cs-CZ" dirty="0"/>
          </a:p>
        </p:txBody>
      </p:sp>
    </p:spTree>
    <p:extLst>
      <p:ext uri="{BB962C8B-B14F-4D97-AF65-F5344CB8AC3E}">
        <p14:creationId xmlns:p14="http://schemas.microsoft.com/office/powerpoint/2010/main" val="28031305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Zástupný symbol pro obsah 2"/>
          <p:cNvSpPr>
            <a:spLocks noGrp="1"/>
          </p:cNvSpPr>
          <p:nvPr>
            <p:ph sz="quarter" idx="1"/>
          </p:nvPr>
        </p:nvSpPr>
        <p:spPr/>
        <p:txBody>
          <a:bodyPr>
            <a:normAutofit/>
          </a:bodyPr>
          <a:lstStyle/>
          <a:p>
            <a:pPr eaLnBrk="1" hangingPunct="1">
              <a:defRPr/>
            </a:pPr>
            <a:endParaRPr lang="cs-CZ" dirty="0" smtClean="0"/>
          </a:p>
          <a:p>
            <a:pPr eaLnBrk="1" hangingPunct="1">
              <a:defRPr/>
            </a:pPr>
            <a:r>
              <a:rPr lang="cs-CZ" dirty="0" smtClean="0"/>
              <a:t>Osobnostní a sociální výchova</a:t>
            </a:r>
          </a:p>
          <a:p>
            <a:pPr eaLnBrk="1" hangingPunct="1">
              <a:defRPr/>
            </a:pPr>
            <a:r>
              <a:rPr lang="cs-CZ" dirty="0" smtClean="0"/>
              <a:t>Výchova demokratického občana</a:t>
            </a:r>
          </a:p>
          <a:p>
            <a:pPr eaLnBrk="1" hangingPunct="1">
              <a:defRPr/>
            </a:pPr>
            <a:r>
              <a:rPr lang="cs-CZ" dirty="0" smtClean="0"/>
              <a:t>Výchova k myšlení v evropských a globálních souvislostech</a:t>
            </a:r>
          </a:p>
          <a:p>
            <a:pPr eaLnBrk="1" hangingPunct="1">
              <a:defRPr/>
            </a:pPr>
            <a:r>
              <a:rPr lang="cs-CZ" dirty="0" smtClean="0"/>
              <a:t>Multikulturní výchova</a:t>
            </a:r>
          </a:p>
          <a:p>
            <a:pPr eaLnBrk="1" hangingPunct="1">
              <a:defRPr/>
            </a:pPr>
            <a:r>
              <a:rPr lang="cs-CZ" dirty="0" smtClean="0"/>
              <a:t>Environmentální výchova</a:t>
            </a:r>
          </a:p>
          <a:p>
            <a:pPr eaLnBrk="1" hangingPunct="1">
              <a:defRPr/>
            </a:pPr>
            <a:r>
              <a:rPr lang="cs-CZ" dirty="0" smtClean="0"/>
              <a:t>Mediální výchova</a:t>
            </a:r>
          </a:p>
          <a:p>
            <a:pPr marL="0" indent="0">
              <a:buNone/>
              <a:defRPr/>
            </a:pPr>
            <a:endParaRPr lang="cs-CZ" dirty="0" smtClean="0"/>
          </a:p>
        </p:txBody>
      </p:sp>
      <p:sp>
        <p:nvSpPr>
          <p:cNvPr id="16390" name="Text Box 6"/>
          <p:cNvSpPr txBox="1">
            <a:spLocks noChangeArrowheads="1"/>
          </p:cNvSpPr>
          <p:nvPr/>
        </p:nvSpPr>
        <p:spPr bwMode="auto">
          <a:xfrm>
            <a:off x="2208214" y="765176"/>
            <a:ext cx="5400675" cy="366713"/>
          </a:xfrm>
          <a:prstGeom prst="rect">
            <a:avLst/>
          </a:prstGeom>
          <a:noFill/>
          <a:ln w="9525">
            <a:noFill/>
            <a:miter lim="800000"/>
            <a:headEnd/>
            <a:tailEnd/>
          </a:ln>
          <a:effectLst/>
        </p:spPr>
        <p:txBody>
          <a:bodyPr>
            <a:spAutoFit/>
          </a:bodyPr>
          <a:lstStyle/>
          <a:p>
            <a:pPr>
              <a:spcBef>
                <a:spcPct val="50000"/>
              </a:spcBef>
            </a:pPr>
            <a:endParaRPr lang="cs-CZ">
              <a:solidFill>
                <a:prstClr val="black"/>
              </a:solidFill>
            </a:endParaRPr>
          </a:p>
        </p:txBody>
      </p:sp>
      <p:sp>
        <p:nvSpPr>
          <p:cNvPr id="16392" name="Text Box 8"/>
          <p:cNvSpPr txBox="1">
            <a:spLocks noChangeArrowheads="1"/>
          </p:cNvSpPr>
          <p:nvPr/>
        </p:nvSpPr>
        <p:spPr bwMode="auto">
          <a:xfrm>
            <a:off x="2208214" y="319554"/>
            <a:ext cx="7786742" cy="1446550"/>
          </a:xfrm>
          <a:prstGeom prst="rect">
            <a:avLst/>
          </a:prstGeom>
          <a:noFill/>
          <a:ln w="9525">
            <a:noFill/>
            <a:miter lim="800000"/>
            <a:headEnd/>
            <a:tailEnd/>
          </a:ln>
          <a:effectLst/>
        </p:spPr>
        <p:txBody>
          <a:bodyPr wrap="square">
            <a:spAutoFit/>
          </a:bodyPr>
          <a:lstStyle/>
          <a:p>
            <a:pPr algn="ctr">
              <a:spcBef>
                <a:spcPct val="50000"/>
              </a:spcBef>
            </a:pPr>
            <a:r>
              <a:rPr lang="cs-CZ" sz="4400" dirty="0">
                <a:solidFill>
                  <a:prstClr val="black"/>
                </a:solidFill>
              </a:rPr>
              <a:t>Průřezová témata jako odraz hodnot v RVP</a:t>
            </a:r>
          </a:p>
        </p:txBody>
      </p:sp>
    </p:spTree>
    <p:extLst>
      <p:ext uri="{BB962C8B-B14F-4D97-AF65-F5344CB8AC3E}">
        <p14:creationId xmlns:p14="http://schemas.microsoft.com/office/powerpoint/2010/main" val="19644017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RVP SOV</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smtClean="0">
                <a:hlinkClick r:id="rId2"/>
              </a:rPr>
              <a:t>www.nuv.cz/t/rvp-os</a:t>
            </a:r>
            <a:endParaRPr lang="cs-CZ" dirty="0" smtClean="0"/>
          </a:p>
          <a:p>
            <a:endParaRPr lang="cs-CZ" dirty="0"/>
          </a:p>
        </p:txBody>
      </p:sp>
    </p:spTree>
    <p:extLst>
      <p:ext uri="{BB962C8B-B14F-4D97-AF65-F5344CB8AC3E}">
        <p14:creationId xmlns:p14="http://schemas.microsoft.com/office/powerpoint/2010/main" val="36991092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320040"/>
            <a:ext cx="7239000" cy="1143000"/>
          </a:xfrm>
        </p:spPr>
        <p:txBody>
          <a:bodyPr>
            <a:normAutofit fontScale="90000"/>
          </a:bodyPr>
          <a:lstStyle/>
          <a:p>
            <a:pPr>
              <a:defRPr/>
            </a:pPr>
            <a:r>
              <a:rPr lang="cs-CZ" dirty="0" smtClean="0"/>
              <a:t>Od vědomostí ke kompetencím</a:t>
            </a:r>
            <a:endParaRPr lang="cs-CZ" dirty="0"/>
          </a:p>
        </p:txBody>
      </p:sp>
      <p:sp>
        <p:nvSpPr>
          <p:cNvPr id="3" name="Zástupný symbol pro obsah 2"/>
          <p:cNvSpPr>
            <a:spLocks noGrp="1"/>
          </p:cNvSpPr>
          <p:nvPr>
            <p:ph sz="quarter" idx="1"/>
          </p:nvPr>
        </p:nvSpPr>
        <p:spPr/>
        <p:txBody>
          <a:bodyPr>
            <a:normAutofit/>
          </a:bodyPr>
          <a:lstStyle/>
          <a:p>
            <a:pPr marL="274320" indent="-274320">
              <a:spcAft>
                <a:spcPts val="0"/>
              </a:spcAft>
              <a:buFont typeface="Wingdings 2"/>
              <a:buChar char=""/>
              <a:defRPr/>
            </a:pPr>
            <a:r>
              <a:rPr lang="cs-CZ" sz="2800" dirty="0"/>
              <a:t>Klíčové kompetence představují souhrn vědomostí, dovedností, schopností, postojů a hodnot důležitých pro osobní rozvoj a uplatnění každého člena společnosti. </a:t>
            </a:r>
          </a:p>
          <a:p>
            <a:pPr marL="274320" indent="-274320">
              <a:spcAft>
                <a:spcPts val="0"/>
              </a:spcAft>
              <a:buFont typeface="Wingdings 2"/>
              <a:buChar char=""/>
              <a:defRPr/>
            </a:pPr>
            <a:r>
              <a:rPr lang="cs-CZ" sz="2800" dirty="0"/>
              <a:t>V etapě základního vzdělávání jsou to: </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k učení</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k řešení problémů</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komunikativní</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sociální a personální</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občanské</a:t>
            </a:r>
          </a:p>
          <a:p>
            <a:pPr marL="521208" lvl="1">
              <a:spcAft>
                <a:spcPts val="0"/>
              </a:spcAft>
              <a:buClr>
                <a:schemeClr val="accent4"/>
              </a:buClr>
              <a:buFont typeface="Wingdings" pitchFamily="2" charset="2"/>
              <a:buChar char="Ø"/>
              <a:defRPr/>
            </a:pPr>
            <a:r>
              <a:rPr lang="cs-CZ" dirty="0" smtClean="0">
                <a:solidFill>
                  <a:schemeClr val="tx1">
                    <a:tint val="85000"/>
                  </a:schemeClr>
                </a:solidFill>
              </a:rPr>
              <a:t>	kompetence pracovní</a:t>
            </a:r>
            <a:endParaRPr lang="cs-CZ" sz="2600" dirty="0">
              <a:solidFill>
                <a:schemeClr val="tx1"/>
              </a:solidFill>
            </a:endParaRPr>
          </a:p>
          <a:p>
            <a:pPr marL="274320" lvl="1" indent="-274320">
              <a:spcBef>
                <a:spcPts val="600"/>
              </a:spcBef>
              <a:spcAft>
                <a:spcPts val="0"/>
              </a:spcAft>
              <a:buClr>
                <a:schemeClr val="tx2"/>
              </a:buClr>
              <a:buSzPct val="73000"/>
              <a:buFont typeface="Wingdings 2"/>
              <a:buChar char=""/>
              <a:defRPr/>
            </a:pPr>
            <a:r>
              <a:rPr lang="cs-CZ" sz="2600" i="1" dirty="0">
                <a:solidFill>
                  <a:schemeClr val="tx1"/>
                </a:solidFill>
              </a:rPr>
              <a:t>Mohou kompetence nahradit vědomosti?</a:t>
            </a:r>
          </a:p>
        </p:txBody>
      </p:sp>
    </p:spTree>
    <p:extLst>
      <p:ext uri="{BB962C8B-B14F-4D97-AF65-F5344CB8AC3E}">
        <p14:creationId xmlns:p14="http://schemas.microsoft.com/office/powerpoint/2010/main" val="12446267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Riziko bezobsažnosti?</a:t>
            </a:r>
            <a:endParaRPr lang="cs-CZ" dirty="0"/>
          </a:p>
        </p:txBody>
      </p:sp>
      <p:sp>
        <p:nvSpPr>
          <p:cNvPr id="19459" name="Zástupný symbol pro obsah 2"/>
          <p:cNvSpPr>
            <a:spLocks noGrp="1"/>
          </p:cNvSpPr>
          <p:nvPr>
            <p:ph sz="quarter" idx="1"/>
          </p:nvPr>
        </p:nvSpPr>
        <p:spPr/>
        <p:txBody>
          <a:bodyPr/>
          <a:lstStyle/>
          <a:p>
            <a:endParaRPr lang="cs-CZ" smtClean="0"/>
          </a:p>
        </p:txBody>
      </p:sp>
      <p:pic>
        <p:nvPicPr>
          <p:cNvPr id="19460" name="Picture 2" descr="Teorie nevzdělanosti"/>
          <p:cNvPicPr>
            <a:picLocks noChangeAspect="1" noChangeArrowheads="1"/>
          </p:cNvPicPr>
          <p:nvPr/>
        </p:nvPicPr>
        <p:blipFill>
          <a:blip r:embed="rId2" cstate="print"/>
          <a:srcRect/>
          <a:stretch>
            <a:fillRect/>
          </a:stretch>
        </p:blipFill>
        <p:spPr bwMode="auto">
          <a:xfrm>
            <a:off x="3287713" y="1628775"/>
            <a:ext cx="3937000" cy="4914900"/>
          </a:xfrm>
          <a:prstGeom prst="rect">
            <a:avLst/>
          </a:prstGeom>
          <a:noFill/>
          <a:ln w="9525">
            <a:noFill/>
            <a:miter lim="800000"/>
            <a:headEnd/>
            <a:tailEnd/>
          </a:ln>
        </p:spPr>
      </p:pic>
    </p:spTree>
    <p:extLst>
      <p:ext uri="{BB962C8B-B14F-4D97-AF65-F5344CB8AC3E}">
        <p14:creationId xmlns:p14="http://schemas.microsoft.com/office/powerpoint/2010/main" val="40653369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Kurikulární</a:t>
            </a:r>
            <a:r>
              <a:rPr lang="cs-CZ" dirty="0" smtClean="0"/>
              <a:t> reforma</a:t>
            </a:r>
            <a:endParaRPr lang="cs-CZ" dirty="0"/>
          </a:p>
        </p:txBody>
      </p:sp>
      <p:sp>
        <p:nvSpPr>
          <p:cNvPr id="3" name="Zástupný symbol pro obsah 2"/>
          <p:cNvSpPr>
            <a:spLocks noGrp="1"/>
          </p:cNvSpPr>
          <p:nvPr>
            <p:ph idx="1"/>
          </p:nvPr>
        </p:nvSpPr>
        <p:spPr>
          <a:xfrm>
            <a:off x="1097280" y="1845734"/>
            <a:ext cx="10944466" cy="4439156"/>
          </a:xfrm>
        </p:spPr>
        <p:txBody>
          <a:bodyPr>
            <a:normAutofit fontScale="92500" lnSpcReduction="20000"/>
          </a:bodyPr>
          <a:lstStyle/>
          <a:p>
            <a:r>
              <a:rPr lang="cs-CZ" sz="2200" dirty="0" smtClean="0"/>
              <a:t>Školská </a:t>
            </a:r>
            <a:r>
              <a:rPr lang="cs-CZ" sz="2200" dirty="0"/>
              <a:t>reforma, iniciovaná společenským převratem na </a:t>
            </a:r>
            <a:r>
              <a:rPr lang="cs-CZ" sz="2200" dirty="0" smtClean="0"/>
              <a:t>začátku devadesátých </a:t>
            </a:r>
            <a:r>
              <a:rPr lang="cs-CZ" sz="2200" dirty="0"/>
              <a:t>let, připravená dokumentem Národní program rozvoje </a:t>
            </a:r>
            <a:r>
              <a:rPr lang="cs-CZ" sz="2200" dirty="0" smtClean="0"/>
              <a:t>vzdělávání v </a:t>
            </a:r>
            <a:r>
              <a:rPr lang="cs-CZ" sz="2200" dirty="0"/>
              <a:t>České republice (2001) a uzákoněná školským zákonem (zákon č. 561/2004 Sb.), </a:t>
            </a:r>
            <a:r>
              <a:rPr lang="cs-CZ" sz="2200" dirty="0" smtClean="0"/>
              <a:t>je sice </a:t>
            </a:r>
            <a:r>
              <a:rPr lang="cs-CZ" sz="2200" dirty="0"/>
              <a:t>výrazem historického vývoje, ale její realizace neprobíhá bez problémů a potíží</a:t>
            </a:r>
            <a:r>
              <a:rPr lang="cs-CZ" sz="2200" dirty="0" smtClean="0"/>
              <a:t>.</a:t>
            </a:r>
          </a:p>
          <a:p>
            <a:pPr marL="0" indent="0">
              <a:buNone/>
            </a:pPr>
            <a:r>
              <a:rPr lang="cs-CZ" sz="2200" dirty="0" smtClean="0"/>
              <a:t>                                                 </a:t>
            </a:r>
          </a:p>
          <a:p>
            <a:pPr marL="0" indent="0">
              <a:buNone/>
            </a:pPr>
            <a:endParaRPr lang="cs-CZ" sz="2200" dirty="0"/>
          </a:p>
          <a:p>
            <a:pPr marL="0" indent="0">
              <a:buNone/>
            </a:pPr>
            <a:r>
              <a:rPr lang="cs-CZ" sz="2200" dirty="0" smtClean="0"/>
              <a:t>                                                      Výhody a nevýhod?</a:t>
            </a:r>
          </a:p>
          <a:p>
            <a:pPr marL="0" indent="0">
              <a:buNone/>
            </a:pPr>
            <a:endParaRPr lang="cs-CZ" sz="2200" dirty="0"/>
          </a:p>
          <a:p>
            <a:pPr marL="0" indent="0">
              <a:buNone/>
            </a:pPr>
            <a:endParaRPr lang="cs-CZ" sz="2200" dirty="0" smtClean="0"/>
          </a:p>
          <a:p>
            <a:pPr marL="0" indent="0">
              <a:buNone/>
            </a:pPr>
            <a:endParaRPr lang="cs-CZ" sz="2200" dirty="0"/>
          </a:p>
          <a:p>
            <a:pPr marL="0" indent="0">
              <a:buNone/>
            </a:pPr>
            <a:endParaRPr lang="cs-CZ" sz="2200" dirty="0"/>
          </a:p>
          <a:p>
            <a:r>
              <a:rPr lang="cs-CZ" sz="2200" dirty="0"/>
              <a:t>Máme-li ji charakterizovat buď jako reformu pedocentrickou, </a:t>
            </a:r>
            <a:r>
              <a:rPr lang="cs-CZ" sz="2200" dirty="0" err="1"/>
              <a:t>kurikulární</a:t>
            </a:r>
            <a:r>
              <a:rPr lang="cs-CZ" sz="2200" dirty="0"/>
              <a:t>, </a:t>
            </a:r>
            <a:r>
              <a:rPr lang="cs-CZ" sz="2200" dirty="0" smtClean="0"/>
              <a:t>modernizační, nebo </a:t>
            </a:r>
            <a:r>
              <a:rPr lang="cs-CZ" sz="2200" dirty="0"/>
              <a:t>systémově strukturální (</a:t>
            </a:r>
            <a:r>
              <a:rPr lang="cs-CZ" sz="2200" dirty="0" err="1"/>
              <a:t>Helus</a:t>
            </a:r>
            <a:r>
              <a:rPr lang="cs-CZ" sz="2200" dirty="0"/>
              <a:t> 2007, s. 190)</a:t>
            </a:r>
          </a:p>
          <a:p>
            <a:endParaRPr lang="cs-CZ" dirty="0"/>
          </a:p>
        </p:txBody>
      </p:sp>
      <p:pic>
        <p:nvPicPr>
          <p:cNvPr id="4" name="Obrázek 3"/>
          <p:cNvPicPr>
            <a:picLocks noChangeAspect="1"/>
          </p:cNvPicPr>
          <p:nvPr/>
        </p:nvPicPr>
        <p:blipFill>
          <a:blip r:embed="rId2"/>
          <a:stretch>
            <a:fillRect/>
          </a:stretch>
        </p:blipFill>
        <p:spPr>
          <a:xfrm>
            <a:off x="1808140" y="3262379"/>
            <a:ext cx="1669155" cy="1669155"/>
          </a:xfrm>
          <a:prstGeom prst="rect">
            <a:avLst/>
          </a:prstGeom>
        </p:spPr>
      </p:pic>
    </p:spTree>
    <p:extLst>
      <p:ext uri="{BB962C8B-B14F-4D97-AF65-F5344CB8AC3E}">
        <p14:creationId xmlns:p14="http://schemas.microsoft.com/office/powerpoint/2010/main" val="2026466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Kritika </a:t>
            </a:r>
            <a:r>
              <a:rPr lang="cs-CZ" dirty="0" err="1" smtClean="0"/>
              <a:t>kurikulární</a:t>
            </a:r>
            <a:r>
              <a:rPr lang="cs-CZ" dirty="0" smtClean="0"/>
              <a:t> reformy</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a:t>Štech</a:t>
            </a:r>
            <a:r>
              <a:rPr lang="cs-CZ" b="1" dirty="0"/>
              <a:t>, S. (2013). Když je </a:t>
            </a:r>
            <a:r>
              <a:rPr lang="cs-CZ" b="1" dirty="0" err="1"/>
              <a:t>kurikulární</a:t>
            </a:r>
            <a:r>
              <a:rPr lang="cs-CZ" b="1" dirty="0"/>
              <a:t> reforma evidence-</a:t>
            </a:r>
            <a:r>
              <a:rPr lang="cs-CZ" b="1" dirty="0" err="1"/>
              <a:t>less</a:t>
            </a:r>
            <a:r>
              <a:rPr lang="cs-CZ" b="1" dirty="0"/>
              <a:t>. </a:t>
            </a:r>
            <a:r>
              <a:rPr lang="cs-CZ" b="1" i="1" dirty="0"/>
              <a:t>Pedagogická orientace, 23</a:t>
            </a:r>
            <a:r>
              <a:rPr lang="cs-CZ" b="1" dirty="0"/>
              <a:t>(5), 615–633.</a:t>
            </a:r>
          </a:p>
          <a:p>
            <a:pPr>
              <a:buFont typeface="Arial" panose="020B0604020202020204" pitchFamily="34" charset="0"/>
              <a:buChar char="•"/>
            </a:pPr>
            <a:r>
              <a:rPr lang="cs-CZ" dirty="0"/>
              <a:t>Z</a:t>
            </a:r>
            <a:r>
              <a:rPr lang="cs-CZ" dirty="0" smtClean="0"/>
              <a:t>a </a:t>
            </a:r>
            <a:r>
              <a:rPr lang="cs-CZ" dirty="0"/>
              <a:t>novým diskursem skrývají stará témata: </a:t>
            </a:r>
            <a:r>
              <a:rPr lang="cs-CZ" dirty="0" smtClean="0"/>
              <a:t>vyučování/učení </a:t>
            </a:r>
            <a:r>
              <a:rPr lang="cs-CZ" dirty="0"/>
              <a:t>ve škole by nemělo spočívat v memorování mrtvých poznatků; mělo </a:t>
            </a:r>
            <a:r>
              <a:rPr lang="cs-CZ" dirty="0" smtClean="0"/>
              <a:t>by vycházet </a:t>
            </a:r>
            <a:r>
              <a:rPr lang="cs-CZ" dirty="0"/>
              <a:t>z toho, co si dítě spojí se svou životní zkušeností a co později ve </a:t>
            </a:r>
            <a:r>
              <a:rPr lang="cs-CZ" dirty="0" smtClean="0"/>
              <a:t>svém životě </a:t>
            </a:r>
            <a:r>
              <a:rPr lang="cs-CZ" dirty="0"/>
              <a:t>uplatní, zejména na trhu práce. </a:t>
            </a:r>
          </a:p>
          <a:p>
            <a:pPr>
              <a:buFont typeface="Arial" panose="020B0604020202020204" pitchFamily="34" charset="0"/>
              <a:buChar char="•"/>
            </a:pPr>
            <a:r>
              <a:rPr lang="cs-CZ" dirty="0" smtClean="0"/>
              <a:t>Při </a:t>
            </a:r>
            <a:r>
              <a:rPr lang="cs-CZ" dirty="0"/>
              <a:t>bližším ohledání tedy zjistíme, </a:t>
            </a:r>
            <a:r>
              <a:rPr lang="cs-CZ" dirty="0" smtClean="0"/>
              <a:t>že jde </a:t>
            </a:r>
            <a:r>
              <a:rPr lang="cs-CZ" dirty="0"/>
              <a:t>o starý spor v novém kabátu. Jeho jádrem je míra diskontinuity mezi </a:t>
            </a:r>
            <a:r>
              <a:rPr lang="cs-CZ" dirty="0" smtClean="0"/>
              <a:t>školní a </a:t>
            </a:r>
            <a:r>
              <a:rPr lang="cs-CZ" dirty="0"/>
              <a:t>mimoškolní kulturou. </a:t>
            </a:r>
            <a:endParaRPr lang="cs-CZ" dirty="0" smtClean="0"/>
          </a:p>
          <a:p>
            <a:pPr>
              <a:buFont typeface="Arial" panose="020B0604020202020204" pitchFamily="34" charset="0"/>
              <a:buChar char="•"/>
            </a:pPr>
            <a:r>
              <a:rPr lang="cs-CZ" dirty="0" smtClean="0"/>
              <a:t>Především </a:t>
            </a:r>
            <a:r>
              <a:rPr lang="cs-CZ" dirty="0"/>
              <a:t>je třeba říci, že všemi reformními </a:t>
            </a:r>
            <a:r>
              <a:rPr lang="cs-CZ" dirty="0" smtClean="0"/>
              <a:t>návrhy na </a:t>
            </a:r>
            <a:r>
              <a:rPr lang="cs-CZ" dirty="0"/>
              <a:t>změnu školního vzdělávání v posledních 130 letech se jako červená </a:t>
            </a:r>
            <a:r>
              <a:rPr lang="cs-CZ" dirty="0" smtClean="0"/>
              <a:t>nit táhne </a:t>
            </a:r>
            <a:r>
              <a:rPr lang="cs-CZ" dirty="0"/>
              <a:t>snaha překlenout údajný hiát mezi školním a mimoškolním světem.</a:t>
            </a:r>
          </a:p>
          <a:p>
            <a:pPr>
              <a:buFont typeface="Arial" panose="020B0604020202020204" pitchFamily="34" charset="0"/>
              <a:buChar char="•"/>
            </a:pPr>
            <a:r>
              <a:rPr lang="cs-CZ" dirty="0"/>
              <a:t>Z odsuzování a kritiky školy za to, že svět a život školy není školou </a:t>
            </a:r>
            <a:r>
              <a:rPr lang="cs-CZ" dirty="0" smtClean="0"/>
              <a:t>života, se </a:t>
            </a:r>
            <a:r>
              <a:rPr lang="cs-CZ" dirty="0"/>
              <a:t>již stalo klišé. </a:t>
            </a:r>
            <a:endParaRPr lang="cs-CZ" dirty="0" smtClean="0"/>
          </a:p>
          <a:p>
            <a:pPr marL="0" indent="0">
              <a:buNone/>
            </a:pPr>
            <a:endParaRPr lang="cs-CZ" dirty="0" smtClean="0">
              <a:latin typeface="Times New Roman" panose="02020603050405020304" pitchFamily="18" charset="0"/>
              <a:cs typeface="Times New Roman" panose="02020603050405020304" pitchFamily="18" charset="0"/>
            </a:endParaRPr>
          </a:p>
          <a:p>
            <a:pPr marL="0" indent="0">
              <a:buNone/>
            </a:pPr>
            <a:r>
              <a:rPr lang="cs-CZ" b="1" dirty="0" smtClean="0">
                <a:latin typeface="Times New Roman" panose="02020603050405020304" pitchFamily="18" charset="0"/>
                <a:cs typeface="Times New Roman" panose="02020603050405020304" pitchFamily="18" charset="0"/>
              </a:rPr>
              <a:t>Janík</a:t>
            </a:r>
            <a:r>
              <a:rPr lang="cs-CZ" b="1" dirty="0">
                <a:latin typeface="Times New Roman" panose="02020603050405020304" pitchFamily="18" charset="0"/>
                <a:cs typeface="Times New Roman" panose="02020603050405020304" pitchFamily="18" charset="0"/>
              </a:rPr>
              <a:t>, T. (2015). Rozhovor Tomášem Janíkem o (ne)potřebnosti reforem ve vzdělávání</a:t>
            </a:r>
            <a:r>
              <a:rPr lang="cs-CZ" b="1" i="1" dirty="0">
                <a:latin typeface="Times New Roman" panose="02020603050405020304" pitchFamily="18" charset="0"/>
                <a:cs typeface="Times New Roman" panose="02020603050405020304" pitchFamily="18" charset="0"/>
              </a:rPr>
              <a:t>. Komenský 140</a:t>
            </a:r>
            <a:r>
              <a:rPr lang="cs-CZ" b="1" dirty="0">
                <a:latin typeface="Times New Roman" panose="02020603050405020304" pitchFamily="18" charset="0"/>
                <a:cs typeface="Times New Roman" panose="02020603050405020304" pitchFamily="18" charset="0"/>
              </a:rPr>
              <a:t>(4), 5-11.</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25965659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si poradili učitelé s novou rolí tvůrců kurikula (Kratochvílová, 2007)?</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endParaRPr lang="cs-CZ" dirty="0"/>
          </a:p>
          <a:p>
            <a:pPr>
              <a:buFont typeface="Wingdings" panose="05000000000000000000" pitchFamily="2" charset="2"/>
              <a:buChar char="§"/>
            </a:pPr>
            <a:r>
              <a:rPr lang="cs-CZ" dirty="0" smtClean="0"/>
              <a:t>Učitelé </a:t>
            </a:r>
            <a:r>
              <a:rPr lang="cs-CZ" dirty="0"/>
              <a:t>s obtížemi </a:t>
            </a:r>
            <a:r>
              <a:rPr lang="cs-CZ" dirty="0" smtClean="0"/>
              <a:t>definují </a:t>
            </a:r>
            <a:r>
              <a:rPr lang="cs-CZ" dirty="0"/>
              <a:t>strategie, jimiž mají </a:t>
            </a:r>
            <a:r>
              <a:rPr lang="cs-CZ" dirty="0" smtClean="0"/>
              <a:t>rozvíjet klíčové </a:t>
            </a:r>
            <a:r>
              <a:rPr lang="cs-CZ" dirty="0"/>
              <a:t>kompetence </a:t>
            </a:r>
            <a:r>
              <a:rPr lang="cs-CZ" dirty="0" smtClean="0"/>
              <a:t>žáků</a:t>
            </a:r>
            <a:endParaRPr lang="cs-CZ" dirty="0"/>
          </a:p>
          <a:p>
            <a:pPr>
              <a:buFont typeface="Wingdings" panose="05000000000000000000" pitchFamily="2" charset="2"/>
              <a:buChar char="§"/>
            </a:pPr>
            <a:r>
              <a:rPr lang="cs-CZ" dirty="0"/>
              <a:t>Obava učitelů ze snížení úrovně </a:t>
            </a:r>
            <a:r>
              <a:rPr lang="cs-CZ" dirty="0" smtClean="0"/>
              <a:t>vzdělávání</a:t>
            </a:r>
            <a:endParaRPr lang="cs-CZ" dirty="0"/>
          </a:p>
          <a:p>
            <a:pPr>
              <a:buFont typeface="Wingdings" panose="05000000000000000000" pitchFamily="2" charset="2"/>
              <a:buChar char="§"/>
            </a:pPr>
            <a:r>
              <a:rPr lang="cs-CZ" dirty="0"/>
              <a:t>Přetrvává tradiční způsob hodnocení </a:t>
            </a:r>
            <a:r>
              <a:rPr lang="cs-CZ" dirty="0" smtClean="0"/>
              <a:t>žáků</a:t>
            </a:r>
            <a:endParaRPr lang="cs-CZ" dirty="0"/>
          </a:p>
          <a:p>
            <a:pPr>
              <a:buFont typeface="Wingdings" panose="05000000000000000000" pitchFamily="2" charset="2"/>
              <a:buChar char="§"/>
            </a:pPr>
            <a:r>
              <a:rPr lang="cs-CZ" dirty="0"/>
              <a:t>Tvorba ŠVP </a:t>
            </a:r>
            <a:endParaRPr lang="cs-CZ" dirty="0" smtClean="0"/>
          </a:p>
          <a:p>
            <a:pPr>
              <a:buFont typeface="Wingdings" panose="05000000000000000000" pitchFamily="2" charset="2"/>
              <a:buChar char="§"/>
            </a:pPr>
            <a:r>
              <a:rPr lang="cs-CZ" dirty="0"/>
              <a:t>Školní vzdělávací program musí být uceleným kurikulem – systémem s vzájemnými vazbami, systémem, v němž jedno souvisí s druhým. </a:t>
            </a:r>
            <a:r>
              <a:rPr lang="cs-CZ" dirty="0" smtClean="0"/>
              <a:t>Není </a:t>
            </a:r>
            <a:r>
              <a:rPr lang="cs-CZ" dirty="0"/>
              <a:t>často pochopena v systému a ve své </a:t>
            </a:r>
            <a:r>
              <a:rPr lang="cs-CZ" dirty="0" smtClean="0"/>
              <a:t>celistvosti.</a:t>
            </a:r>
            <a:endParaRPr lang="cs-CZ" dirty="0"/>
          </a:p>
        </p:txBody>
      </p:sp>
    </p:spTree>
    <p:extLst>
      <p:ext uri="{BB962C8B-B14F-4D97-AF65-F5344CB8AC3E}">
        <p14:creationId xmlns:p14="http://schemas.microsoft.com/office/powerpoint/2010/main" val="297621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Pedagogika – historický pohled</a:t>
            </a:r>
          </a:p>
        </p:txBody>
      </p:sp>
      <p:sp>
        <p:nvSpPr>
          <p:cNvPr id="3" name="Zástupný symbol pro obsah 2"/>
          <p:cNvSpPr>
            <a:spLocks noGrp="1"/>
          </p:cNvSpPr>
          <p:nvPr>
            <p:ph idx="1"/>
          </p:nvPr>
        </p:nvSpPr>
        <p:spPr/>
        <p:txBody>
          <a:bodyPr>
            <a:normAutofit fontScale="92500" lnSpcReduction="10000"/>
          </a:bodyPr>
          <a:lstStyle/>
          <a:p>
            <a:r>
              <a:rPr lang="cs-CZ" sz="2800" dirty="0"/>
              <a:t>Česká pedagogika jakožto věda se začala vytvářet koncem 19. století. Za historický prvopočátek vědecké pedagogiky u nás lze považovat rok 1882, kdy byl na pražské univerzitě ustanoven první profesor pedagogiky </a:t>
            </a:r>
            <a:r>
              <a:rPr lang="cs-CZ" sz="2800" b="1" dirty="0"/>
              <a:t>G. A. </a:t>
            </a:r>
            <a:r>
              <a:rPr lang="cs-CZ" sz="2800" b="1" dirty="0" err="1"/>
              <a:t>Lindner</a:t>
            </a:r>
            <a:r>
              <a:rPr lang="cs-CZ" sz="2800" b="1" dirty="0"/>
              <a:t> </a:t>
            </a:r>
            <a:r>
              <a:rPr lang="cs-CZ" sz="2800" dirty="0"/>
              <a:t>(Průcha, 2009). </a:t>
            </a:r>
            <a:endParaRPr lang="cs-CZ" sz="2800" dirty="0" smtClean="0"/>
          </a:p>
          <a:p>
            <a:endParaRPr lang="cs-CZ" sz="2800" dirty="0"/>
          </a:p>
          <a:p>
            <a:r>
              <a:rPr lang="cs-CZ" sz="2800" dirty="0" smtClean="0"/>
              <a:t>- požadoval </a:t>
            </a:r>
            <a:r>
              <a:rPr lang="cs-CZ" sz="2800" b="1" dirty="0"/>
              <a:t>vysokoškolské vzdělání </a:t>
            </a:r>
            <a:r>
              <a:rPr lang="cs-CZ" sz="2800" dirty="0"/>
              <a:t>pro učitele základních škol a zasazoval se o </a:t>
            </a:r>
            <a:r>
              <a:rPr lang="cs-CZ" sz="2800" b="1" dirty="0"/>
              <a:t>vyšší vzdělání </a:t>
            </a:r>
            <a:r>
              <a:rPr lang="cs-CZ" sz="2800" b="1" dirty="0" smtClean="0"/>
              <a:t>dívek</a:t>
            </a:r>
          </a:p>
          <a:p>
            <a:endParaRPr lang="cs-CZ" dirty="0"/>
          </a:p>
          <a:p>
            <a:endParaRPr lang="cs-CZ" dirty="0" smtClean="0"/>
          </a:p>
          <a:p>
            <a:r>
              <a:rPr lang="cs-CZ" dirty="0" smtClean="0"/>
              <a:t>.</a:t>
            </a:r>
            <a:endParaRPr lang="cs-CZ" dirty="0"/>
          </a:p>
          <a:p>
            <a:endParaRPr lang="cs-CZ" dirty="0"/>
          </a:p>
        </p:txBody>
      </p:sp>
    </p:spTree>
    <p:extLst>
      <p:ext uri="{BB962C8B-B14F-4D97-AF65-F5344CB8AC3E}">
        <p14:creationId xmlns:p14="http://schemas.microsoft.com/office/powerpoint/2010/main" val="25342148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Vzdělávací standardy</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smtClean="0">
                <a:hlinkClick r:id="rId2"/>
              </a:rPr>
              <a:t>www.msmt.cz/ministerstvo/novinar/co-znamenaji-standardy-pro-zakladni-vzdelavani</a:t>
            </a:r>
            <a:endParaRPr lang="cs-CZ" dirty="0" smtClean="0"/>
          </a:p>
          <a:p>
            <a:endParaRPr lang="cs-CZ" dirty="0"/>
          </a:p>
          <a:p>
            <a:endParaRPr lang="cs-CZ" dirty="0" smtClean="0"/>
          </a:p>
          <a:p>
            <a:r>
              <a:rPr lang="cs-CZ" dirty="0" smtClean="0"/>
              <a:t>Rozhovor k Standardům pro základní vzdělávání s Mgr. Jitkou Altmanovou:</a:t>
            </a:r>
            <a:endParaRPr lang="cs-CZ" dirty="0" smtClean="0">
              <a:hlinkClick r:id="rId3"/>
            </a:endParaRPr>
          </a:p>
          <a:p>
            <a:r>
              <a:rPr lang="cs-CZ" dirty="0" smtClean="0">
                <a:hlinkClick r:id="rId3"/>
              </a:rPr>
              <a:t>https</a:t>
            </a:r>
            <a:r>
              <a:rPr lang="cs-CZ" dirty="0">
                <a:hlinkClick r:id="rId3"/>
              </a:rPr>
              <a:t>://</a:t>
            </a:r>
            <a:r>
              <a:rPr lang="cs-CZ" dirty="0" smtClean="0">
                <a:hlinkClick r:id="rId3"/>
              </a:rPr>
              <a:t>katedry.ped.muni.cz/pedagogika/wp-content/uploads/sites/17/2016/01/komensky_01_140_tisk.pdf</a:t>
            </a:r>
            <a:endParaRPr lang="cs-CZ" dirty="0" smtClean="0"/>
          </a:p>
          <a:p>
            <a:endParaRPr lang="cs-CZ" dirty="0"/>
          </a:p>
        </p:txBody>
      </p:sp>
    </p:spTree>
    <p:extLst>
      <p:ext uri="{BB962C8B-B14F-4D97-AF65-F5344CB8AC3E}">
        <p14:creationId xmlns:p14="http://schemas.microsoft.com/office/powerpoint/2010/main" val="25571944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STANDARDY PRO ZÁKLADNÍ VZDĚLÁVÁNÍ</a:t>
            </a:r>
            <a:br>
              <a:rPr lang="cs-CZ" dirty="0"/>
            </a:br>
            <a:endParaRPr lang="cs-CZ" dirty="0"/>
          </a:p>
        </p:txBody>
      </p:sp>
      <p:sp>
        <p:nvSpPr>
          <p:cNvPr id="3" name="Zástupný symbol pro obsah 2"/>
          <p:cNvSpPr>
            <a:spLocks noGrp="1"/>
          </p:cNvSpPr>
          <p:nvPr>
            <p:ph idx="1"/>
          </p:nvPr>
        </p:nvSpPr>
        <p:spPr/>
        <p:txBody>
          <a:bodyPr/>
          <a:lstStyle/>
          <a:p>
            <a:r>
              <a:rPr lang="cs-CZ" dirty="0" smtClean="0"/>
              <a:t>Záměrem </a:t>
            </a:r>
            <a:r>
              <a:rPr lang="cs-CZ" dirty="0"/>
              <a:t>standardů je napomoci učitelům, školám, rodičům i žákům při naplňování vzdělávacích cílů a stát se oporou pro hodnocení žáků.</a:t>
            </a:r>
          </a:p>
          <a:p>
            <a:r>
              <a:rPr lang="cs-CZ" dirty="0"/>
              <a:t>Standardy budou využity pro přípravu testů ke zjišťování výsledků žáků v 5. a 9. ročníku. </a:t>
            </a:r>
          </a:p>
          <a:p>
            <a:r>
              <a:rPr lang="cs-CZ" dirty="0"/>
              <a:t>Standardy jsou vytvořeny pro minimální úroveň, tedy stanoví </a:t>
            </a:r>
            <a:r>
              <a:rPr lang="cs-CZ" dirty="0" err="1"/>
              <a:t>nepodkročitelné</a:t>
            </a:r>
            <a:r>
              <a:rPr lang="cs-CZ" dirty="0"/>
              <a:t> minimum toho, co musí žák na konci 5. a 9. ročníku základní školy znát a umět.</a:t>
            </a:r>
          </a:p>
          <a:p>
            <a:endParaRPr lang="cs-CZ" dirty="0"/>
          </a:p>
        </p:txBody>
      </p:sp>
    </p:spTree>
    <p:extLst>
      <p:ext uri="{BB962C8B-B14F-4D97-AF65-F5344CB8AC3E}">
        <p14:creationId xmlns:p14="http://schemas.microsoft.com/office/powerpoint/2010/main" val="24184469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standardu</a:t>
            </a:r>
            <a:endParaRPr lang="cs-CZ" dirty="0"/>
          </a:p>
        </p:txBody>
      </p:sp>
      <p:graphicFrame>
        <p:nvGraphicFramePr>
          <p:cNvPr id="4" name="Zástupný symbol pro obsah 3"/>
          <p:cNvGraphicFramePr>
            <a:graphicFrameLocks noGrp="1"/>
          </p:cNvGraphicFramePr>
          <p:nvPr>
            <p:ph idx="1"/>
            <p:extLst/>
          </p:nvPr>
        </p:nvGraphicFramePr>
        <p:xfrm>
          <a:off x="994250" y="1737360"/>
          <a:ext cx="10686888" cy="4550272"/>
        </p:xfrm>
        <a:graphic>
          <a:graphicData uri="http://schemas.openxmlformats.org/drawingml/2006/table">
            <a:tbl>
              <a:tblPr/>
              <a:tblGrid>
                <a:gridCol w="2163420"/>
                <a:gridCol w="8523468"/>
              </a:tblGrid>
              <a:tr h="601500">
                <a:tc>
                  <a:txBody>
                    <a:bodyPr/>
                    <a:lstStyle/>
                    <a:p>
                      <a:pPr>
                        <a:lnSpc>
                          <a:spcPct val="115000"/>
                        </a:lnSpc>
                        <a:spcAft>
                          <a:spcPts val="0"/>
                        </a:spcAft>
                      </a:pPr>
                      <a:r>
                        <a:rPr lang="cs-CZ" sz="2000" b="1" dirty="0">
                          <a:effectLst/>
                          <a:latin typeface="Times New Roman" panose="02020603050405020304" pitchFamily="18" charset="0"/>
                          <a:ea typeface="Times New Roman" panose="02020603050405020304" pitchFamily="18" charset="0"/>
                        </a:rPr>
                        <a:t>Vzdělávací obor</a:t>
                      </a:r>
                      <a:endParaRPr lang="cs-CZ" sz="2000" dirty="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2000">
                          <a:effectLst/>
                          <a:latin typeface="Times New Roman" panose="02020603050405020304" pitchFamily="18" charset="0"/>
                          <a:ea typeface="Times New Roman" panose="02020603050405020304" pitchFamily="18" charset="0"/>
                        </a:rPr>
                        <a:t>Český jazyk a literatura</a:t>
                      </a:r>
                    </a:p>
                    <a:p>
                      <a:pPr>
                        <a:spcAft>
                          <a:spcPts val="0"/>
                        </a:spcAft>
                        <a:tabLst>
                          <a:tab pos="449580" algn="l"/>
                        </a:tabLst>
                      </a:pPr>
                      <a:r>
                        <a:rPr lang="x-none" sz="2000">
                          <a:effectLst/>
                          <a:latin typeface="Times New Roman" panose="02020603050405020304" pitchFamily="18" charset="0"/>
                          <a:ea typeface="Times New Roman" panose="02020603050405020304" pitchFamily="18" charset="0"/>
                        </a:rPr>
                        <a:t> </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500">
                <a:tc>
                  <a:txBody>
                    <a:bodyPr/>
                    <a:lstStyle/>
                    <a:p>
                      <a:pPr>
                        <a:lnSpc>
                          <a:spcPct val="115000"/>
                        </a:lnSpc>
                        <a:spcAft>
                          <a:spcPts val="0"/>
                        </a:spcAft>
                      </a:pPr>
                      <a:r>
                        <a:rPr lang="cs-CZ" sz="2000" b="1">
                          <a:effectLst/>
                          <a:latin typeface="Times New Roman" panose="02020603050405020304" pitchFamily="18" charset="0"/>
                          <a:ea typeface="Times New Roman" panose="02020603050405020304" pitchFamily="18" charset="0"/>
                        </a:rPr>
                        <a:t>Ročník</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49580" algn="l"/>
                        </a:tabLst>
                      </a:pPr>
                      <a:r>
                        <a:rPr lang="x-none" sz="2000">
                          <a:effectLst/>
                          <a:latin typeface="Times New Roman" panose="02020603050405020304" pitchFamily="18" charset="0"/>
                          <a:ea typeface="Times New Roman" panose="02020603050405020304" pitchFamily="18" charset="0"/>
                        </a:rPr>
                        <a:t>5.</a:t>
                      </a:r>
                      <a:endParaRPr lang="cs-CZ" sz="2000">
                        <a:effectLst/>
                        <a:latin typeface="Times New Roman" panose="02020603050405020304" pitchFamily="18" charset="0"/>
                        <a:ea typeface="Times New Roman" panose="02020603050405020304" pitchFamily="18" charset="0"/>
                      </a:endParaRPr>
                    </a:p>
                    <a:p>
                      <a:pPr>
                        <a:spcAft>
                          <a:spcPts val="0"/>
                        </a:spcAft>
                        <a:tabLst>
                          <a:tab pos="449580" algn="l"/>
                        </a:tabLst>
                      </a:pPr>
                      <a:r>
                        <a:rPr lang="x-none" sz="2000">
                          <a:effectLst/>
                          <a:latin typeface="Times New Roman" panose="02020603050405020304" pitchFamily="18" charset="0"/>
                          <a:ea typeface="Times New Roman" panose="02020603050405020304" pitchFamily="18" charset="0"/>
                        </a:rPr>
                        <a:t> </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48">
                <a:tc>
                  <a:txBody>
                    <a:bodyPr/>
                    <a:lstStyle/>
                    <a:p>
                      <a:pPr>
                        <a:lnSpc>
                          <a:spcPct val="115000"/>
                        </a:lnSpc>
                        <a:spcAft>
                          <a:spcPts val="0"/>
                        </a:spcAft>
                      </a:pPr>
                      <a:r>
                        <a:rPr lang="cs-CZ" sz="2000" b="1">
                          <a:effectLst/>
                          <a:latin typeface="Times New Roman" panose="02020603050405020304" pitchFamily="18" charset="0"/>
                          <a:ea typeface="Times New Roman" panose="02020603050405020304" pitchFamily="18" charset="0"/>
                        </a:rPr>
                        <a:t>Tematický okruh</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2000">
                          <a:effectLst/>
                          <a:latin typeface="Times New Roman" panose="02020603050405020304" pitchFamily="18" charset="0"/>
                          <a:ea typeface="Times New Roman" panose="02020603050405020304" pitchFamily="18" charset="0"/>
                        </a:rPr>
                        <a:t>Komunikační a slohová výchova</a:t>
                      </a: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725">
                <a:tc>
                  <a:txBody>
                    <a:bodyPr/>
                    <a:lstStyle/>
                    <a:p>
                      <a:pPr>
                        <a:lnSpc>
                          <a:spcPct val="115000"/>
                        </a:lnSpc>
                        <a:spcAft>
                          <a:spcPts val="0"/>
                        </a:spcAft>
                      </a:pPr>
                      <a:r>
                        <a:rPr lang="cs-CZ" sz="2000" b="1">
                          <a:effectLst/>
                          <a:latin typeface="Times New Roman" panose="02020603050405020304" pitchFamily="18" charset="0"/>
                          <a:ea typeface="Times New Roman" panose="02020603050405020304" pitchFamily="18" charset="0"/>
                        </a:rPr>
                        <a:t>Očekávaný výstup </a:t>
                      </a:r>
                      <a:br>
                        <a:rPr lang="cs-CZ" sz="2000" b="1">
                          <a:effectLst/>
                          <a:latin typeface="Times New Roman" panose="02020603050405020304" pitchFamily="18" charset="0"/>
                          <a:ea typeface="Times New Roman" panose="02020603050405020304" pitchFamily="18" charset="0"/>
                        </a:rPr>
                      </a:br>
                      <a:r>
                        <a:rPr lang="cs-CZ" sz="2000" b="1">
                          <a:effectLst/>
                          <a:latin typeface="Times New Roman" panose="02020603050405020304" pitchFamily="18" charset="0"/>
                          <a:ea typeface="Times New Roman" panose="02020603050405020304" pitchFamily="18" charset="0"/>
                        </a:rPr>
                        <a:t>RVP ZV</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71755">
                        <a:spcBef>
                          <a:spcPts val="100"/>
                        </a:spcBef>
                        <a:spcAft>
                          <a:spcPts val="0"/>
                        </a:spcAft>
                        <a:tabLst>
                          <a:tab pos="336550" algn="l"/>
                          <a:tab pos="449580" algn="l"/>
                        </a:tabLst>
                      </a:pPr>
                      <a:r>
                        <a:rPr lang="cs-CZ" sz="2000" b="1" i="0">
                          <a:effectLst/>
                          <a:latin typeface="Times New Roman" panose="02020603050405020304" pitchFamily="18" charset="0"/>
                          <a:ea typeface="Times New Roman" panose="02020603050405020304" pitchFamily="18" charset="0"/>
                        </a:rPr>
                        <a:t>ČJL-5-1-02 </a:t>
                      </a:r>
                      <a:r>
                        <a:rPr lang="cs-CZ" sz="2000" b="0" i="0">
                          <a:effectLst/>
                          <a:latin typeface="Times New Roman" panose="02020603050405020304" pitchFamily="18" charset="0"/>
                          <a:ea typeface="Times New Roman" panose="02020603050405020304" pitchFamily="18" charset="0"/>
                        </a:rPr>
                        <a:t>rozlišuje podstatné a okrajové informace v textu vhodném pro daný věk, podstatné informace zaznamenává</a:t>
                      </a:r>
                      <a:endParaRPr lang="cs-CZ" sz="2000" b="1" i="1">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898484">
                <a:tc>
                  <a:txBody>
                    <a:bodyPr/>
                    <a:lstStyle/>
                    <a:p>
                      <a:pPr>
                        <a:lnSpc>
                          <a:spcPct val="115000"/>
                        </a:lnSpc>
                        <a:spcAft>
                          <a:spcPts val="0"/>
                        </a:spcAft>
                      </a:pPr>
                      <a:r>
                        <a:rPr lang="cs-CZ" sz="2000" b="1">
                          <a:effectLst/>
                          <a:latin typeface="Times New Roman" panose="02020603050405020304" pitchFamily="18" charset="0"/>
                          <a:ea typeface="Times New Roman" panose="02020603050405020304" pitchFamily="18" charset="0"/>
                        </a:rPr>
                        <a:t>Indikátor</a:t>
                      </a:r>
                      <a:endParaRPr lang="cs-CZ" sz="20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spcBef>
                          <a:spcPts val="100"/>
                        </a:spcBef>
                        <a:spcAft>
                          <a:spcPts val="0"/>
                        </a:spcAft>
                        <a:tabLst>
                          <a:tab pos="336550" algn="l"/>
                          <a:tab pos="449580" algn="l"/>
                        </a:tabLst>
                      </a:pPr>
                      <a:r>
                        <a:rPr lang="cs-CZ" sz="2000" b="1" i="0" dirty="0">
                          <a:effectLst/>
                          <a:latin typeface="Times New Roman" panose="02020603050405020304" pitchFamily="18" charset="0"/>
                          <a:ea typeface="Times New Roman" panose="02020603050405020304" pitchFamily="18" charset="0"/>
                        </a:rPr>
                        <a:t>ČJL-5-1-02.1</a:t>
                      </a:r>
                      <a:r>
                        <a:rPr lang="cs-CZ" sz="2000" b="0" i="0" dirty="0">
                          <a:effectLst/>
                          <a:latin typeface="Times New Roman" panose="02020603050405020304" pitchFamily="18" charset="0"/>
                          <a:ea typeface="Times New Roman" panose="02020603050405020304" pitchFamily="18" charset="0"/>
                        </a:rPr>
                        <a:t> Žák vybere z nabídky slov slova klíčová vztahující se k zadanému textu</a:t>
                      </a:r>
                      <a:endParaRPr lang="cs-CZ" sz="2000" b="1" i="1" dirty="0">
                        <a:effectLst/>
                        <a:latin typeface="Times New Roman" panose="02020603050405020304" pitchFamily="18" charset="0"/>
                        <a:ea typeface="Times New Roman" panose="02020603050405020304" pitchFamily="18" charset="0"/>
                      </a:endParaRPr>
                    </a:p>
                    <a:p>
                      <a:pPr marR="71755">
                        <a:spcBef>
                          <a:spcPts val="100"/>
                        </a:spcBef>
                        <a:spcAft>
                          <a:spcPts val="0"/>
                        </a:spcAft>
                        <a:tabLst>
                          <a:tab pos="336550" algn="l"/>
                          <a:tab pos="449580" algn="l"/>
                        </a:tabLst>
                      </a:pPr>
                      <a:r>
                        <a:rPr lang="cs-CZ" sz="2000" b="1" i="0" dirty="0">
                          <a:effectLst/>
                          <a:latin typeface="Times New Roman" panose="02020603050405020304" pitchFamily="18" charset="0"/>
                          <a:ea typeface="Times New Roman" panose="02020603050405020304" pitchFamily="18" charset="0"/>
                        </a:rPr>
                        <a:t>ČJL-5-1-02.2</a:t>
                      </a:r>
                      <a:r>
                        <a:rPr lang="cs-CZ" sz="2000" b="0" i="0" dirty="0">
                          <a:solidFill>
                            <a:srgbClr val="FF0000"/>
                          </a:solidFill>
                          <a:effectLst/>
                          <a:latin typeface="Times New Roman" panose="02020603050405020304" pitchFamily="18" charset="0"/>
                          <a:ea typeface="Times New Roman" panose="02020603050405020304" pitchFamily="18" charset="0"/>
                        </a:rPr>
                        <a:t> </a:t>
                      </a:r>
                      <a:r>
                        <a:rPr lang="cs-CZ" sz="2000" b="0" i="0" dirty="0">
                          <a:effectLst/>
                          <a:latin typeface="Times New Roman" panose="02020603050405020304" pitchFamily="18" charset="0"/>
                          <a:ea typeface="Times New Roman" panose="02020603050405020304" pitchFamily="18" charset="0"/>
                        </a:rPr>
                        <a:t>Žák rozhodne, které informace v textu jsou </a:t>
                      </a:r>
                      <a:r>
                        <a:rPr lang="cs-CZ" sz="2000" b="1" i="0" u="sng" dirty="0">
                          <a:effectLst/>
                          <a:latin typeface="Times New Roman" panose="02020603050405020304" pitchFamily="18" charset="0"/>
                          <a:ea typeface="Times New Roman" panose="02020603050405020304" pitchFamily="18" charset="0"/>
                        </a:rPr>
                        <a:t>ne</a:t>
                      </a:r>
                      <a:r>
                        <a:rPr lang="cs-CZ" sz="2000" b="0" i="0" dirty="0">
                          <a:effectLst/>
                          <a:latin typeface="Times New Roman" panose="02020603050405020304" pitchFamily="18" charset="0"/>
                          <a:ea typeface="Times New Roman" panose="02020603050405020304" pitchFamily="18" charset="0"/>
                        </a:rPr>
                        <a:t>podstatné pro smysl (vyznění) textu</a:t>
                      </a:r>
                      <a:endParaRPr lang="cs-CZ" sz="2000" b="1" i="1" dirty="0">
                        <a:effectLst/>
                        <a:latin typeface="Times New Roman" panose="02020603050405020304" pitchFamily="18" charset="0"/>
                        <a:ea typeface="Times New Roman" panose="02020603050405020304" pitchFamily="18" charset="0"/>
                      </a:endParaRPr>
                    </a:p>
                    <a:p>
                      <a:pPr marR="71755">
                        <a:spcBef>
                          <a:spcPts val="100"/>
                        </a:spcBef>
                        <a:spcAft>
                          <a:spcPts val="0"/>
                        </a:spcAft>
                        <a:tabLst>
                          <a:tab pos="336550" algn="l"/>
                          <a:tab pos="449580" algn="l"/>
                        </a:tabLst>
                      </a:pPr>
                      <a:r>
                        <a:rPr lang="cs-CZ" sz="2000" b="1" i="0" dirty="0">
                          <a:effectLst/>
                          <a:latin typeface="Times New Roman" panose="02020603050405020304" pitchFamily="18" charset="0"/>
                          <a:ea typeface="Times New Roman" panose="02020603050405020304" pitchFamily="18" charset="0"/>
                        </a:rPr>
                        <a:t>ČJL-5-1-02.3 </a:t>
                      </a:r>
                      <a:r>
                        <a:rPr lang="cs-CZ" sz="2000" b="1" i="0" dirty="0">
                          <a:solidFill>
                            <a:srgbClr val="00B050"/>
                          </a:solidFill>
                          <a:effectLst/>
                          <a:latin typeface="Times New Roman" panose="02020603050405020304" pitchFamily="18" charset="0"/>
                          <a:ea typeface="Times New Roman" panose="02020603050405020304" pitchFamily="18" charset="0"/>
                        </a:rPr>
                        <a:t>Žák vypíše požadovanou informaci z textu</a:t>
                      </a:r>
                      <a:r>
                        <a:rPr lang="cs-CZ" sz="2000" b="0" i="0" dirty="0">
                          <a:effectLst/>
                          <a:latin typeface="Times New Roman" panose="02020603050405020304" pitchFamily="18" charset="0"/>
                          <a:ea typeface="Times New Roman" panose="02020603050405020304" pitchFamily="18" charset="0"/>
                        </a:rPr>
                        <a:t> </a:t>
                      </a:r>
                      <a:endParaRPr lang="cs-CZ" sz="2000" b="1" i="1" dirty="0">
                        <a:effectLst/>
                        <a:latin typeface="Times New Roman" panose="02020603050405020304" pitchFamily="18" charset="0"/>
                        <a:ea typeface="Times New Roman" panose="02020603050405020304" pitchFamily="18" charset="0"/>
                      </a:endParaRPr>
                    </a:p>
                    <a:p>
                      <a:pPr marR="71755">
                        <a:spcBef>
                          <a:spcPts val="100"/>
                        </a:spcBef>
                        <a:spcAft>
                          <a:spcPts val="0"/>
                        </a:spcAft>
                        <a:tabLst>
                          <a:tab pos="336550" algn="l"/>
                          <a:tab pos="449580" algn="l"/>
                        </a:tabLst>
                      </a:pPr>
                      <a:r>
                        <a:rPr lang="cs-CZ" sz="2000" b="1" i="0" dirty="0">
                          <a:effectLst/>
                          <a:latin typeface="Times New Roman" panose="02020603050405020304" pitchFamily="18" charset="0"/>
                          <a:ea typeface="Times New Roman" panose="02020603050405020304" pitchFamily="18" charset="0"/>
                        </a:rPr>
                        <a:t>ČJL-5-1-02.4 </a:t>
                      </a:r>
                      <a:r>
                        <a:rPr lang="cs-CZ" sz="2000" b="0" i="0" dirty="0">
                          <a:effectLst/>
                          <a:latin typeface="Times New Roman" panose="02020603050405020304" pitchFamily="18" charset="0"/>
                          <a:ea typeface="Times New Roman" panose="02020603050405020304" pitchFamily="18" charset="0"/>
                        </a:rPr>
                        <a:t>Žák utřídí přečtené informace, vybere podstatná fakta</a:t>
                      </a:r>
                      <a:endParaRPr lang="cs-CZ" sz="2000" b="1" i="1" dirty="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35413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standardu</a:t>
            </a:r>
          </a:p>
        </p:txBody>
      </p:sp>
      <p:graphicFrame>
        <p:nvGraphicFramePr>
          <p:cNvPr id="4" name="Zástupný symbol pro obsah 3"/>
          <p:cNvGraphicFramePr>
            <a:graphicFrameLocks noGrp="1"/>
          </p:cNvGraphicFramePr>
          <p:nvPr>
            <p:ph idx="1"/>
            <p:extLst/>
          </p:nvPr>
        </p:nvGraphicFramePr>
        <p:xfrm>
          <a:off x="334851" y="1906073"/>
          <a:ext cx="11423559" cy="5866243"/>
        </p:xfrm>
        <a:graphic>
          <a:graphicData uri="http://schemas.openxmlformats.org/drawingml/2006/table">
            <a:tbl>
              <a:tblPr/>
              <a:tblGrid>
                <a:gridCol w="2303733"/>
                <a:gridCol w="9119826"/>
              </a:tblGrid>
              <a:tr h="4970782">
                <a:tc>
                  <a:txBody>
                    <a:bodyPr/>
                    <a:lstStyle/>
                    <a:p>
                      <a:pPr>
                        <a:spcAft>
                          <a:spcPts val="0"/>
                        </a:spcAft>
                      </a:pPr>
                      <a:r>
                        <a:rPr lang="cs-CZ" sz="1800" b="1" dirty="0">
                          <a:effectLst/>
                          <a:latin typeface="Times New Roman" panose="02020603050405020304" pitchFamily="18" charset="0"/>
                          <a:ea typeface="Times New Roman" panose="02020603050405020304" pitchFamily="18" charset="0"/>
                        </a:rPr>
                        <a:t>Příkladové úlohy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cs-CZ" sz="1800" b="1"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800" b="1" dirty="0">
                          <a:effectLst/>
                          <a:latin typeface="Times New Roman" panose="02020603050405020304" pitchFamily="18" charset="0"/>
                        </a:rPr>
                        <a:t>Která informace (věta) je pro popis kočky domácí nepodstatná? </a:t>
                      </a:r>
                      <a:endParaRPr lang="cs-CZ" sz="1800" b="1" dirty="0" smtClean="0">
                        <a:effectLst/>
                        <a:latin typeface="Times New Roman" panose="02020603050405020304" pitchFamily="18" charset="0"/>
                      </a:endParaRPr>
                    </a:p>
                    <a:p>
                      <a:pPr marL="342900" indent="-342900">
                        <a:spcAft>
                          <a:spcPts val="0"/>
                        </a:spcAft>
                        <a:buAutoNum type="arabicPeriod"/>
                      </a:pPr>
                      <a:r>
                        <a:rPr lang="cs-CZ" sz="1800" dirty="0" smtClean="0">
                          <a:effectLst/>
                          <a:latin typeface="Times New Roman" panose="02020603050405020304" pitchFamily="18" charset="0"/>
                        </a:rPr>
                        <a:t>Kočka </a:t>
                      </a:r>
                      <a:r>
                        <a:rPr lang="cs-CZ" sz="1800" dirty="0">
                          <a:effectLst/>
                          <a:latin typeface="Times New Roman" panose="02020603050405020304" pitchFamily="18" charset="0"/>
                        </a:rPr>
                        <a:t>má pružné a svalnaté tělo dokonale přizpůsobené lovu</a:t>
                      </a:r>
                      <a:r>
                        <a:rPr lang="cs-CZ" sz="1800" dirty="0" smtClean="0">
                          <a:effectLst/>
                          <a:latin typeface="Times New Roman" panose="02020603050405020304" pitchFamily="18" charset="0"/>
                        </a:rPr>
                        <a:t>.</a:t>
                      </a:r>
                    </a:p>
                    <a:p>
                      <a:pPr marL="342900" indent="-342900">
                        <a:spcAft>
                          <a:spcPts val="0"/>
                        </a:spcAft>
                        <a:buAutoNum type="arabicPeriod"/>
                      </a:pPr>
                      <a:r>
                        <a:rPr lang="cs-CZ" sz="1800" dirty="0" smtClean="0">
                          <a:effectLst/>
                          <a:latin typeface="Times New Roman" panose="02020603050405020304" pitchFamily="18" charset="0"/>
                        </a:rPr>
                        <a:t>V</a:t>
                      </a:r>
                      <a:r>
                        <a:rPr lang="cs-CZ" sz="1800" dirty="0">
                          <a:effectLst/>
                          <a:latin typeface="Times New Roman" panose="02020603050405020304" pitchFamily="18" charset="0"/>
                        </a:rPr>
                        <a:t> kohoutku je vysoká asi 30 cm, délka těla včetně ocasu činí kolem 80 cm. </a:t>
                      </a:r>
                      <a:endParaRPr lang="cs-CZ" sz="1800" dirty="0" smtClean="0">
                        <a:effectLst/>
                        <a:latin typeface="Times New Roman" panose="02020603050405020304" pitchFamily="18" charset="0"/>
                      </a:endParaRPr>
                    </a:p>
                    <a:p>
                      <a:pPr marL="342900" indent="-342900">
                        <a:spcAft>
                          <a:spcPts val="0"/>
                        </a:spcAft>
                        <a:buAutoNum type="arabicPeriod"/>
                      </a:pPr>
                      <a:r>
                        <a:rPr lang="cs-CZ" sz="1800" dirty="0" smtClean="0">
                          <a:effectLst/>
                          <a:latin typeface="Times New Roman" panose="02020603050405020304" pitchFamily="18" charset="0"/>
                        </a:rPr>
                        <a:t>Má </a:t>
                      </a:r>
                      <a:r>
                        <a:rPr lang="cs-CZ" sz="1800" dirty="0">
                          <a:effectLst/>
                          <a:latin typeface="Times New Roman" panose="02020603050405020304" pitchFamily="18" charset="0"/>
                        </a:rPr>
                        <a:t>ostré zatažitelné drápky a vynikající zrak, sluch a čich. </a:t>
                      </a:r>
                      <a:endParaRPr lang="cs-CZ" sz="1800" dirty="0" smtClean="0">
                        <a:effectLst/>
                        <a:latin typeface="Times New Roman" panose="02020603050405020304" pitchFamily="18" charset="0"/>
                      </a:endParaRPr>
                    </a:p>
                    <a:p>
                      <a:pPr marL="342900" indent="-342900">
                        <a:spcAft>
                          <a:spcPts val="0"/>
                        </a:spcAft>
                        <a:buAutoNum type="arabicPeriod"/>
                      </a:pPr>
                      <a:r>
                        <a:rPr lang="cs-CZ" sz="1800" dirty="0" smtClean="0">
                          <a:effectLst/>
                          <a:latin typeface="Times New Roman" panose="02020603050405020304" pitchFamily="18" charset="0"/>
                        </a:rPr>
                        <a:t>Černé </a:t>
                      </a:r>
                      <a:r>
                        <a:rPr lang="cs-CZ" sz="1800" dirty="0">
                          <a:effectLst/>
                          <a:latin typeface="Times New Roman" panose="02020603050405020304" pitchFamily="18" charset="0"/>
                        </a:rPr>
                        <a:t>kočky prý přinášejí smůlu. </a:t>
                      </a:r>
                      <a:endParaRPr lang="cs-CZ" sz="1800" dirty="0" smtClean="0">
                        <a:effectLst/>
                        <a:latin typeface="Times New Roman" panose="02020603050405020304" pitchFamily="18" charset="0"/>
                      </a:endParaRPr>
                    </a:p>
                    <a:p>
                      <a:pPr marL="342900" indent="-342900">
                        <a:spcAft>
                          <a:spcPts val="0"/>
                        </a:spcAft>
                        <a:buAutoNum type="arabicPeriod"/>
                      </a:pPr>
                      <a:r>
                        <a:rPr lang="cs-CZ" sz="1800" dirty="0" smtClean="0">
                          <a:effectLst/>
                          <a:latin typeface="Times New Roman" panose="02020603050405020304" pitchFamily="18" charset="0"/>
                        </a:rPr>
                        <a:t>Kůže </a:t>
                      </a:r>
                      <a:r>
                        <a:rPr lang="cs-CZ" sz="1800" dirty="0">
                          <a:effectLst/>
                          <a:latin typeface="Times New Roman" panose="02020603050405020304" pitchFamily="18" charset="0"/>
                        </a:rPr>
                        <a:t>kočky je pokryta srstí. </a:t>
                      </a:r>
                      <a:endParaRPr lang="cs-CZ" sz="1800" dirty="0" smtClean="0">
                        <a:effectLst/>
                        <a:latin typeface="Times New Roman" panose="02020603050405020304" pitchFamily="18" charset="0"/>
                      </a:endParaRPr>
                    </a:p>
                    <a:p>
                      <a:pPr marL="342900" indent="-342900">
                        <a:spcAft>
                          <a:spcPts val="0"/>
                        </a:spcAft>
                        <a:buAutoNum type="arabicPeriod"/>
                      </a:pPr>
                      <a:r>
                        <a:rPr lang="cs-CZ" sz="1800" dirty="0" smtClean="0">
                          <a:effectLst/>
                          <a:latin typeface="Times New Roman" panose="02020603050405020304" pitchFamily="18" charset="0"/>
                        </a:rPr>
                        <a:t>Kočičí </a:t>
                      </a:r>
                      <a:r>
                        <a:rPr lang="cs-CZ" sz="1800" dirty="0">
                          <a:effectLst/>
                          <a:latin typeface="Times New Roman" panose="02020603050405020304" pitchFamily="18" charset="0"/>
                        </a:rPr>
                        <a:t>tlapky jsou zakončeny měkkými polštářky. </a:t>
                      </a:r>
                      <a:endParaRPr lang="cs-CZ" sz="1800" dirty="0" smtClean="0">
                        <a:effectLst/>
                        <a:latin typeface="Times New Roman" panose="02020603050405020304" pitchFamily="18" charset="0"/>
                      </a:endParaRPr>
                    </a:p>
                    <a:p>
                      <a:pPr marL="0" indent="0">
                        <a:spcAft>
                          <a:spcPts val="0"/>
                        </a:spcAft>
                        <a:buNone/>
                      </a:pPr>
                      <a:endParaRPr lang="cs-CZ" sz="1800" b="1" dirty="0" smtClean="0">
                        <a:effectLst/>
                        <a:latin typeface="Times New Roman" panose="02020603050405020304" pitchFamily="18" charset="0"/>
                      </a:endParaRPr>
                    </a:p>
                    <a:p>
                      <a:pPr marL="0" indent="0">
                        <a:spcAft>
                          <a:spcPts val="0"/>
                        </a:spcAft>
                        <a:buNone/>
                      </a:pPr>
                      <a:r>
                        <a:rPr lang="cs-CZ" sz="1800" b="1" dirty="0" smtClean="0">
                          <a:effectLst/>
                          <a:latin typeface="Times New Roman" panose="02020603050405020304" pitchFamily="18" charset="0"/>
                        </a:rPr>
                        <a:t>Mezi </a:t>
                      </a:r>
                      <a:r>
                        <a:rPr lang="cs-CZ" sz="1800" b="1" dirty="0">
                          <a:effectLst/>
                          <a:latin typeface="Times New Roman" panose="02020603050405020304" pitchFamily="18" charset="0"/>
                        </a:rPr>
                        <a:t>slovy pod textem škrtněte slovo, které k následujícímu textu nepatří, významem z něho nevyplývá:</a:t>
                      </a:r>
                      <a:r>
                        <a:rPr lang="cs-CZ" sz="1800" dirty="0">
                          <a:effectLst/>
                          <a:latin typeface="Times New Roman" panose="02020603050405020304" pitchFamily="18" charset="0"/>
                        </a:rPr>
                        <a:t> </a:t>
                      </a:r>
                      <a:r>
                        <a:rPr lang="cs-CZ" sz="1800" dirty="0">
                          <a:effectLst/>
                          <a:latin typeface="Times New Roman" panose="02020603050405020304" pitchFamily="18" charset="0"/>
                          <a:ea typeface="Calibri" panose="020F0502020204030204" pitchFamily="34" charset="0"/>
                        </a:rPr>
                        <a:t>Zelená jablka patří k méně oblíbeným druhům jablek, svou chutí však mnohdy předčí jablka s červeným líčkem. Dlouhou tradici v pěstování jablek má tradiční odrůda </a:t>
                      </a:r>
                      <a:r>
                        <a:rPr lang="cs-CZ" sz="1800" dirty="0" smtClean="0">
                          <a:effectLst/>
                          <a:latin typeface="Times New Roman" panose="02020603050405020304" pitchFamily="18" charset="0"/>
                          <a:ea typeface="Calibri" panose="020F0502020204030204" pitchFamily="34" charset="0"/>
                        </a:rPr>
                        <a:t>Zelené </a:t>
                      </a:r>
                      <a:r>
                        <a:rPr lang="cs-CZ" sz="1800" dirty="0">
                          <a:effectLst/>
                          <a:latin typeface="Times New Roman" panose="02020603050405020304" pitchFamily="18" charset="0"/>
                          <a:ea typeface="Calibri" panose="020F0502020204030204" pitchFamily="34" charset="0"/>
                        </a:rPr>
                        <a:t>průsvitné dozrávající časně, a to na přelomu června a července. K novějším druhům patří například </a:t>
                      </a:r>
                      <a:r>
                        <a:rPr lang="cs-CZ" sz="1800" dirty="0" err="1">
                          <a:effectLst/>
                          <a:latin typeface="Times New Roman" panose="02020603050405020304" pitchFamily="18" charset="0"/>
                          <a:ea typeface="Calibri" panose="020F0502020204030204" pitchFamily="34" charset="0"/>
                        </a:rPr>
                        <a:t>Idared</a:t>
                      </a:r>
                      <a:r>
                        <a:rPr lang="cs-CZ" sz="1800" dirty="0">
                          <a:effectLst/>
                          <a:latin typeface="Times New Roman" panose="02020603050405020304" pitchFamily="18" charset="0"/>
                          <a:ea typeface="Calibri" panose="020F0502020204030204" pitchFamily="34" charset="0"/>
                        </a:rPr>
                        <a:t>.</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dirty="0">
                          <a:effectLst/>
                          <a:latin typeface="Times New Roman" panose="02020603050405020304" pitchFamily="18" charset="0"/>
                          <a:ea typeface="Calibri" panose="020F0502020204030204" pitchFamily="34" charset="0"/>
                        </a:rPr>
                        <a:t>Pěstování ovoce, jablka, jaro, zelená jablka, časně zrající.</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Calibri" panose="020F0502020204030204" pitchFamily="34" charset="0"/>
                        </a:rPr>
                        <a:t>Z textu o jablkách vypište název starší odrůdy jablek:______________________</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Calibri" panose="020F0502020204030204" pitchFamily="34" charset="0"/>
                        </a:rPr>
                        <a:t> </a:t>
                      </a:r>
                      <a:endParaRPr lang="cs-CZ" sz="1800" dirty="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461">
                <a:tc>
                  <a:txBody>
                    <a:bodyPr/>
                    <a:lstStyle/>
                    <a:p>
                      <a:pPr>
                        <a:lnSpc>
                          <a:spcPct val="115000"/>
                        </a:lnSpc>
                        <a:spcAft>
                          <a:spcPts val="0"/>
                        </a:spcAft>
                      </a:pPr>
                      <a:r>
                        <a:rPr lang="cs-CZ" sz="1800" b="1">
                          <a:effectLst/>
                          <a:latin typeface="Times New Roman" panose="02020603050405020304" pitchFamily="18" charset="0"/>
                          <a:ea typeface="Times New Roman" panose="02020603050405020304" pitchFamily="18" charset="0"/>
                        </a:rPr>
                        <a:t>Poznámky k úloze</a:t>
                      </a:r>
                      <a:endParaRPr lang="cs-CZ" sz="180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800" b="1" dirty="0">
                          <a:effectLst/>
                          <a:latin typeface="Times New Roman" panose="02020603050405020304" pitchFamily="18" charset="0"/>
                          <a:ea typeface="Calibri" panose="020F0502020204030204" pitchFamily="34" charset="0"/>
                        </a:rPr>
                        <a:t>Řešení: </a:t>
                      </a:r>
                      <a:endParaRPr lang="cs-CZ" sz="18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cs-CZ" sz="1000" dirty="0">
                          <a:effectLst/>
                          <a:latin typeface="Times New Roman" panose="02020603050405020304" pitchFamily="18" charset="0"/>
                          <a:ea typeface="Calibri" panose="020F0502020204030204" pitchFamily="34" charset="0"/>
                        </a:rPr>
                        <a:t>Nepodstatná informace pro popis: věta číslo 4</a:t>
                      </a:r>
                      <a:endParaRPr lang="cs-CZ" sz="10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cs-CZ" sz="1000" dirty="0">
                          <a:effectLst/>
                          <a:latin typeface="Times New Roman" panose="02020603050405020304" pitchFamily="18" charset="0"/>
                          <a:ea typeface="Calibri" panose="020F0502020204030204" pitchFamily="34" charset="0"/>
                        </a:rPr>
                        <a:t>Slovo, které významem nepatří k textu: jaro </a:t>
                      </a:r>
                      <a:endParaRPr lang="cs-CZ" sz="10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cs-CZ" sz="1000" dirty="0">
                          <a:effectLst/>
                          <a:latin typeface="Times New Roman" panose="02020603050405020304" pitchFamily="18" charset="0"/>
                          <a:ea typeface="Calibri" panose="020F0502020204030204" pitchFamily="34" charset="0"/>
                        </a:rPr>
                        <a:t>Starší odrůda jablek: Zelené průsvitné</a:t>
                      </a:r>
                      <a:endParaRPr lang="cs-CZ" sz="1000" dirty="0">
                        <a:effectLst/>
                        <a:latin typeface="Times New Roman" panose="02020603050405020304" pitchFamily="18" charset="0"/>
                        <a:ea typeface="Times New Roman" panose="02020603050405020304" pitchFamily="18" charset="0"/>
                      </a:endParaRPr>
                    </a:p>
                  </a:txBody>
                  <a:tcPr marL="45358" marR="45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48777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965915" y="412123"/>
          <a:ext cx="10354615" cy="6870700"/>
        </p:xfrm>
        <a:graphic>
          <a:graphicData uri="http://schemas.openxmlformats.org/drawingml/2006/table">
            <a:tbl>
              <a:tblPr/>
              <a:tblGrid>
                <a:gridCol w="2096153"/>
                <a:gridCol w="8258462"/>
              </a:tblGrid>
              <a:tr h="431909">
                <a:tc>
                  <a:txBody>
                    <a:bodyPr/>
                    <a:lstStyle/>
                    <a:p>
                      <a:pPr>
                        <a:spcAft>
                          <a:spcPts val="0"/>
                        </a:spcAft>
                      </a:pPr>
                      <a:r>
                        <a:rPr lang="cs-CZ" sz="1800" b="1" dirty="0">
                          <a:effectLst/>
                          <a:latin typeface="Times New Roman" panose="02020603050405020304" pitchFamily="18" charset="0"/>
                          <a:ea typeface="Times New Roman" panose="02020603050405020304" pitchFamily="18" charset="0"/>
                        </a:rPr>
                        <a:t>Vzdělávací obor</a:t>
                      </a:r>
                      <a:endParaRPr lang="cs-CZ" sz="18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2000" dirty="0">
                          <a:effectLst/>
                          <a:latin typeface="Times New Roman" panose="02020603050405020304" pitchFamily="18" charset="0"/>
                          <a:ea typeface="Times New Roman" panose="02020603050405020304" pitchFamily="18" charset="0"/>
                        </a:rPr>
                        <a:t>Český jazyk a </a:t>
                      </a:r>
                      <a:r>
                        <a:rPr lang="cs-CZ" sz="2000" dirty="0" smtClean="0">
                          <a:effectLst/>
                          <a:latin typeface="Times New Roman" panose="02020603050405020304" pitchFamily="18" charset="0"/>
                          <a:ea typeface="Times New Roman" panose="02020603050405020304" pitchFamily="18" charset="0"/>
                        </a:rPr>
                        <a:t>literatura, 9. ročník, Jazyková výchova (Lexikologie)</a:t>
                      </a:r>
                      <a:r>
                        <a:rPr lang="cs-CZ" sz="2000" dirty="0">
                          <a:effectLst/>
                          <a:latin typeface="Times New Roman" panose="02020603050405020304" pitchFamily="18" charset="0"/>
                          <a:ea typeface="Times New Roman" panose="02020603050405020304" pitchFamily="18" charset="0"/>
                        </a:rPr>
                        <a:t/>
                      </a:r>
                      <a:br>
                        <a:rPr lang="cs-CZ" sz="2000" dirty="0">
                          <a:effectLst/>
                          <a:latin typeface="Times New Roman" panose="02020603050405020304" pitchFamily="18" charset="0"/>
                          <a:ea typeface="Times New Roman" panose="02020603050405020304" pitchFamily="18" charset="0"/>
                        </a:rPr>
                      </a:br>
                      <a:endParaRPr lang="cs-CZ" sz="20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63">
                <a:tc>
                  <a:txBody>
                    <a:bodyPr/>
                    <a:lstStyle/>
                    <a:p>
                      <a:pPr>
                        <a:spcAft>
                          <a:spcPts val="0"/>
                        </a:spcAft>
                      </a:pPr>
                      <a:r>
                        <a:rPr lang="cs-CZ" sz="1800" b="1" dirty="0">
                          <a:effectLst/>
                          <a:latin typeface="Times New Roman" panose="02020603050405020304" pitchFamily="18" charset="0"/>
                          <a:ea typeface="Times New Roman" panose="02020603050405020304" pitchFamily="18" charset="0"/>
                        </a:rPr>
                        <a:t>Očekávaný výstup RVP ZV</a:t>
                      </a:r>
                      <a:endParaRPr lang="cs-CZ" sz="18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2000" b="1">
                          <a:effectLst/>
                          <a:latin typeface="Times New Roman" panose="02020603050405020304" pitchFamily="18" charset="0"/>
                          <a:ea typeface="Times New Roman" panose="02020603050405020304" pitchFamily="18" charset="0"/>
                        </a:rPr>
                        <a:t>ČJL-9-2-02</a:t>
                      </a:r>
                      <a:r>
                        <a:rPr lang="cs-CZ" sz="2000">
                          <a:effectLst/>
                          <a:latin typeface="Times New Roman" panose="02020603050405020304" pitchFamily="18" charset="0"/>
                          <a:ea typeface="Times New Roman" panose="02020603050405020304" pitchFamily="18" charset="0"/>
                        </a:rPr>
                        <a:t> rozlišuje a příklady v textu dokládá nejdůležitější způsoby obohacování slovní zásoby a zásady tvoření českých slov, rozpoznává přenesená pojmenování. </a:t>
                      </a: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48269">
                <a:tc>
                  <a:txBody>
                    <a:bodyPr/>
                    <a:lstStyle/>
                    <a:p>
                      <a:pPr>
                        <a:spcAft>
                          <a:spcPts val="0"/>
                        </a:spcAft>
                      </a:pPr>
                      <a:r>
                        <a:rPr lang="cs-CZ" sz="1800" b="1">
                          <a:effectLst/>
                          <a:latin typeface="Times New Roman" panose="02020603050405020304" pitchFamily="18" charset="0"/>
                          <a:ea typeface="Times New Roman" panose="02020603050405020304" pitchFamily="18" charset="0"/>
                        </a:rPr>
                        <a:t>Indikátor</a:t>
                      </a:r>
                      <a:endParaRPr lang="cs-CZ" sz="180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52095">
                        <a:spcBef>
                          <a:spcPts val="100"/>
                        </a:spcBef>
                        <a:spcAft>
                          <a:spcPts val="0"/>
                        </a:spcAft>
                        <a:tabLst>
                          <a:tab pos="449580" algn="l"/>
                        </a:tabLst>
                      </a:pPr>
                      <a:r>
                        <a:rPr lang="cs-CZ" sz="2000" b="1" i="0">
                          <a:effectLst/>
                          <a:latin typeface="Times New Roman" panose="02020603050405020304" pitchFamily="18" charset="0"/>
                          <a:ea typeface="Times New Roman" panose="02020603050405020304" pitchFamily="18" charset="0"/>
                        </a:rPr>
                        <a:t>ČJL-9-2-02.4 </a:t>
                      </a:r>
                      <a:r>
                        <a:rPr lang="cs-CZ" sz="2000" b="1" i="0">
                          <a:solidFill>
                            <a:srgbClr val="00B050"/>
                          </a:solidFill>
                          <a:effectLst/>
                          <a:latin typeface="Times New Roman" panose="02020603050405020304" pitchFamily="18" charset="0"/>
                          <a:ea typeface="Times New Roman" panose="02020603050405020304" pitchFamily="18" charset="0"/>
                        </a:rPr>
                        <a:t>Žák rozliší i vytváří slova složená</a:t>
                      </a:r>
                      <a:endParaRPr lang="cs-CZ" sz="2000" b="1" i="1">
                        <a:effectLst/>
                        <a:latin typeface="Times New Roman" panose="02020603050405020304" pitchFamily="18" charset="0"/>
                        <a:ea typeface="Times New Roman" panose="02020603050405020304" pitchFamily="18" charset="0"/>
                      </a:endParaRPr>
                    </a:p>
                    <a:p>
                      <a:pPr marR="71755" indent="-252095">
                        <a:spcBef>
                          <a:spcPts val="100"/>
                        </a:spcBef>
                        <a:spcAft>
                          <a:spcPts val="0"/>
                        </a:spcAft>
                        <a:tabLst>
                          <a:tab pos="449580" algn="l"/>
                        </a:tabLst>
                      </a:pPr>
                      <a:r>
                        <a:rPr lang="cs-CZ" sz="2000" b="0" i="0">
                          <a:effectLst/>
                          <a:latin typeface="Times New Roman" panose="02020603050405020304" pitchFamily="18" charset="0"/>
                          <a:ea typeface="Times New Roman" panose="02020603050405020304" pitchFamily="18" charset="0"/>
                        </a:rPr>
                        <a:t> </a:t>
                      </a:r>
                      <a:endParaRPr lang="cs-CZ" sz="2000" b="1" i="1">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543">
                <a:tc>
                  <a:txBody>
                    <a:bodyPr/>
                    <a:lstStyle/>
                    <a:p>
                      <a:pPr>
                        <a:spcAft>
                          <a:spcPts val="0"/>
                        </a:spcAft>
                      </a:pPr>
                      <a:r>
                        <a:rPr lang="cs-CZ" sz="1800" b="1" dirty="0">
                          <a:effectLst/>
                          <a:latin typeface="Times New Roman" panose="02020603050405020304" pitchFamily="18" charset="0"/>
                          <a:ea typeface="Times New Roman" panose="02020603050405020304" pitchFamily="18" charset="0"/>
                        </a:rPr>
                        <a:t>Příkladové úlohy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cs-CZ" sz="2000" b="1" dirty="0">
                          <a:effectLst/>
                          <a:latin typeface="Times New Roman" panose="02020603050405020304" pitchFamily="18" charset="0"/>
                          <a:ea typeface="Times New Roman" panose="02020603050405020304" pitchFamily="18" charset="0"/>
                        </a:rPr>
                        <a:t>V textu podtrhni slova složená.</a:t>
                      </a:r>
                      <a:endParaRPr lang="cs-CZ" sz="2000" dirty="0">
                        <a:effectLst/>
                        <a:latin typeface="Times New Roman" panose="02020603050405020304" pitchFamily="18" charset="0"/>
                        <a:ea typeface="Times New Roman" panose="02020603050405020304" pitchFamily="18" charset="0"/>
                      </a:endParaRPr>
                    </a:p>
                    <a:p>
                      <a:pPr>
                        <a:spcAft>
                          <a:spcPts val="0"/>
                        </a:spcAft>
                      </a:pPr>
                      <a:r>
                        <a:rPr lang="cs-CZ" sz="2000" dirty="0">
                          <a:effectLst/>
                          <a:latin typeface="Times New Roman" panose="02020603050405020304" pitchFamily="18" charset="0"/>
                          <a:ea typeface="Times New Roman" panose="02020603050405020304" pitchFamily="18" charset="0"/>
                        </a:rPr>
                        <a:t> </a:t>
                      </a:r>
                    </a:p>
                    <a:p>
                      <a:pPr>
                        <a:spcAft>
                          <a:spcPts val="0"/>
                        </a:spcAft>
                      </a:pPr>
                      <a:r>
                        <a:rPr lang="cs-CZ" sz="2000" dirty="0">
                          <a:effectLst/>
                          <a:latin typeface="Times New Roman" panose="02020603050405020304" pitchFamily="18" charset="0"/>
                          <a:ea typeface="Times New Roman" panose="02020603050405020304" pitchFamily="18" charset="0"/>
                        </a:rPr>
                        <a:t>V dějepise jsme se dozvěděli, že rodokmeny některých panovnických rodů mohou být sáhodlouhé.</a:t>
                      </a:r>
                    </a:p>
                    <a:p>
                      <a:pPr>
                        <a:spcAft>
                          <a:spcPts val="0"/>
                        </a:spcAft>
                      </a:pPr>
                      <a:r>
                        <a:rPr lang="cs-CZ" sz="2000" dirty="0">
                          <a:effectLst/>
                          <a:latin typeface="Times New Roman" panose="02020603050405020304" pitchFamily="18" charset="0"/>
                          <a:ea typeface="Times New Roman" panose="02020603050405020304" pitchFamily="18" charset="0"/>
                        </a:rPr>
                        <a:t> </a:t>
                      </a:r>
                    </a:p>
                    <a:p>
                      <a:pPr marL="342900" lvl="0" indent="-342900">
                        <a:spcAft>
                          <a:spcPts val="0"/>
                        </a:spcAft>
                        <a:buFont typeface="+mj-lt"/>
                        <a:buAutoNum type="arabicPeriod"/>
                      </a:pPr>
                      <a:r>
                        <a:rPr lang="cs-CZ" sz="2000" b="1" dirty="0">
                          <a:effectLst/>
                          <a:latin typeface="Times New Roman" panose="02020603050405020304" pitchFamily="18" charset="0"/>
                          <a:ea typeface="Times New Roman" panose="02020603050405020304" pitchFamily="18" charset="0"/>
                        </a:rPr>
                        <a:t>Vyjádři slovem složeným:</a:t>
                      </a:r>
                      <a:endParaRPr lang="cs-CZ" sz="2000" dirty="0">
                        <a:effectLst/>
                        <a:latin typeface="Times New Roman" panose="02020603050405020304" pitchFamily="18" charset="0"/>
                        <a:ea typeface="Times New Roman" panose="02020603050405020304" pitchFamily="18" charset="0"/>
                      </a:endParaRPr>
                    </a:p>
                    <a:p>
                      <a:pPr>
                        <a:spcAft>
                          <a:spcPts val="0"/>
                        </a:spcAft>
                      </a:pPr>
                      <a:r>
                        <a:rPr lang="cs-CZ" sz="2000" dirty="0">
                          <a:effectLst/>
                          <a:latin typeface="Times New Roman" panose="02020603050405020304" pitchFamily="18" charset="0"/>
                          <a:ea typeface="Times New Roman" panose="02020603050405020304" pitchFamily="18" charset="0"/>
                        </a:rPr>
                        <a:t>Název místa, kde se vyrábí pivo.   ………………………..</a:t>
                      </a:r>
                    </a:p>
                    <a:p>
                      <a:pPr>
                        <a:spcAft>
                          <a:spcPts val="0"/>
                        </a:spcAft>
                      </a:pPr>
                      <a:r>
                        <a:rPr lang="cs-CZ" sz="2000" dirty="0">
                          <a:effectLst/>
                          <a:latin typeface="Times New Roman" panose="02020603050405020304" pitchFamily="18" charset="0"/>
                          <a:ea typeface="Times New Roman" panose="02020603050405020304" pitchFamily="18" charset="0"/>
                        </a:rPr>
                        <a:t>Název vyučovacího předmětu, který se zabývá státy i světadíly.  …………………</a:t>
                      </a:r>
                    </a:p>
                    <a:p>
                      <a:pPr>
                        <a:spcAft>
                          <a:spcPts val="0"/>
                        </a:spcAft>
                      </a:pPr>
                      <a:r>
                        <a:rPr lang="cs-CZ" sz="2000" dirty="0">
                          <a:effectLst/>
                          <a:latin typeface="Times New Roman" panose="02020603050405020304" pitchFamily="18" charset="0"/>
                          <a:ea typeface="Times New Roman" panose="02020603050405020304" pitchFamily="18" charset="0"/>
                        </a:rPr>
                        <a:t>Název činnosti, při níž se chytají ryby.  …………………… </a:t>
                      </a:r>
                    </a:p>
                    <a:p>
                      <a:pPr>
                        <a:spcAft>
                          <a:spcPts val="0"/>
                        </a:spcAft>
                      </a:pPr>
                      <a:r>
                        <a:rPr lang="cs-CZ" sz="2000" dirty="0">
                          <a:effectLst/>
                          <a:latin typeface="Times New Roman" panose="02020603050405020304" pitchFamily="18" charset="0"/>
                          <a:ea typeface="Times New Roman" panose="02020603050405020304" pitchFamily="18" charset="0"/>
                        </a:rPr>
                        <a:t> </a:t>
                      </a: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726">
                <a:tc>
                  <a:txBody>
                    <a:bodyPr/>
                    <a:lstStyle/>
                    <a:p>
                      <a:pPr>
                        <a:spcAft>
                          <a:spcPts val="0"/>
                        </a:spcAft>
                      </a:pPr>
                      <a:r>
                        <a:rPr lang="cs-CZ" sz="1800" b="1" dirty="0">
                          <a:effectLst/>
                          <a:latin typeface="Times New Roman" panose="02020603050405020304" pitchFamily="18" charset="0"/>
                          <a:ea typeface="Times New Roman" panose="02020603050405020304" pitchFamily="18" charset="0"/>
                        </a:rPr>
                        <a:t>Poznámky k úloze</a:t>
                      </a:r>
                      <a:endParaRPr lang="cs-CZ" sz="1800" dirty="0">
                        <a:effectLst/>
                        <a:latin typeface="Times New Roman" panose="02020603050405020304" pitchFamily="18" charset="0"/>
                        <a:ea typeface="Times New Roman" panose="02020603050405020304" pitchFamily="18" charset="0"/>
                      </a:endParaRPr>
                    </a:p>
                    <a:p>
                      <a:pPr>
                        <a:spcAft>
                          <a:spcPts val="0"/>
                        </a:spcAft>
                      </a:pPr>
                      <a:r>
                        <a:rPr lang="cs-CZ" sz="1800" b="1"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000" dirty="0">
                          <a:effectLst/>
                          <a:latin typeface="Times New Roman" panose="02020603050405020304" pitchFamily="18" charset="0"/>
                          <a:ea typeface="Times New Roman" panose="02020603050405020304" pitchFamily="18" charset="0"/>
                        </a:rPr>
                        <a:t>Řešení</a:t>
                      </a:r>
                    </a:p>
                    <a:p>
                      <a:pPr marL="342900" lvl="0" indent="-342900">
                        <a:spcAft>
                          <a:spcPts val="0"/>
                        </a:spcAft>
                        <a:buFont typeface="+mj-lt"/>
                        <a:buAutoNum type="arabicPeriod"/>
                      </a:pPr>
                      <a:r>
                        <a:rPr lang="cs-CZ" sz="1000" dirty="0">
                          <a:effectLst/>
                          <a:latin typeface="Times New Roman" panose="02020603050405020304" pitchFamily="18" charset="0"/>
                          <a:ea typeface="Times New Roman" panose="02020603050405020304" pitchFamily="18" charset="0"/>
                        </a:rPr>
                        <a:t>Dějepis, rodokmeny, sáhodlouhé.</a:t>
                      </a:r>
                    </a:p>
                    <a:p>
                      <a:pPr marL="342900" lvl="0" indent="-342900">
                        <a:spcAft>
                          <a:spcPts val="0"/>
                        </a:spcAft>
                        <a:buFont typeface="+mj-lt"/>
                        <a:buAutoNum type="arabicPeriod"/>
                      </a:pPr>
                      <a:r>
                        <a:rPr lang="cs-CZ" sz="1000" dirty="0">
                          <a:effectLst/>
                          <a:latin typeface="Times New Roman" panose="02020603050405020304" pitchFamily="18" charset="0"/>
                          <a:ea typeface="Times New Roman" panose="02020603050405020304" pitchFamily="18" charset="0"/>
                        </a:rPr>
                        <a:t>Pivovar, zeměpis, rybolov.</a:t>
                      </a:r>
                    </a:p>
                    <a:p>
                      <a:pPr marL="457200">
                        <a:spcAft>
                          <a:spcPts val="0"/>
                        </a:spcAft>
                      </a:pPr>
                      <a:r>
                        <a:rPr lang="cs-CZ" sz="2000" dirty="0">
                          <a:effectLst/>
                          <a:latin typeface="Times New Roman" panose="02020603050405020304" pitchFamily="18" charset="0"/>
                          <a:ea typeface="Times New Roman" panose="02020603050405020304" pitchFamily="18" charset="0"/>
                        </a:rPr>
                        <a:t/>
                      </a:r>
                      <a:br>
                        <a:rPr lang="cs-CZ" sz="2000" dirty="0">
                          <a:effectLst/>
                          <a:latin typeface="Times New Roman" panose="02020603050405020304" pitchFamily="18" charset="0"/>
                          <a:ea typeface="Times New Roman" panose="02020603050405020304" pitchFamily="18" charset="0"/>
                        </a:rPr>
                      </a:br>
                      <a:r>
                        <a:rPr lang="cs-CZ" sz="2000" dirty="0">
                          <a:solidFill>
                            <a:srgbClr val="339966"/>
                          </a:solidFill>
                          <a:effectLst/>
                          <a:latin typeface="Times New Roman" panose="02020603050405020304" pitchFamily="18" charset="0"/>
                          <a:ea typeface="Times New Roman" panose="02020603050405020304" pitchFamily="18" charset="0"/>
                        </a:rPr>
                        <a:t/>
                      </a:r>
                      <a:br>
                        <a:rPr lang="cs-CZ" sz="2000" dirty="0">
                          <a:solidFill>
                            <a:srgbClr val="339966"/>
                          </a:solidFill>
                          <a:effectLst/>
                          <a:latin typeface="Times New Roman" panose="02020603050405020304" pitchFamily="18" charset="0"/>
                          <a:ea typeface="Times New Roman" panose="02020603050405020304" pitchFamily="18" charset="0"/>
                        </a:rPr>
                      </a:br>
                      <a:endParaRPr lang="cs-CZ" sz="2000" dirty="0">
                        <a:effectLst/>
                        <a:latin typeface="Times New Roman" panose="02020603050405020304" pitchFamily="18" charset="0"/>
                        <a:ea typeface="Times New Roman" panose="02020603050405020304" pitchFamily="18" charset="0"/>
                      </a:endParaRPr>
                    </a:p>
                  </a:txBody>
                  <a:tcPr marL="60174" marR="6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68522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Školní úroveň kurikula</a:t>
            </a:r>
            <a:endParaRPr lang="cs-CZ" dirty="0"/>
          </a:p>
        </p:txBody>
      </p:sp>
      <p:sp>
        <p:nvSpPr>
          <p:cNvPr id="3" name="Zástupný symbol pro obsah 2"/>
          <p:cNvSpPr>
            <a:spLocks noGrp="1"/>
          </p:cNvSpPr>
          <p:nvPr>
            <p:ph idx="1"/>
          </p:nvPr>
        </p:nvSpPr>
        <p:spPr/>
        <p:txBody>
          <a:bodyPr/>
          <a:lstStyle/>
          <a:p>
            <a:r>
              <a:rPr lang="cs-CZ" b="1" dirty="0" smtClean="0"/>
              <a:t>Školní vzdělávací program (ŠVP)</a:t>
            </a:r>
          </a:p>
          <a:p>
            <a:r>
              <a:rPr lang="cs-CZ" dirty="0"/>
              <a:t>- je zpracováván v souladu s RVP </a:t>
            </a:r>
            <a:r>
              <a:rPr lang="cs-CZ" dirty="0" smtClean="0"/>
              <a:t>ZV</a:t>
            </a:r>
          </a:p>
          <a:p>
            <a:r>
              <a:rPr lang="cs-CZ" dirty="0"/>
              <a:t>- zajišťuje rovnoprávný přístup k základnímu vzdělávání pro všechny </a:t>
            </a:r>
            <a:r>
              <a:rPr lang="cs-CZ" dirty="0" smtClean="0"/>
              <a:t>žáky</a:t>
            </a:r>
          </a:p>
          <a:p>
            <a:r>
              <a:rPr lang="cs-CZ" dirty="0"/>
              <a:t>- je zpracován tak, aby umožňoval učitelům rozvíjet tvořivý styl práce </a:t>
            </a:r>
            <a:endParaRPr lang="cs-CZ" dirty="0" smtClean="0"/>
          </a:p>
          <a:p>
            <a:r>
              <a:rPr lang="cs-CZ" dirty="0" smtClean="0"/>
              <a:t>- …..</a:t>
            </a:r>
            <a:endParaRPr lang="cs-CZ" dirty="0"/>
          </a:p>
        </p:txBody>
      </p:sp>
    </p:spTree>
    <p:extLst>
      <p:ext uri="{BB962C8B-B14F-4D97-AF65-F5344CB8AC3E}">
        <p14:creationId xmlns:p14="http://schemas.microsoft.com/office/powerpoint/2010/main" val="32023143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Školní úroveň</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Kurikulum není jen to, co je napsáno v ŠVP:</a:t>
            </a:r>
          </a:p>
          <a:p>
            <a:r>
              <a:rPr lang="cs-CZ" dirty="0" smtClean="0"/>
              <a:t>Plánované (ŠVP) – realizované (učivo, tzv. skryté kurikulum…) – dosažené kurikulum (výsledky vzdělávání)</a:t>
            </a:r>
          </a:p>
          <a:p>
            <a:pPr marL="0" indent="0">
              <a:buNone/>
            </a:pPr>
            <a:r>
              <a:rPr lang="cs-CZ" u="sng" dirty="0"/>
              <a:t>A) plánované</a:t>
            </a:r>
          </a:p>
          <a:p>
            <a:pPr marL="0" indent="0">
              <a:buNone/>
            </a:pPr>
            <a:r>
              <a:rPr lang="cs-CZ" dirty="0"/>
              <a:t>Představení hodiny: 1:12: http://clanky.rvp.cz/clanek/c/g/11063/VIRTUALNI-HOSPITACE---FYZIKA-MAGNETICKE-POLE-VODICE-S-PROUDEM.html/#video_hospitace</a:t>
            </a:r>
          </a:p>
          <a:p>
            <a:pPr marL="0" indent="0">
              <a:buNone/>
            </a:pPr>
            <a:r>
              <a:rPr lang="cs-CZ" u="sng" dirty="0"/>
              <a:t>B) realizované</a:t>
            </a:r>
          </a:p>
          <a:p>
            <a:pPr marL="0" indent="0">
              <a:buNone/>
            </a:pPr>
            <a:r>
              <a:rPr lang="it-IT" dirty="0"/>
              <a:t>http://clanky.rvp.cz/clanek/c/g/11063/VIRTUALNI-HOSPITACE---FYZIKA-MAGNETICKE-POLE-VODICE-S-PROUDEM.html/#video_hospitace</a:t>
            </a:r>
          </a:p>
          <a:p>
            <a:pPr marL="0" indent="0">
              <a:buNone/>
            </a:pPr>
            <a:r>
              <a:rPr lang="cs-CZ" u="sng" dirty="0" smtClean="0"/>
              <a:t>C</a:t>
            </a:r>
            <a:r>
              <a:rPr lang="cs-CZ" u="sng" dirty="0"/>
              <a:t>) dosažené</a:t>
            </a:r>
          </a:p>
          <a:p>
            <a:pPr marL="0" indent="0">
              <a:buNone/>
            </a:pPr>
            <a:r>
              <a:rPr lang="cs-CZ" dirty="0"/>
              <a:t>Z perspektivy učitele: http://clanky.rvp.cz/clanek/c/g/11063/VIRTUALNI-HOSPITACE---FYZIKA-MAGNETICKE-POLE-VODICE-S-PROUDEM.html/#video_hospitace</a:t>
            </a:r>
          </a:p>
          <a:p>
            <a:endParaRPr lang="cs-CZ" dirty="0" smtClean="0"/>
          </a:p>
        </p:txBody>
      </p:sp>
    </p:spTree>
    <p:extLst>
      <p:ext uri="{BB962C8B-B14F-4D97-AF65-F5344CB8AC3E}">
        <p14:creationId xmlns:p14="http://schemas.microsoft.com/office/powerpoint/2010/main" val="13029116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Školský systém v České republice. </a:t>
            </a:r>
          </a:p>
        </p:txBody>
      </p:sp>
      <p:sp>
        <p:nvSpPr>
          <p:cNvPr id="3" name="Zástupný symbol pro obsah 2"/>
          <p:cNvSpPr>
            <a:spLocks noGrp="1"/>
          </p:cNvSpPr>
          <p:nvPr>
            <p:ph idx="1"/>
          </p:nvPr>
        </p:nvSpPr>
        <p:spPr/>
        <p:txBody>
          <a:bodyPr/>
          <a:lstStyle/>
          <a:p>
            <a:r>
              <a:rPr lang="cs-CZ" dirty="0" smtClean="0"/>
              <a:t>Klasifikace ISCED - Mezinárodní </a:t>
            </a:r>
            <a:r>
              <a:rPr lang="cs-CZ" dirty="0"/>
              <a:t>standard klasifikace vzdělávání </a:t>
            </a:r>
            <a:r>
              <a:rPr lang="cs-CZ" dirty="0" smtClean="0"/>
              <a:t>(</a:t>
            </a:r>
            <a:r>
              <a:rPr lang="cs-CZ" dirty="0"/>
              <a:t>International Standard </a:t>
            </a:r>
            <a:r>
              <a:rPr lang="cs-CZ" dirty="0" err="1"/>
              <a:t>Classification</a:t>
            </a:r>
            <a:r>
              <a:rPr lang="cs-CZ" dirty="0"/>
              <a:t> </a:t>
            </a:r>
            <a:r>
              <a:rPr lang="cs-CZ" dirty="0" err="1" smtClean="0"/>
              <a:t>of</a:t>
            </a:r>
            <a:r>
              <a:rPr lang="cs-CZ" dirty="0" smtClean="0"/>
              <a:t> </a:t>
            </a:r>
            <a:r>
              <a:rPr lang="cs-CZ" dirty="0" err="1" smtClean="0"/>
              <a:t>Education</a:t>
            </a:r>
            <a:r>
              <a:rPr lang="cs-CZ" dirty="0"/>
              <a:t>) </a:t>
            </a:r>
          </a:p>
          <a:p>
            <a:pPr lvl="1">
              <a:buFont typeface="Wingdings" panose="05000000000000000000" pitchFamily="2" charset="2"/>
              <a:buChar char="§"/>
            </a:pPr>
            <a:r>
              <a:rPr lang="cs-CZ" dirty="0"/>
              <a:t>vydalo UNESCO v roce </a:t>
            </a:r>
            <a:r>
              <a:rPr lang="cs-CZ" dirty="0" smtClean="0"/>
              <a:t>1976 jako </a:t>
            </a:r>
            <a:r>
              <a:rPr lang="cs-CZ" dirty="0"/>
              <a:t>nástroj vhodný </a:t>
            </a:r>
            <a:r>
              <a:rPr lang="cs-CZ" dirty="0" smtClean="0"/>
              <a:t>pro shromažďování</a:t>
            </a:r>
            <a:r>
              <a:rPr lang="cs-CZ" dirty="0"/>
              <a:t>, zpracování a zpřístupňování vzdělávacích statistik jak v jednotlivých zemích, tak v mezinárodním měřítku".</a:t>
            </a:r>
          </a:p>
          <a:p>
            <a:pPr>
              <a:buFont typeface="Wingdings" panose="05000000000000000000" pitchFamily="2" charset="2"/>
              <a:buChar char="§"/>
            </a:pPr>
            <a:endParaRPr lang="cs-CZ" dirty="0"/>
          </a:p>
          <a:p>
            <a:pPr lvl="1">
              <a:buFont typeface="Wingdings" panose="05000000000000000000" pitchFamily="2" charset="2"/>
              <a:buChar char="§"/>
            </a:pPr>
            <a:r>
              <a:rPr lang="cs-CZ" dirty="0">
                <a:hlinkClick r:id="rId2"/>
              </a:rPr>
              <a:t>http://</a:t>
            </a:r>
            <a:r>
              <a:rPr lang="cs-CZ" dirty="0" smtClean="0">
                <a:hlinkClick r:id="rId2"/>
              </a:rPr>
              <a:t>old.nvf.cz/publikace/pdf_publikace/euroguidance/cz/vzdelavaci_system_2006.pdf</a:t>
            </a:r>
            <a:endParaRPr lang="cs-CZ" dirty="0"/>
          </a:p>
          <a:p>
            <a:pPr lvl="1">
              <a:buFont typeface="Wingdings" panose="05000000000000000000" pitchFamily="2" charset="2"/>
              <a:buChar char="§"/>
            </a:pPr>
            <a:r>
              <a:rPr lang="cs-CZ" dirty="0" smtClean="0">
                <a:hlinkClick r:id="rId3"/>
              </a:rPr>
              <a:t>www.msmt.cz/file/10376_1_1/download/</a:t>
            </a:r>
            <a:endParaRPr lang="cs-CZ" dirty="0" smtClean="0"/>
          </a:p>
          <a:p>
            <a:pPr marL="201168" lvl="1" indent="0">
              <a:buNone/>
            </a:pPr>
            <a:r>
              <a:rPr lang="cs-CZ" dirty="0">
                <a:hlinkClick r:id="rId4"/>
              </a:rPr>
              <a:t/>
            </a:r>
            <a:br>
              <a:rPr lang="cs-CZ" dirty="0">
                <a:hlinkClick r:id="rId4"/>
              </a:rPr>
            </a:br>
            <a:endParaRPr lang="cs-CZ" dirty="0"/>
          </a:p>
          <a:p>
            <a:endParaRPr lang="cs-CZ" dirty="0"/>
          </a:p>
        </p:txBody>
      </p:sp>
    </p:spTree>
    <p:extLst>
      <p:ext uri="{BB962C8B-B14F-4D97-AF65-F5344CB8AC3E}">
        <p14:creationId xmlns:p14="http://schemas.microsoft.com/office/powerpoint/2010/main" val="38928088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Mezinárodní standardní klasifikace vzdělávání – ISCED 1997 </a:t>
            </a:r>
            <a:br>
              <a:rPr lang="cs-CZ" dirty="0"/>
            </a:br>
            <a:endParaRPr lang="cs-CZ" dirty="0"/>
          </a:p>
        </p:txBody>
      </p:sp>
      <p:sp>
        <p:nvSpPr>
          <p:cNvPr id="3" name="Zástupný symbol pro obsah 2"/>
          <p:cNvSpPr>
            <a:spLocks noGrp="1"/>
          </p:cNvSpPr>
          <p:nvPr>
            <p:ph idx="1"/>
          </p:nvPr>
        </p:nvSpPr>
        <p:spPr/>
        <p:txBody>
          <a:bodyPr/>
          <a:lstStyle/>
          <a:p>
            <a:r>
              <a:rPr lang="cs-CZ" dirty="0" smtClean="0"/>
              <a:t>0 </a:t>
            </a:r>
            <a:r>
              <a:rPr lang="cs-CZ" dirty="0"/>
              <a:t>– </a:t>
            </a:r>
            <a:r>
              <a:rPr lang="cs-CZ" dirty="0" err="1"/>
              <a:t>preprimární</a:t>
            </a:r>
            <a:r>
              <a:rPr lang="cs-CZ" dirty="0"/>
              <a:t> vzdělávání (MŠ)</a:t>
            </a:r>
          </a:p>
          <a:p>
            <a:r>
              <a:rPr lang="cs-CZ" dirty="0"/>
              <a:t>1 – primární vzdělávání (1. stupeň ZŠ)</a:t>
            </a:r>
          </a:p>
          <a:p>
            <a:r>
              <a:rPr lang="cs-CZ" dirty="0"/>
              <a:t>2 – nižší sekundární vzdělávání (6. – 9. tř.)</a:t>
            </a:r>
          </a:p>
          <a:p>
            <a:r>
              <a:rPr lang="cs-CZ" dirty="0"/>
              <a:t>3 – vyšší sekundární vzdělávání (10. – 13. tř. SŠ)</a:t>
            </a:r>
          </a:p>
          <a:p>
            <a:r>
              <a:rPr lang="cs-CZ" dirty="0"/>
              <a:t>4 – nástavbové školy</a:t>
            </a:r>
          </a:p>
          <a:p>
            <a:r>
              <a:rPr lang="cs-CZ" dirty="0"/>
              <a:t>5 – vyšší odborné školy, bakalářský a magisterský st. VŠ</a:t>
            </a:r>
          </a:p>
          <a:p>
            <a:r>
              <a:rPr lang="cs-CZ" dirty="0"/>
              <a:t>6 – doktorské studijní programy </a:t>
            </a:r>
          </a:p>
          <a:p>
            <a:endParaRPr lang="cs-CZ" dirty="0"/>
          </a:p>
        </p:txBody>
      </p:sp>
    </p:spTree>
    <p:extLst>
      <p:ext uri="{BB962C8B-B14F-4D97-AF65-F5344CB8AC3E}">
        <p14:creationId xmlns:p14="http://schemas.microsoft.com/office/powerpoint/2010/main" val="15655392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k zamyšlení</a:t>
            </a:r>
            <a:endParaRPr lang="cs-CZ" dirty="0"/>
          </a:p>
        </p:txBody>
      </p:sp>
      <p:sp>
        <p:nvSpPr>
          <p:cNvPr id="3" name="Zástupný symbol pro obsah 2"/>
          <p:cNvSpPr>
            <a:spLocks noGrp="1"/>
          </p:cNvSpPr>
          <p:nvPr>
            <p:ph idx="1"/>
          </p:nvPr>
        </p:nvSpPr>
        <p:spPr/>
        <p:txBody>
          <a:bodyPr/>
          <a:lstStyle/>
          <a:p>
            <a:r>
              <a:rPr lang="cs-CZ" dirty="0" smtClean="0"/>
              <a:t>1) Jaké nové koncepty vnáší do vzdělávání 20. a 21. století ve vztahu k pojetí žáka?</a:t>
            </a:r>
          </a:p>
          <a:p>
            <a:r>
              <a:rPr lang="cs-CZ" dirty="0" smtClean="0"/>
              <a:t>2) Jaký je vztah demokracie ve společnosti a demokracie ve škole?</a:t>
            </a:r>
          </a:p>
          <a:p>
            <a:r>
              <a:rPr lang="cs-CZ" dirty="0"/>
              <a:t>3</a:t>
            </a:r>
            <a:r>
              <a:rPr lang="cs-CZ" dirty="0" smtClean="0"/>
              <a:t>) Co je pedocentrismus a co pedocentricky orientované vzdělávání přineslo?</a:t>
            </a:r>
          </a:p>
          <a:p>
            <a:r>
              <a:rPr lang="cs-CZ" dirty="0"/>
              <a:t>4</a:t>
            </a:r>
            <a:r>
              <a:rPr lang="cs-CZ" dirty="0" smtClean="0"/>
              <a:t>) Jaké strukturální (makrosociální) charakteristiky mohou determinovat školní úspěšnost žáka?</a:t>
            </a:r>
          </a:p>
          <a:p>
            <a:r>
              <a:rPr lang="cs-CZ" dirty="0" smtClean="0"/>
              <a:t>5) Vysvětlete pojem gender a </a:t>
            </a:r>
            <a:r>
              <a:rPr lang="cs-CZ" dirty="0" err="1" smtClean="0"/>
              <a:t>genderově</a:t>
            </a:r>
            <a:r>
              <a:rPr lang="cs-CZ" dirty="0" smtClean="0"/>
              <a:t> citlivá výchova.</a:t>
            </a:r>
          </a:p>
          <a:p>
            <a:r>
              <a:rPr lang="cs-CZ" dirty="0"/>
              <a:t>6</a:t>
            </a:r>
            <a:r>
              <a:rPr lang="cs-CZ" dirty="0" smtClean="0"/>
              <a:t>) Charakterizujte hlavní znaky </a:t>
            </a:r>
            <a:r>
              <a:rPr lang="cs-CZ" dirty="0" err="1" smtClean="0"/>
              <a:t>kurikulární</a:t>
            </a:r>
            <a:r>
              <a:rPr lang="cs-CZ" dirty="0" smtClean="0"/>
              <a:t> reformy na základě </a:t>
            </a:r>
            <a:r>
              <a:rPr lang="cs-CZ" dirty="0"/>
              <a:t>zákona č. 561/2004 </a:t>
            </a:r>
            <a:r>
              <a:rPr lang="cs-CZ" dirty="0" smtClean="0"/>
              <a:t>Sb.</a:t>
            </a:r>
            <a:endParaRPr lang="cs-CZ" dirty="0"/>
          </a:p>
          <a:p>
            <a:r>
              <a:rPr lang="cs-CZ" dirty="0" smtClean="0"/>
              <a:t>7) Charakterizujte </a:t>
            </a:r>
            <a:r>
              <a:rPr lang="cs-CZ" dirty="0"/>
              <a:t>český vzdělávací systém dle </a:t>
            </a:r>
            <a:r>
              <a:rPr lang="cs-CZ" dirty="0" smtClean="0"/>
              <a:t>ISCED.</a:t>
            </a:r>
          </a:p>
          <a:p>
            <a:r>
              <a:rPr lang="cs-CZ" dirty="0" smtClean="0"/>
              <a:t>8) </a:t>
            </a:r>
            <a:r>
              <a:rPr lang="cs-CZ" dirty="0"/>
              <a:t>Jak byste vlastními slovy popsali cíle výchovy a vzdělávání? Jak jsou tyto cíle formulovány v legislativě (školský zákon) a v </a:t>
            </a:r>
            <a:r>
              <a:rPr lang="cs-CZ" dirty="0" err="1"/>
              <a:t>kurikulárních</a:t>
            </a:r>
            <a:r>
              <a:rPr lang="cs-CZ" dirty="0"/>
              <a:t> dokumentech (RVP ZV)?</a:t>
            </a:r>
          </a:p>
          <a:p>
            <a:endParaRPr lang="cs-CZ" dirty="0"/>
          </a:p>
        </p:txBody>
      </p:sp>
    </p:spTree>
    <p:extLst>
      <p:ext uri="{BB962C8B-B14F-4D97-AF65-F5344CB8AC3E}">
        <p14:creationId xmlns:p14="http://schemas.microsoft.com/office/powerpoint/2010/main" val="387733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1350</TotalTime>
  <Words>6846</Words>
  <Application>Microsoft Office PowerPoint</Application>
  <PresentationFormat>Širokoúhlá obrazovka</PresentationFormat>
  <Paragraphs>862</Paragraphs>
  <Slides>106</Slides>
  <Notes>9</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106</vt:i4>
      </vt:variant>
    </vt:vector>
  </HeadingPairs>
  <TitlesOfParts>
    <vt:vector size="114" baseType="lpstr">
      <vt:lpstr>Arial</vt:lpstr>
      <vt:lpstr>Bookman Old Style</vt:lpstr>
      <vt:lpstr>Calibri</vt:lpstr>
      <vt:lpstr>Calibri Light</vt:lpstr>
      <vt:lpstr>Times New Roman</vt:lpstr>
      <vt:lpstr>Wingdings</vt:lpstr>
      <vt:lpstr>Wingdings 2</vt:lpstr>
      <vt:lpstr>Retrospektiva</vt:lpstr>
      <vt:lpstr>SZ6026  Úvod do pedagogiky a psychologie</vt:lpstr>
      <vt:lpstr>O předmětu</vt:lpstr>
      <vt:lpstr>Přednáška a „rozcestník“ k tématům z pedagogiky</vt:lpstr>
      <vt:lpstr>Úvod do pedagogiky</vt:lpstr>
      <vt:lpstr>Úvod do pedagogiky</vt:lpstr>
      <vt:lpstr>Výchova a vzdělávání</vt:lpstr>
      <vt:lpstr>Pedagogika – historický pohled</vt:lpstr>
      <vt:lpstr>Pedagogika – historický pohled</vt:lpstr>
      <vt:lpstr>Pedagogika – historický pohled</vt:lpstr>
      <vt:lpstr>Pedagogika – historický pohled</vt:lpstr>
      <vt:lpstr>Pedagogika jako věda</vt:lpstr>
      <vt:lpstr>Pedagogické disciplíny</vt:lpstr>
      <vt:lpstr>Úkol</vt:lpstr>
      <vt:lpstr>Literatura</vt:lpstr>
      <vt:lpstr>Otázky a náměty k dalšímu zamyšlení:</vt:lpstr>
      <vt:lpstr>Souhlasíte?</vt:lpstr>
      <vt:lpstr>Proměny vzdělávání  v informační společnosti</vt:lpstr>
      <vt:lpstr>Výhled do roku 2060</vt:lpstr>
      <vt:lpstr>Zpět do současnosti:  kdo jsou pedagogičtí pracovníci?</vt:lpstr>
      <vt:lpstr>Jaká je charakteristika pedagogických profesí?</vt:lpstr>
      <vt:lpstr>Jaká je charakteristika pedagogických profesí?</vt:lpstr>
      <vt:lpstr>Jaká je charakteristika pedagogických profesí?</vt:lpstr>
      <vt:lpstr>Jaká je charakteristika pedagogických profesí?</vt:lpstr>
      <vt:lpstr>Dlouhý příběh Standardu učitele a kariérního řádu:</vt:lpstr>
      <vt:lpstr>Rámec profesních kvalit: Profesní činnosti učitele</vt:lpstr>
      <vt:lpstr>Zvládá kázeň ve třídě</vt:lpstr>
      <vt:lpstr>Profesní kompetence učitele</vt:lpstr>
      <vt:lpstr>Etapy profesního rozvoje učitele:</vt:lpstr>
      <vt:lpstr>Etapy profesního rozvoje učitele:</vt:lpstr>
      <vt:lpstr>Parametry profese</vt:lpstr>
      <vt:lpstr>Učitelství jako trochu jiná profese</vt:lpstr>
      <vt:lpstr>Které pojetí učitelství je vám nejbližší?</vt:lpstr>
      <vt:lpstr>Pedagogické profese</vt:lpstr>
      <vt:lpstr>Sebereflexe v práci učitele</vt:lpstr>
      <vt:lpstr>Co je to sebereflexe?</vt:lpstr>
      <vt:lpstr>REFLEXE versus SEBEREFLEXE</vt:lpstr>
      <vt:lpstr>Jak reflektovat? Fáze reflexe</vt:lpstr>
      <vt:lpstr>ALACT model</vt:lpstr>
      <vt:lpstr>Co potřebujeme umět k sebereflexi</vt:lpstr>
      <vt:lpstr>Jak na to? Skrze sebereflektivní otázky</vt:lpstr>
      <vt:lpstr>Nástroje sebereflexe</vt:lpstr>
      <vt:lpstr>Proč (sebe)reflexe v práci učitele?</vt:lpstr>
      <vt:lpstr>Shrnutí: Kdo je (sebe)reflektivní učitel?</vt:lpstr>
      <vt:lpstr>Literatura</vt:lpstr>
      <vt:lpstr>Otázky a náměty k dalšímu zamyšlení:</vt:lpstr>
      <vt:lpstr>3) Žák ve škole</vt:lpstr>
      <vt:lpstr>Jací jsou současní čeští žáci?</vt:lpstr>
      <vt:lpstr>Co víme o českých žácích?</vt:lpstr>
      <vt:lpstr>Co víme o českých žácích?</vt:lpstr>
      <vt:lpstr>Co víme o českých žácích?</vt:lpstr>
      <vt:lpstr>Jiná generace?</vt:lpstr>
      <vt:lpstr>Proměna žáků nebo proměna doby? Dítě v centru</vt:lpstr>
      <vt:lpstr>Dítě v centru: pedocentrismus</vt:lpstr>
      <vt:lpstr>Dítě v centru:  personalistické teorie vzdělávání</vt:lpstr>
      <vt:lpstr>Co pedocentrismus přinesl (Štech, 2016)?</vt:lpstr>
      <vt:lpstr>Dětská kultura</vt:lpstr>
      <vt:lpstr>Strukturální charakteristiky žáků</vt:lpstr>
      <vt:lpstr>Strukturální charakteristiky žáků</vt:lpstr>
      <vt:lpstr>Sociální kapitál</vt:lpstr>
      <vt:lpstr>Kulturní kapitál</vt:lpstr>
      <vt:lpstr>Jazykový kód</vt:lpstr>
      <vt:lpstr>Dokument Ptáčata</vt:lpstr>
      <vt:lpstr>Ptáčata: analýza rodinného prostředí</vt:lpstr>
      <vt:lpstr>Gender ve škole</vt:lpstr>
      <vt:lpstr>Je současná škola genderově citlivá?</vt:lpstr>
      <vt:lpstr>Povinná literatura</vt:lpstr>
      <vt:lpstr>4) Národní kurikulum a vzdělávací standardy. Školský systém v České republice.  </vt:lpstr>
      <vt:lpstr>Je současné kurikulum ZŠ více nebo méně náročné než v minulosti?</vt:lpstr>
      <vt:lpstr>Kurikulum</vt:lpstr>
      <vt:lpstr>Vědní disciplíny o kurikulu: oborové didaktiky </vt:lpstr>
      <vt:lpstr>Úrovně kurikula</vt:lpstr>
      <vt:lpstr>Nadnárodní úroveň:</vt:lpstr>
      <vt:lpstr>Národní úroveň: koncepční dokumenty</vt:lpstr>
      <vt:lpstr>Národní úroveň: Bílá kniha (2001)</vt:lpstr>
      <vt:lpstr>Národní úroveň</vt:lpstr>
      <vt:lpstr>Národní úroveň: Strategie vzdělávací politiky 2020 </vt:lpstr>
      <vt:lpstr>Národní úroveň: Strategie vzdělávací politiky 2020 </vt:lpstr>
      <vt:lpstr>Národní úroveň</vt:lpstr>
      <vt:lpstr>Kurikulární reforma:   zákon č. 561/2004 Sb., o předškolním, základním, středním, vyšším odborném a jiném vzdělávání (školský zákon) – před novelizací </vt:lpstr>
      <vt:lpstr>Pojetí základního vzdělávání (RVP)</vt:lpstr>
      <vt:lpstr>Co nového přináší RVP?</vt:lpstr>
      <vt:lpstr>Pojetí základního vzdělávání (RVP)</vt:lpstr>
      <vt:lpstr>Prezentace aplikace PowerPoint</vt:lpstr>
      <vt:lpstr>RVP SOV</vt:lpstr>
      <vt:lpstr>Od vědomostí ke kompetencím</vt:lpstr>
      <vt:lpstr>Riziko bezobsažnosti?</vt:lpstr>
      <vt:lpstr>Kurikulární reforma</vt:lpstr>
      <vt:lpstr>Kritika kurikulární reformy</vt:lpstr>
      <vt:lpstr>Jak si poradili učitelé s novou rolí tvůrců kurikula (Kratochvílová, 2007)?</vt:lpstr>
      <vt:lpstr>Vzdělávací standardy</vt:lpstr>
      <vt:lpstr>STANDARDY PRO ZÁKLADNÍ VZDĚLÁVÁNÍ </vt:lpstr>
      <vt:lpstr>Příklad standardu</vt:lpstr>
      <vt:lpstr>Příklad standardu</vt:lpstr>
      <vt:lpstr>Prezentace aplikace PowerPoint</vt:lpstr>
      <vt:lpstr>Školní úroveň kurikula</vt:lpstr>
      <vt:lpstr>Školní úroveň</vt:lpstr>
      <vt:lpstr>Školský systém v České republice. </vt:lpstr>
      <vt:lpstr>Mezinárodní standardní klasifikace vzdělávání – ISCED 1997  </vt:lpstr>
      <vt:lpstr>Otázky k zamyšlení</vt:lpstr>
      <vt:lpstr>Úroveň školy: Pojetí školy</vt:lpstr>
      <vt:lpstr>Úroveň školy – jak lze školu chápat?</vt:lpstr>
      <vt:lpstr>Úroveň školy – jak lze školu chápat?</vt:lpstr>
      <vt:lpstr>Úroveň školy – jak lze školu chápat?</vt:lpstr>
      <vt:lpstr>Povinné studijní zdroje</vt:lpstr>
      <vt:lpstr>Doporučené studijní zdroje</vt:lpstr>
      <vt:lpstr>Otázky a úkoly k zamyšlení</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pedagogiky a psychologie</dc:title>
  <dc:creator>Lojdova</dc:creator>
  <cp:lastModifiedBy>lektor</cp:lastModifiedBy>
  <cp:revision>81</cp:revision>
  <dcterms:created xsi:type="dcterms:W3CDTF">2016-09-07T08:03:55Z</dcterms:created>
  <dcterms:modified xsi:type="dcterms:W3CDTF">2018-09-21T16:11:53Z</dcterms:modified>
</cp:coreProperties>
</file>