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21410-521E-44F7-BBD0-EDBAC1CCA4DB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9D2A-6F1F-4717-AAA1-346EC07F0F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9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str119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99D2A-6F1F-4717-AAA1-346EC07F0FB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47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ED51-F54A-4D08-B6E2-7D523AB1060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Personální zajištění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</a:t>
            </a:r>
            <a:r>
              <a:rPr lang="cs-CZ" b="1" dirty="0" smtClean="0"/>
              <a:t>střednědobý</a:t>
            </a:r>
          </a:p>
          <a:p>
            <a:r>
              <a:rPr lang="cs-CZ" dirty="0" smtClean="0"/>
              <a:t>Sladěný se strategií personálního rozvoje společnosti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ábor pracovníků ve výše zmíněné 4dimenzionální struktuře</a:t>
            </a:r>
          </a:p>
          <a:p>
            <a:r>
              <a:rPr lang="cs-CZ" dirty="0"/>
              <a:t>R</a:t>
            </a:r>
            <a:r>
              <a:rPr lang="cs-CZ" dirty="0" smtClean="0"/>
              <a:t>egulace zaměstnanosti pomocí převodu pracovníků</a:t>
            </a:r>
          </a:p>
          <a:p>
            <a:r>
              <a:rPr lang="cs-CZ" dirty="0"/>
              <a:t>Z</a:t>
            </a:r>
            <a:r>
              <a:rPr lang="cs-CZ" dirty="0" smtClean="0"/>
              <a:t>abezpečení včasné kvalifikace či rekvalifikace</a:t>
            </a:r>
          </a:p>
          <a:p>
            <a:r>
              <a:rPr lang="cs-CZ" dirty="0"/>
              <a:t>O</a:t>
            </a:r>
            <a:r>
              <a:rPr lang="cs-CZ" dirty="0" smtClean="0"/>
              <a:t>dhad nákladů spojených s výplatou mezd, sociálních služeb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Jednání o kolektivních (a jiných pracovněprávních) smlouvách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Realizační fáze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plán</a:t>
            </a:r>
          </a:p>
          <a:p>
            <a:r>
              <a:rPr lang="cs-CZ" dirty="0" smtClean="0"/>
              <a:t>Interní a externí nábor  a výběr 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Efektivní, snadnější</a:t>
            </a:r>
          </a:p>
          <a:p>
            <a:r>
              <a:rPr lang="cs-CZ" dirty="0" smtClean="0"/>
              <a:t>Předpokladem je systém průběžného hodnocení spolupracovníků, perspektivní záměry jejich uplatnění – </a:t>
            </a:r>
            <a:r>
              <a:rPr lang="cs-CZ" b="1" dirty="0" smtClean="0"/>
              <a:t>záměry pracovní kariéry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věk, počet let v dané funkci</a:t>
            </a:r>
          </a:p>
          <a:p>
            <a:r>
              <a:rPr lang="cs-CZ" dirty="0" smtClean="0"/>
              <a:t>Perspektivnost pro personální změny: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k okamžitému přesunu do vyšší funkce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během roku</a:t>
            </a:r>
          </a:p>
          <a:p>
            <a:pPr marL="514350" indent="-514350">
              <a:buAutoNum type="alphaUcPeriod"/>
            </a:pPr>
            <a:r>
              <a:rPr lang="cs-CZ" dirty="0" smtClean="0"/>
              <a:t>Perspektivnost se ověřuje</a:t>
            </a:r>
          </a:p>
          <a:p>
            <a:pPr marL="514350" indent="-514350">
              <a:buAutoNum type="alphaUcPeriod"/>
            </a:pPr>
            <a:r>
              <a:rPr lang="cs-CZ" dirty="0" smtClean="0"/>
              <a:t>Vyhovuje jen na stávající pozici</a:t>
            </a:r>
          </a:p>
          <a:p>
            <a:pPr marL="514350" indent="-514350">
              <a:buAutoNum type="alphaUcPeriod"/>
            </a:pPr>
            <a:r>
              <a:rPr lang="cs-CZ" dirty="0" smtClean="0"/>
              <a:t>Nevyhovuje, k uvolnění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nábor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b="1" dirty="0" smtClean="0"/>
              <a:t>konkurzního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pozor na změny v legislativě</a:t>
            </a:r>
          </a:p>
          <a:p>
            <a:r>
              <a:rPr lang="cs-CZ" dirty="0" smtClean="0"/>
              <a:t>Spolupráce se specializovanými firmami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pro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Diferencovat podle profesních skupin a funkčního zařazení:</a:t>
            </a:r>
          </a:p>
          <a:p>
            <a:r>
              <a:rPr lang="cs-CZ" dirty="0" smtClean="0"/>
              <a:t>Hodnocení pracovní role</a:t>
            </a:r>
          </a:p>
          <a:p>
            <a:r>
              <a:rPr lang="cs-CZ" dirty="0" smtClean="0"/>
              <a:t>Chování v průběhu pracovního procesu</a:t>
            </a:r>
          </a:p>
          <a:p>
            <a:r>
              <a:rPr lang="cs-CZ" dirty="0" smtClean="0"/>
              <a:t>Osobní a charakterové rysy</a:t>
            </a:r>
          </a:p>
          <a:p>
            <a:r>
              <a:rPr lang="cs-CZ" dirty="0" smtClean="0"/>
              <a:t>Perspektivnost pro firmu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 role  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např. kvantita a kvalita plnění úkolů</a:t>
            </a:r>
          </a:p>
          <a:p>
            <a:r>
              <a:rPr lang="cs-CZ" dirty="0" smtClean="0"/>
              <a:t>umění vést lidi </a:t>
            </a:r>
          </a:p>
          <a:p>
            <a:r>
              <a:rPr lang="cs-CZ" dirty="0" smtClean="0"/>
              <a:t>úroveň plnění funkčního poslání  pracovního místa…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Chování v průběhu pracovního procesu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obětavost </a:t>
            </a:r>
          </a:p>
          <a:p>
            <a:r>
              <a:rPr lang="cs-CZ" dirty="0" smtClean="0"/>
              <a:t>iniciativa </a:t>
            </a:r>
          </a:p>
          <a:p>
            <a:r>
              <a:rPr lang="cs-CZ" dirty="0" smtClean="0"/>
              <a:t>inovační aktivita </a:t>
            </a:r>
          </a:p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úroveň absence</a:t>
            </a:r>
          </a:p>
          <a:p>
            <a:r>
              <a:rPr lang="cs-CZ" dirty="0" smtClean="0"/>
              <a:t>vztah ke kolektivu…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Obsahová náplň 3.manažerské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– zjišťování potřeby vhodných spolupracovníků</a:t>
            </a:r>
          </a:p>
          <a:p>
            <a:r>
              <a:rPr lang="cs-CZ" dirty="0" smtClean="0"/>
              <a:t>Zajištění, výběr a pracovní nasazení</a:t>
            </a:r>
          </a:p>
          <a:p>
            <a:r>
              <a:rPr lang="cs-CZ" dirty="0" smtClean="0"/>
              <a:t>Hodnocení práce</a:t>
            </a:r>
          </a:p>
          <a:p>
            <a:r>
              <a:rPr lang="cs-CZ" dirty="0" smtClean="0"/>
              <a:t>Postup či sestup, převod, uvolnění</a:t>
            </a:r>
          </a:p>
          <a:p>
            <a:r>
              <a:rPr lang="cs-CZ" dirty="0" smtClean="0"/>
              <a:t>Zvyšování kvalifikace a rekvalifikace</a:t>
            </a:r>
          </a:p>
          <a:p>
            <a:r>
              <a:rPr lang="cs-CZ" dirty="0" smtClean="0"/>
              <a:t>Systémy odměňování</a:t>
            </a:r>
          </a:p>
          <a:p>
            <a:r>
              <a:rPr lang="cs-CZ" dirty="0" smtClean="0"/>
              <a:t>Pracovní podmínky, personální záležitosti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Osobní a charakterové rysy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čestnost </a:t>
            </a:r>
          </a:p>
          <a:p>
            <a:r>
              <a:rPr lang="cs-CZ" dirty="0" smtClean="0"/>
              <a:t>svědomitost </a:t>
            </a:r>
          </a:p>
          <a:p>
            <a:r>
              <a:rPr lang="cs-CZ" dirty="0" smtClean="0"/>
              <a:t>poctivost </a:t>
            </a:r>
          </a:p>
          <a:p>
            <a:r>
              <a:rPr lang="cs-CZ" dirty="0" smtClean="0"/>
              <a:t>způsob vystupování </a:t>
            </a:r>
          </a:p>
          <a:p>
            <a:r>
              <a:rPr lang="cs-CZ" dirty="0" smtClean="0"/>
              <a:t>loajalita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Perspektivnost pro firmu</a:t>
            </a:r>
            <a:br>
              <a:rPr lang="cs-CZ" b="1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</a:t>
            </a:r>
          </a:p>
          <a:p>
            <a:r>
              <a:rPr lang="cs-CZ" dirty="0" smtClean="0"/>
              <a:t>nahraditelnost </a:t>
            </a:r>
          </a:p>
          <a:p>
            <a:r>
              <a:rPr lang="cs-CZ" dirty="0" smtClean="0"/>
              <a:t>zájem spojit pracovní kariéru s firmou</a:t>
            </a:r>
          </a:p>
          <a:p>
            <a:r>
              <a:rPr lang="cs-CZ" dirty="0" smtClean="0"/>
              <a:t> vymezení oblasti uplatnění, doba uplatnění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kritéria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interními odbornými útvary (jednotlivci)</a:t>
            </a:r>
          </a:p>
          <a:p>
            <a:r>
              <a:rPr lang="cs-CZ" dirty="0" smtClean="0"/>
              <a:t>Vedoucími pracovníky firmy</a:t>
            </a:r>
          </a:p>
          <a:p>
            <a:r>
              <a:rPr lang="cs-CZ" smtClean="0"/>
              <a:t>Externími specialisty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 a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podnikání na konkurenční úrovni</a:t>
            </a:r>
          </a:p>
          <a:p>
            <a:r>
              <a:rPr lang="cs-CZ" dirty="0" smtClean="0"/>
              <a:t>Pracovníci se dříve nebo později dostávají do situace, kdy je účelné inovovat jejich kvalifikaci, nebo je z pracovního procesu v uvažované oblasti činnosti vyřadit</a:t>
            </a:r>
          </a:p>
          <a:p>
            <a:r>
              <a:rPr lang="cs-CZ" dirty="0" smtClean="0"/>
              <a:t>Zvyšování kvalifikace, rekvalifikace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r>
              <a:rPr lang="cs-CZ" dirty="0" smtClean="0"/>
              <a:t> - přesun</a:t>
            </a:r>
          </a:p>
          <a:p>
            <a:r>
              <a:rPr lang="cs-CZ" b="1" dirty="0" smtClean="0"/>
              <a:t>Postup</a:t>
            </a:r>
            <a:r>
              <a:rPr lang="cs-CZ" dirty="0" smtClean="0"/>
              <a:t> – povýšení</a:t>
            </a:r>
          </a:p>
          <a:p>
            <a:r>
              <a:rPr lang="cs-CZ" b="1" dirty="0" smtClean="0"/>
              <a:t>Sestup</a:t>
            </a:r>
            <a:r>
              <a:rPr lang="cs-CZ" dirty="0" smtClean="0"/>
              <a:t> ve funkci</a:t>
            </a:r>
          </a:p>
          <a:p>
            <a:r>
              <a:rPr lang="cs-CZ" b="1" dirty="0" smtClean="0"/>
              <a:t>Uvolnění</a:t>
            </a:r>
            <a:endParaRPr lang="cs-CZ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firmy</a:t>
            </a:r>
          </a:p>
          <a:p>
            <a:r>
              <a:rPr lang="cs-CZ" dirty="0" smtClean="0"/>
              <a:t>Zachování pracovní pozice, platu</a:t>
            </a:r>
          </a:p>
          <a:p>
            <a:r>
              <a:rPr lang="cs-CZ" dirty="0" smtClean="0"/>
              <a:t>Důvody ze strany firmy i zaměstnance</a:t>
            </a:r>
          </a:p>
          <a:p>
            <a:r>
              <a:rPr lang="cs-CZ" dirty="0" smtClean="0"/>
              <a:t>Dočasný, trvalý</a:t>
            </a:r>
          </a:p>
          <a:p>
            <a:r>
              <a:rPr lang="cs-CZ" dirty="0" smtClean="0"/>
              <a:t>Manažer musí dokázat tímto rozhodnutím maximalizovat pozitiva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3.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zajistit správný výběr kvalitních a dlouhodobě loajálních spolupracovníků, jejich rozmístění podle profesních a kvalifikačních předpokladů a potřeb, jejich objektivní hodnocení a jejich další kvalifikační rozvoj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Přijímán pozitivně</a:t>
            </a:r>
          </a:p>
          <a:p>
            <a:r>
              <a:rPr lang="cs-CZ" dirty="0" smtClean="0"/>
              <a:t>Má být provázen zvýšením prestiže, růstem platu, dalšími výhodami</a:t>
            </a:r>
          </a:p>
          <a:p>
            <a:r>
              <a:rPr lang="cs-CZ" dirty="0" smtClean="0"/>
              <a:t>Jako důsledek dlouhodobějšího hodnocení</a:t>
            </a:r>
          </a:p>
          <a:p>
            <a:r>
              <a:rPr lang="cs-CZ" dirty="0" smtClean="0"/>
              <a:t>Interním konkurzem či přímým manažerským projednáním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Vyvolává zklamání a negativní reakce</a:t>
            </a:r>
          </a:p>
          <a:p>
            <a:r>
              <a:rPr lang="cs-CZ" dirty="0" smtClean="0"/>
              <a:t>Bývá spojen se ztrátou určitých výhod, snížením platu</a:t>
            </a:r>
          </a:p>
          <a:p>
            <a:r>
              <a:rPr lang="cs-CZ" dirty="0" smtClean="0"/>
              <a:t>Zrušení funkčního místa v důsledku restrukturalizace</a:t>
            </a:r>
          </a:p>
          <a:p>
            <a:r>
              <a:rPr lang="cs-CZ" dirty="0" smtClean="0"/>
              <a:t>Neschopnost pracovníka, narušení organizačních či právních norem firmy</a:t>
            </a:r>
          </a:p>
          <a:p>
            <a:r>
              <a:rPr lang="cs-CZ" dirty="0" smtClean="0"/>
              <a:t>U kolektivních smluv možnost jednání rozhodčí komise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Uvolnění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přirozeného procesu – odchod do důchodu</a:t>
            </a:r>
          </a:p>
          <a:p>
            <a:r>
              <a:rPr lang="cs-CZ" dirty="0" smtClean="0"/>
              <a:t>Analogické procesy jako při sestupu</a:t>
            </a:r>
          </a:p>
          <a:p>
            <a:r>
              <a:rPr lang="cs-CZ" dirty="0" smtClean="0"/>
              <a:t>Snižování počtu zaměstnanců</a:t>
            </a:r>
          </a:p>
          <a:p>
            <a:r>
              <a:rPr lang="cs-CZ" dirty="0" smtClean="0"/>
              <a:t>Ukončení činnosti organizace</a:t>
            </a:r>
          </a:p>
          <a:p>
            <a:r>
              <a:rPr lang="cs-CZ" dirty="0" smtClean="0"/>
              <a:t>Nutnost informovat s dostatečným předstihem a taktně</a:t>
            </a:r>
          </a:p>
          <a:p>
            <a:r>
              <a:rPr lang="cs-CZ" dirty="0" smtClean="0"/>
              <a:t>Odstupné, poradenství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odpovídat společensky přijaté spravedlivé kompenzaci odváděné práce</a:t>
            </a:r>
          </a:p>
          <a:p>
            <a:r>
              <a:rPr lang="cs-CZ" dirty="0" smtClean="0"/>
              <a:t>Musí motivovat</a:t>
            </a:r>
          </a:p>
          <a:p>
            <a:r>
              <a:rPr lang="cs-CZ" dirty="0" smtClean="0"/>
              <a:t>Diferenciace výše i způsobu odměny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Přímé finanční odměny</a:t>
            </a:r>
          </a:p>
          <a:p>
            <a:pPr>
              <a:buFontTx/>
              <a:buChar char="-"/>
            </a:pPr>
            <a:r>
              <a:rPr lang="cs-CZ" dirty="0" smtClean="0"/>
              <a:t>Základní mzdy (pro manuální pracovníky</a:t>
            </a:r>
          </a:p>
          <a:p>
            <a:pPr>
              <a:buFontTx/>
              <a:buChar char="-"/>
            </a:pPr>
            <a:r>
              <a:rPr lang="cs-CZ" dirty="0" smtClean="0"/>
              <a:t>Platy (pro nemanuální pracovníky)</a:t>
            </a:r>
          </a:p>
          <a:p>
            <a:pPr>
              <a:buFontTx/>
              <a:buChar char="-"/>
            </a:pPr>
            <a:r>
              <a:rPr lang="cs-CZ" dirty="0" smtClean="0"/>
              <a:t>Výkonové prémie</a:t>
            </a:r>
          </a:p>
          <a:p>
            <a:pPr>
              <a:buFontTx/>
              <a:buChar char="-"/>
            </a:pPr>
            <a:r>
              <a:rPr lang="cs-CZ" dirty="0" smtClean="0"/>
              <a:t>Prémie a odměny za hospodářské výsledky</a:t>
            </a:r>
          </a:p>
          <a:p>
            <a:pPr>
              <a:buFontTx/>
              <a:buChar char="-"/>
            </a:pPr>
            <a:r>
              <a:rPr lang="cs-CZ" dirty="0" smtClean="0"/>
              <a:t>Příplatky za přesčasy</a:t>
            </a:r>
          </a:p>
          <a:p>
            <a:pPr>
              <a:buFontTx/>
              <a:buChar char="-"/>
            </a:pPr>
            <a:r>
              <a:rPr lang="cs-CZ" dirty="0" smtClean="0"/>
              <a:t>Podíly </a:t>
            </a:r>
            <a:r>
              <a:rPr lang="cs-CZ" smtClean="0"/>
              <a:t>na zisku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finanční odměny a výhody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Příplatky na důchodové pojištění</a:t>
            </a:r>
          </a:p>
          <a:p>
            <a:pPr>
              <a:buFontTx/>
              <a:buChar char="-"/>
            </a:pPr>
            <a:r>
              <a:rPr lang="cs-CZ" dirty="0" smtClean="0"/>
              <a:t>Příplatky na dovolenou, mimopracovní činnosti či členství (v klubech, organizacích..)</a:t>
            </a:r>
          </a:p>
          <a:p>
            <a:pPr>
              <a:buFontTx/>
              <a:buChar char="-"/>
            </a:pPr>
            <a:r>
              <a:rPr lang="cs-CZ" dirty="0" smtClean="0"/>
              <a:t>Příplatky za použití vlastního auta</a:t>
            </a:r>
          </a:p>
          <a:p>
            <a:pPr>
              <a:buFontTx/>
              <a:buChar char="-"/>
            </a:pPr>
            <a:r>
              <a:rPr lang="cs-CZ" dirty="0" smtClean="0"/>
              <a:t>Vybrané služby zdarma či za snížené ceny</a:t>
            </a:r>
          </a:p>
          <a:p>
            <a:pPr>
              <a:buFontTx/>
              <a:buChar char="-"/>
            </a:pPr>
            <a:r>
              <a:rPr lang="cs-CZ" dirty="0" smtClean="0"/>
              <a:t>Snížené ceny za činnosti a výrobky prodávané firmou…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odměny a výhody nefinanční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výhody zakotvené ve smlouvě</a:t>
            </a:r>
          </a:p>
          <a:p>
            <a:r>
              <a:rPr lang="cs-CZ" dirty="0" smtClean="0"/>
              <a:t>Prestižní funkce a postavení ve firmě</a:t>
            </a:r>
          </a:p>
          <a:p>
            <a:r>
              <a:rPr lang="cs-CZ" dirty="0" smtClean="0"/>
              <a:t>Vybavení pracoviště</a:t>
            </a:r>
          </a:p>
          <a:p>
            <a:r>
              <a:rPr lang="cs-CZ" dirty="0" smtClean="0"/>
              <a:t>Parkování</a:t>
            </a:r>
          </a:p>
          <a:p>
            <a:r>
              <a:rPr lang="cs-CZ" dirty="0" smtClean="0"/>
              <a:t>Služby – mateřská škola, stravování, výhody pro členy rodiny, …</a:t>
            </a:r>
          </a:p>
          <a:p>
            <a:r>
              <a:rPr lang="cs-CZ" dirty="0" smtClean="0"/>
              <a:t>Vlastní pomocný personál – např. sekretářka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osobního růstu – účast na konferencích</a:t>
            </a:r>
          </a:p>
          <a:p>
            <a:r>
              <a:rPr lang="cs-CZ" dirty="0" smtClean="0"/>
              <a:t>Volná pracovní doba</a:t>
            </a:r>
          </a:p>
          <a:p>
            <a:r>
              <a:rPr lang="cs-CZ" smtClean="0"/>
              <a:t>Větší sociální </a:t>
            </a:r>
            <a:r>
              <a:rPr lang="cs-CZ" dirty="0" smtClean="0"/>
              <a:t>jistoty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Kvalifikovaně odhadované počty pracovníků se vyjadřují ve vhodném </a:t>
            </a:r>
            <a:r>
              <a:rPr lang="cs-CZ" b="1" dirty="0" smtClean="0"/>
              <a:t>strukturním členění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Stanoví, jaké profese budou nezbytné</a:t>
            </a:r>
            <a:endParaRPr lang="cs-CZ" dirty="0"/>
          </a:p>
          <a:p>
            <a:r>
              <a:rPr lang="cs-CZ" dirty="0" smtClean="0"/>
              <a:t>Vychází z platné „kategorizace prací“ v dané zemi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Kvalifikační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 nezbytnou úroveň výše uvažovaných profesí</a:t>
            </a:r>
          </a:p>
          <a:p>
            <a:r>
              <a:rPr lang="cs-CZ" dirty="0" smtClean="0"/>
              <a:t>Vychází z popisu nároků nezbytných pro předpokládané práce</a:t>
            </a:r>
          </a:p>
          <a:p>
            <a:r>
              <a:rPr lang="cs-CZ" dirty="0" smtClean="0"/>
              <a:t>Kvalifikační třídy  a zařazení výrobních pracovníků a  techniků, ekonomů a správního aparátu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Časová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potřeby profesí na určité kvalifikační úrovni</a:t>
            </a:r>
          </a:p>
          <a:p>
            <a:r>
              <a:rPr lang="cs-CZ" dirty="0" smtClean="0"/>
              <a:t>Horizont dlouhodobý, střednědobý a krátkodobý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Organizačně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Stanovuje, ve které organizační jednotce či na kterém místě budou profesně, kvalifikačně i časově určení pracovníci zapotřebí</a:t>
            </a:r>
          </a:p>
          <a:p>
            <a:r>
              <a:rPr lang="cs-CZ" dirty="0" smtClean="0"/>
              <a:t>Vazba na organizační strukturu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923</Words>
  <Application>Microsoft Office PowerPoint</Application>
  <PresentationFormat>Předvádění na obrazovce (4:3)</PresentationFormat>
  <Paragraphs>184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sady Office</vt:lpstr>
      <vt:lpstr>MANAGEMENT</vt:lpstr>
      <vt:lpstr>Obsahová náplň 3.manažerské funkce</vt:lpstr>
      <vt:lpstr>Poslání 3. manažerské funkce</vt:lpstr>
      <vt:lpstr>Plánování, zajištění, výběr, umístění spolupracovníků</vt:lpstr>
      <vt:lpstr>Strukturní členění </vt:lpstr>
      <vt:lpstr>Profesní dimenze</vt:lpstr>
      <vt:lpstr>Kvalifikační dimenze</vt:lpstr>
      <vt:lpstr>Časová dimenze</vt:lpstr>
      <vt:lpstr>Organizačně místní</vt:lpstr>
      <vt:lpstr>Personální plán</vt:lpstr>
      <vt:lpstr>Personální plán</vt:lpstr>
      <vt:lpstr>Realizační fáze </vt:lpstr>
      <vt:lpstr>Interní výběr</vt:lpstr>
      <vt:lpstr>příklad</vt:lpstr>
      <vt:lpstr>Externí nábor</vt:lpstr>
      <vt:lpstr>Hodnocení spolupracovníků</vt:lpstr>
      <vt:lpstr>Kritéria pro hodnocení</vt:lpstr>
      <vt:lpstr>Hodnocení pracovní role    </vt:lpstr>
      <vt:lpstr>Chování v průběhu pracovního procesu   </vt:lpstr>
      <vt:lpstr>Osobní a charakterové rysy  </vt:lpstr>
      <vt:lpstr>Perspektivnost pro firmu  </vt:lpstr>
      <vt:lpstr>Další kritéria hodnocení</vt:lpstr>
      <vt:lpstr>Důvod a důsledky hodnocení</vt:lpstr>
      <vt:lpstr>Zvyšování kvalifikace</vt:lpstr>
      <vt:lpstr>Fáze zvyšování kvalifikace</vt:lpstr>
      <vt:lpstr>Formy školení</vt:lpstr>
      <vt:lpstr>Školení manažerů</vt:lpstr>
      <vt:lpstr>Další důsledky hodnocení</vt:lpstr>
      <vt:lpstr>Převod</vt:lpstr>
      <vt:lpstr>Postup</vt:lpstr>
      <vt:lpstr>Sestup</vt:lpstr>
      <vt:lpstr>Uvolnění</vt:lpstr>
      <vt:lpstr>Odměňování</vt:lpstr>
      <vt:lpstr>Hmotné odměny a výhody</vt:lpstr>
      <vt:lpstr>Nepřímé finanční odměny a výhody  </vt:lpstr>
      <vt:lpstr>Nepřímé odměny a výhody nefinanční</vt:lpstr>
      <vt:lpstr>Nehmotné odměny a výhody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bjavorova</cp:lastModifiedBy>
  <cp:revision>26</cp:revision>
  <dcterms:created xsi:type="dcterms:W3CDTF">2011-10-10T12:06:49Z</dcterms:created>
  <dcterms:modified xsi:type="dcterms:W3CDTF">2018-09-18T08:56:33Z</dcterms:modified>
</cp:coreProperties>
</file>