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9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90" r:id="rId36"/>
    <p:sldId id="291" r:id="rId37"/>
    <p:sldId id="292" r:id="rId38"/>
    <p:sldId id="293" r:id="rId39"/>
    <p:sldId id="295" r:id="rId40"/>
    <p:sldId id="296" r:id="rId41"/>
    <p:sldId id="297" r:id="rId42"/>
    <p:sldId id="298" r:id="rId43"/>
    <p:sldId id="299" r:id="rId44"/>
    <p:sldId id="300" r:id="rId45"/>
    <p:sldId id="302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5" autoAdjust="0"/>
    <p:restoredTop sz="94660"/>
  </p:normalViewPr>
  <p:slideViewPr>
    <p:cSldViewPr>
      <p:cViewPr varScale="1">
        <p:scale>
          <a:sx n="110" d="100"/>
          <a:sy n="110" d="100"/>
        </p:scale>
        <p:origin x="18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5F9E2-EA6A-420E-94F6-A082E19F615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 5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Vedení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Umění dobrého vedoucího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	</a:t>
            </a:r>
            <a:r>
              <a:rPr lang="cs-CZ" b="1" dirty="0" smtClean="0"/>
              <a:t>Poznat míru pro rozumné diferencování </a:t>
            </a:r>
          </a:p>
          <a:p>
            <a:pPr>
              <a:buNone/>
            </a:pPr>
            <a:r>
              <a:rPr lang="cs-CZ" b="1" dirty="0" smtClean="0"/>
              <a:t>	uplatňování „měkkých“ a „tvrdých“ metod</a:t>
            </a:r>
          </a:p>
          <a:p>
            <a:pPr>
              <a:buNone/>
            </a:pPr>
            <a:r>
              <a:rPr lang="cs-CZ" b="1" dirty="0" smtClean="0"/>
              <a:t>	vedení lidí v čase a měnícím se prostoru </a:t>
            </a:r>
          </a:p>
          <a:p>
            <a:pPr>
              <a:buNone/>
            </a:pPr>
            <a:r>
              <a:rPr lang="cs-CZ" b="1" dirty="0" smtClean="0"/>
              <a:t>	konkrétních podmínek.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Podíl autoritativního a autonomního řízení v různých oblastech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způsob rozhodování manažerem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Podíl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autoritativního</a:t>
                      </a:r>
                      <a:r>
                        <a:rPr lang="cs-CZ" baseline="0" dirty="0" smtClean="0"/>
                        <a:t> a </a:t>
                      </a:r>
                      <a:r>
                        <a:rPr lang="cs-CZ" baseline="0" dirty="0" smtClean="0">
                          <a:solidFill>
                            <a:srgbClr val="00B050"/>
                          </a:solidFill>
                        </a:rPr>
                        <a:t>autonomního</a:t>
                      </a:r>
                      <a:r>
                        <a:rPr lang="cs-CZ" baseline="0" dirty="0" smtClean="0"/>
                        <a:t> řízení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 možné aplikace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Autoritativní sdělení rozhodnutí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Zabezpečení rutinní práce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rozhodnutí s projednáním výhrad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Volba variant technolog.postupu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doporučení se závazností cílů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Varianty výrobního plánu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návrhu k diskuzi</a:t>
                      </a:r>
                      <a:r>
                        <a:rPr lang="cs-CZ" baseline="0" dirty="0" smtClean="0"/>
                        <a:t> a kolektivnímu rozhodnutí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Volba způsobu zajištění prodejní akce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problému se žádostí o samostatné řešení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Vývoj se samostatnými pracovníky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Stanovení cílů činností s autonomií způsobů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zajištění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Aplikovaný výzkum s tvůrčími pracovníky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Stanovení rámcových cílů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Základní výzkum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3203848" y="2276872"/>
            <a:ext cx="2736304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03848" y="2852936"/>
            <a:ext cx="237626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580112" y="2852936"/>
            <a:ext cx="360040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203848" y="3501008"/>
            <a:ext cx="1872208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203848" y="4149080"/>
            <a:ext cx="144016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203848" y="4797152"/>
            <a:ext cx="93610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203848" y="5445224"/>
            <a:ext cx="576064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3203848" y="6381328"/>
            <a:ext cx="216024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076056" y="3501008"/>
            <a:ext cx="864096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4644008" y="4149080"/>
            <a:ext cx="1296144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4139952" y="4797152"/>
            <a:ext cx="1800200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3779912" y="5445224"/>
            <a:ext cx="2160240" cy="936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3419872" y="6381328"/>
            <a:ext cx="2520280" cy="3600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Styl řídící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Východiskem teorie XY</a:t>
            </a:r>
          </a:p>
          <a:p>
            <a:r>
              <a:rPr lang="cs-CZ" dirty="0" smtClean="0"/>
              <a:t>Volba podle specifik různých oblastí činnosti firmy </a:t>
            </a:r>
          </a:p>
          <a:p>
            <a:r>
              <a:rPr lang="cs-CZ" dirty="0" smtClean="0"/>
              <a:t>Podle charakteristik lidí včetně vedoucího</a:t>
            </a:r>
          </a:p>
          <a:p>
            <a:r>
              <a:rPr lang="cs-CZ" b="1" dirty="0" smtClean="0"/>
              <a:t>Stejný manažer vůči stejným spolupracovníkům musí v rozdílných podmínkách volit rozdílné metody vedení.</a:t>
            </a: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Nutnost vysoké etické a morální úrovně pro metody práce manažerů</a:t>
            </a:r>
          </a:p>
          <a:p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Postupná tvorba vysoké kultury a sociálně dobrého klimatu firmy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Vytvořit v nich vnitřní zájem, ochotu a chuť aktivně se angažovat při plnění jim svěřených činností</a:t>
            </a:r>
          </a:p>
          <a:p>
            <a:r>
              <a:rPr lang="cs-CZ" dirty="0" smtClean="0"/>
              <a:t>Spojení osobního zájmu a úsilí pracovníka s potřebami organizace</a:t>
            </a:r>
          </a:p>
          <a:p>
            <a:r>
              <a:rPr lang="cs-CZ" dirty="0" smtClean="0"/>
              <a:t>To vše - </a:t>
            </a:r>
            <a:r>
              <a:rPr lang="cs-CZ" b="1" dirty="0" smtClean="0"/>
              <a:t>cílevědomým působením vedoucího pracovníka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aspekty motivace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Pozitivní  i negativní – systém „cukr a bič“</a:t>
            </a:r>
          </a:p>
          <a:p>
            <a:r>
              <a:rPr lang="cs-CZ" dirty="0" smtClean="0"/>
              <a:t>Pozitivní - snadno </a:t>
            </a:r>
            <a:r>
              <a:rPr lang="cs-CZ" dirty="0" err="1" smtClean="0"/>
              <a:t>zaměřitelná</a:t>
            </a:r>
            <a:r>
              <a:rPr lang="cs-CZ" dirty="0" smtClean="0"/>
              <a:t> na cíle</a:t>
            </a:r>
          </a:p>
          <a:p>
            <a:pPr>
              <a:buNone/>
            </a:pPr>
            <a:r>
              <a:rPr lang="cs-CZ" dirty="0" smtClean="0"/>
              <a:t>			 - její dobré výsledky vedou ke snaze tuto zkušenost zopakovat</a:t>
            </a:r>
          </a:p>
          <a:p>
            <a:r>
              <a:rPr lang="cs-CZ" dirty="0" smtClean="0"/>
              <a:t>Negativní – obava před trestem, špatným hodnocením, snížením odměn, horším pracovním zařazením</a:t>
            </a:r>
          </a:p>
          <a:p>
            <a:pPr lvl="3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vs. manipulace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Manipulace – snaha vedoucího pracovníka přímo svým jednáním spolupracovníky ovlivňovat</a:t>
            </a:r>
          </a:p>
          <a:p>
            <a:r>
              <a:rPr lang="cs-CZ" dirty="0" smtClean="0"/>
              <a:t>Motivace  - vytvoření určitých podmínek, které působí na chování spolupracovníků</a:t>
            </a:r>
          </a:p>
          <a:p>
            <a:pPr>
              <a:buNone/>
            </a:pPr>
            <a:r>
              <a:rPr lang="cs-CZ" dirty="0" smtClean="0"/>
              <a:t>			 - mnohem pozitivněji hodnocena než manipulace</a:t>
            </a:r>
          </a:p>
          <a:p>
            <a:pPr>
              <a:buNone/>
            </a:pPr>
            <a:r>
              <a:rPr lang="cs-CZ" dirty="0" smtClean="0"/>
              <a:t>			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skupiny teorií motivace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poznání motivačních příčin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průběh motivačního procesu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speciální účely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myšlenka – </a:t>
            </a:r>
            <a:r>
              <a:rPr lang="cs-CZ" b="1" dirty="0" smtClean="0"/>
              <a:t>lidé jsou motivováni svými potřebami </a:t>
            </a:r>
            <a:r>
              <a:rPr lang="cs-CZ" dirty="0" smtClean="0"/>
              <a:t>(vědomě i nevědomě)</a:t>
            </a:r>
          </a:p>
          <a:p>
            <a:r>
              <a:rPr lang="cs-CZ" dirty="0" smtClean="0"/>
              <a:t>Když manažer tyto potřeby pozná a vytvoří podmínky pro jejich dosažení </a:t>
            </a:r>
            <a:r>
              <a:rPr lang="cs-CZ" b="1" dirty="0" smtClean="0"/>
              <a:t>– motivuje</a:t>
            </a:r>
          </a:p>
          <a:p>
            <a:r>
              <a:rPr lang="cs-CZ" dirty="0" smtClean="0"/>
              <a:t>Použití motivačních metod vyžaduje  umění psychologicky vhodného jednání se spolupracovníky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aa</a:t>
            </a:r>
            <a:r>
              <a:rPr lang="cs-CZ" b="1" dirty="0" smtClean="0"/>
              <a:t>) </a:t>
            </a:r>
            <a:r>
              <a:rPr lang="cs-CZ" b="1" dirty="0" err="1" smtClean="0"/>
              <a:t>Maslowova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Abraham </a:t>
            </a:r>
            <a:r>
              <a:rPr lang="cs-CZ" dirty="0" err="1" smtClean="0"/>
              <a:t>Maslow</a:t>
            </a:r>
            <a:endParaRPr lang="cs-CZ" dirty="0" smtClean="0"/>
          </a:p>
          <a:p>
            <a:r>
              <a:rPr lang="cs-CZ" dirty="0" smtClean="0"/>
              <a:t>Kniha </a:t>
            </a:r>
            <a:r>
              <a:rPr lang="cs-CZ" dirty="0" err="1" smtClean="0"/>
              <a:t>Motivation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personality r.1954 („Motivace a osobnost“)</a:t>
            </a:r>
          </a:p>
          <a:p>
            <a:r>
              <a:rPr lang="cs-CZ" b="1" dirty="0" smtClean="0"/>
              <a:t>Teorie hierarchie potřeb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potřeby lidí lze klasifikovat do pěti skupin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náplň činnosti manažerů</a:t>
            </a:r>
          </a:p>
          <a:p>
            <a:r>
              <a:rPr lang="cs-CZ" dirty="0" smtClean="0"/>
              <a:t>V centru pozornosti jsou </a:t>
            </a:r>
            <a:r>
              <a:rPr lang="cs-CZ" b="1" dirty="0" smtClean="0"/>
              <a:t>lidé</a:t>
            </a:r>
            <a:r>
              <a:rPr lang="cs-CZ" dirty="0" smtClean="0"/>
              <a:t> jako </a:t>
            </a:r>
            <a:r>
              <a:rPr lang="cs-CZ" b="1" dirty="0" smtClean="0"/>
              <a:t>největší kapitál dobrých firem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hierarchie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Fyziologické potřeby</a:t>
            </a:r>
          </a:p>
          <a:p>
            <a:r>
              <a:rPr lang="cs-CZ" b="1" dirty="0" smtClean="0"/>
              <a:t>Potřeby existenční jistoty a bezpečnosti</a:t>
            </a:r>
          </a:p>
          <a:p>
            <a:r>
              <a:rPr lang="cs-CZ" smtClean="0"/>
              <a:t> </a:t>
            </a:r>
            <a:r>
              <a:rPr lang="cs-CZ" b="1" smtClean="0"/>
              <a:t>Sociální potřeby</a:t>
            </a:r>
          </a:p>
          <a:p>
            <a:r>
              <a:rPr lang="cs-CZ" b="1" smtClean="0"/>
              <a:t>Potřeby </a:t>
            </a:r>
            <a:r>
              <a:rPr lang="cs-CZ" b="1" dirty="0" smtClean="0"/>
              <a:t>uznání osobnosti a uspokojení z práce</a:t>
            </a:r>
          </a:p>
          <a:p>
            <a:r>
              <a:rPr lang="cs-CZ" b="1" dirty="0" smtClean="0"/>
              <a:t>Potřeby seberealizace</a:t>
            </a:r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hierarchie potřeb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Fyziologické potřeby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- uspokojení obživy, </a:t>
            </a:r>
          </a:p>
          <a:p>
            <a:pPr>
              <a:buNone/>
            </a:pPr>
            <a:r>
              <a:rPr lang="cs-CZ" dirty="0" smtClean="0"/>
              <a:t> - zajištění rodiny, </a:t>
            </a:r>
          </a:p>
          <a:p>
            <a:pPr>
              <a:buNone/>
            </a:pPr>
            <a:r>
              <a:rPr lang="cs-CZ" dirty="0" smtClean="0"/>
              <a:t> - snesitelné pracovní podmínky</a:t>
            </a:r>
          </a:p>
          <a:p>
            <a:r>
              <a:rPr lang="cs-CZ" b="1" dirty="0" smtClean="0"/>
              <a:t>Potřeby existenční jistoty a bezpečnosti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garantované pracovní uplatnění, </a:t>
            </a:r>
          </a:p>
          <a:p>
            <a:pPr>
              <a:buNone/>
            </a:pPr>
            <a:r>
              <a:rPr lang="cs-CZ" dirty="0" smtClean="0"/>
              <a:t> - záruka zdrav. a </a:t>
            </a:r>
            <a:r>
              <a:rPr lang="cs-CZ" dirty="0" err="1" smtClean="0"/>
              <a:t>soc</a:t>
            </a:r>
            <a:r>
              <a:rPr lang="cs-CZ" dirty="0" smtClean="0"/>
              <a:t>. </a:t>
            </a:r>
            <a:r>
              <a:rPr lang="cs-CZ" dirty="0" err="1" smtClean="0"/>
              <a:t>pojistění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 - přijatelná bezpečnost práce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Sociální potřeby</a:t>
            </a:r>
          </a:p>
          <a:p>
            <a:pPr>
              <a:buNone/>
            </a:pPr>
            <a:r>
              <a:rPr lang="cs-CZ" dirty="0" smtClean="0"/>
              <a:t> - mezilidské vztahy</a:t>
            </a:r>
          </a:p>
          <a:p>
            <a:pPr>
              <a:buNone/>
            </a:pPr>
            <a:r>
              <a:rPr lang="cs-CZ" dirty="0" smtClean="0"/>
              <a:t> - rovnoprávný člen </a:t>
            </a:r>
            <a:r>
              <a:rPr lang="cs-CZ" dirty="0" err="1" smtClean="0"/>
              <a:t>prac</a:t>
            </a:r>
            <a:r>
              <a:rPr lang="cs-CZ" dirty="0" smtClean="0"/>
              <a:t>. kolektivu</a:t>
            </a:r>
          </a:p>
          <a:p>
            <a:pPr>
              <a:buNone/>
            </a:pPr>
            <a:r>
              <a:rPr lang="cs-CZ" dirty="0" smtClean="0"/>
              <a:t> - účast na sociálně orientovaném rozhodování o sobě  a kolektivu (např. odbory)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Potřeby uznání osobnosti a uspokojení z práce</a:t>
            </a:r>
          </a:p>
          <a:p>
            <a:pPr>
              <a:buNone/>
            </a:pPr>
            <a:r>
              <a:rPr lang="cs-CZ" dirty="0" smtClean="0"/>
              <a:t> - úcta pracovníka k sobě samému</a:t>
            </a:r>
          </a:p>
          <a:p>
            <a:pPr>
              <a:buNone/>
            </a:pPr>
            <a:r>
              <a:rPr lang="cs-CZ" dirty="0" smtClean="0"/>
              <a:t> - postavení a prestiž</a:t>
            </a:r>
          </a:p>
          <a:p>
            <a:pPr>
              <a:buNone/>
            </a:pPr>
            <a:r>
              <a:rPr lang="cs-CZ" dirty="0" smtClean="0"/>
              <a:t> - společenské uznání  a ocenění výsledků práce </a:t>
            </a:r>
          </a:p>
          <a:p>
            <a:pPr>
              <a:buNone/>
            </a:pPr>
            <a:r>
              <a:rPr lang="cs-CZ" dirty="0" smtClean="0"/>
              <a:t>( pochvaly, odměny, povýšení,…)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Potřeby seberealizace</a:t>
            </a:r>
          </a:p>
          <a:p>
            <a:pPr>
              <a:buNone/>
            </a:pPr>
            <a:r>
              <a:rPr lang="cs-CZ" dirty="0" smtClean="0"/>
              <a:t> - ztotožnění práce s pocitem osobního rozvoje a společenského uplatnění</a:t>
            </a:r>
          </a:p>
          <a:p>
            <a:pPr>
              <a:buNone/>
            </a:pPr>
            <a:r>
              <a:rPr lang="cs-CZ" dirty="0" smtClean="0"/>
              <a:t> - naplnění pocitu životního poslání</a:t>
            </a:r>
          </a:p>
          <a:p>
            <a:pPr>
              <a:buNone/>
            </a:pPr>
            <a:r>
              <a:rPr lang="cs-CZ" dirty="0" smtClean="0"/>
              <a:t> - splynutí práce  a zájmů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 pohledu současného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rámci teorie je třeba uvažovat i :</a:t>
            </a:r>
          </a:p>
          <a:p>
            <a:pPr>
              <a:buNone/>
            </a:pPr>
            <a:r>
              <a:rPr lang="cs-CZ" dirty="0" smtClean="0"/>
              <a:t> - působení věku</a:t>
            </a:r>
          </a:p>
          <a:p>
            <a:pPr>
              <a:buNone/>
            </a:pPr>
            <a:r>
              <a:rPr lang="cs-CZ" dirty="0" smtClean="0"/>
              <a:t> - změna charakterových rysů ( skromný – náročný)</a:t>
            </a:r>
          </a:p>
          <a:p>
            <a:pPr>
              <a:buNone/>
            </a:pPr>
            <a:r>
              <a:rPr lang="cs-CZ" dirty="0" smtClean="0"/>
              <a:t> - vliv tradice, životního stylu a kulturního zázemí</a:t>
            </a:r>
          </a:p>
          <a:p>
            <a:pPr>
              <a:buNone/>
            </a:pPr>
            <a:r>
              <a:rPr lang="cs-CZ" dirty="0" smtClean="0"/>
              <a:t> - vznik nových či omezení určitých potřeb (vliv reklamy)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ab) </a:t>
            </a:r>
            <a:r>
              <a:rPr lang="cs-CZ" b="1" dirty="0" err="1" smtClean="0"/>
              <a:t>Herzbergova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 dvou faktorů: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b="1" dirty="0" err="1" smtClean="0"/>
              <a:t>Motivátory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 - Hygienické vlivy</a:t>
            </a:r>
          </a:p>
          <a:p>
            <a:r>
              <a:rPr lang="cs-CZ" dirty="0" smtClean="0"/>
              <a:t>Hranice mezi faktory nejednoznačná</a:t>
            </a:r>
          </a:p>
          <a:p>
            <a:r>
              <a:rPr lang="cs-CZ" dirty="0" smtClean="0"/>
              <a:t>Na všechny pracovníky nepůsobí konkrétní vlivy stejně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Motivátory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Činitele, které uspokojují lidské potřeby a současně aktivují zájem pracovníků o zlepšení jimi vykonávané </a:t>
            </a:r>
            <a:r>
              <a:rPr lang="cs-CZ" dirty="0" err="1" smtClean="0"/>
              <a:t>prac.činnosti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- radost ze zajímavé práce, </a:t>
            </a:r>
          </a:p>
          <a:p>
            <a:pPr>
              <a:buNone/>
            </a:pPr>
            <a:r>
              <a:rPr lang="cs-CZ" dirty="0" smtClean="0"/>
              <a:t> - pocit úspěchu, </a:t>
            </a:r>
          </a:p>
          <a:p>
            <a:pPr>
              <a:buNone/>
            </a:pPr>
            <a:r>
              <a:rPr lang="cs-CZ" dirty="0" smtClean="0"/>
              <a:t> - hmotné a morální ocenění …</a:t>
            </a:r>
          </a:p>
          <a:p>
            <a:r>
              <a:rPr lang="cs-CZ" dirty="0" smtClean="0"/>
              <a:t>Zatímco </a:t>
            </a:r>
            <a:r>
              <a:rPr lang="cs-CZ" b="1" dirty="0" smtClean="0"/>
              <a:t>motivace</a:t>
            </a:r>
            <a:r>
              <a:rPr lang="cs-CZ" dirty="0" smtClean="0"/>
              <a:t> je odrazem </a:t>
            </a:r>
            <a:r>
              <a:rPr lang="cs-CZ" b="1" dirty="0" smtClean="0"/>
              <a:t>potřeb</a:t>
            </a:r>
            <a:r>
              <a:rPr lang="cs-CZ" dirty="0" smtClean="0"/>
              <a:t>, </a:t>
            </a:r>
            <a:r>
              <a:rPr lang="cs-CZ" b="1" dirty="0" err="1" smtClean="0"/>
              <a:t>motivátory</a:t>
            </a:r>
            <a:r>
              <a:rPr lang="cs-CZ" dirty="0" smtClean="0"/>
              <a:t> jsou </a:t>
            </a:r>
            <a:r>
              <a:rPr lang="cs-CZ" b="1" dirty="0" smtClean="0"/>
              <a:t>prostředky jejich satisfakce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Hygienické vlivy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Činitele a podmínky, v nichž pracovník pracuje, ovlivňují jeho spokojenost a nespokojenost</a:t>
            </a:r>
          </a:p>
          <a:p>
            <a:pPr>
              <a:buNone/>
            </a:pPr>
            <a:r>
              <a:rPr lang="cs-CZ" dirty="0" smtClean="0"/>
              <a:t> - systém podnikového managementu</a:t>
            </a:r>
          </a:p>
          <a:p>
            <a:pPr>
              <a:buNone/>
            </a:pPr>
            <a:r>
              <a:rPr lang="cs-CZ" dirty="0" smtClean="0"/>
              <a:t> - způsoby kontroly</a:t>
            </a:r>
          </a:p>
          <a:p>
            <a:pPr>
              <a:buNone/>
            </a:pPr>
            <a:r>
              <a:rPr lang="cs-CZ" dirty="0" smtClean="0"/>
              <a:t> - vybavení pracovišť</a:t>
            </a:r>
          </a:p>
          <a:p>
            <a:pPr>
              <a:buNone/>
            </a:pPr>
            <a:r>
              <a:rPr lang="cs-CZ" dirty="0" smtClean="0"/>
              <a:t> - podmínky práce</a:t>
            </a:r>
          </a:p>
          <a:p>
            <a:pPr>
              <a:buNone/>
            </a:pPr>
            <a:r>
              <a:rPr lang="cs-CZ" dirty="0" smtClean="0"/>
              <a:t> - mzda! (má </a:t>
            </a:r>
            <a:r>
              <a:rPr lang="cs-CZ" b="1" dirty="0" smtClean="0"/>
              <a:t>motivační vliv jen krátkodobě </a:t>
            </a:r>
            <a:r>
              <a:rPr lang="cs-CZ" dirty="0" smtClean="0"/>
              <a:t>při změně, pak se rychle stává prahovou hodnotou </a:t>
            </a:r>
            <a:r>
              <a:rPr lang="cs-CZ" dirty="0" err="1" smtClean="0"/>
              <a:t>hyg.faktoru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Poznámky k ab)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Motivátory</a:t>
            </a:r>
            <a:r>
              <a:rPr lang="cs-CZ" dirty="0" smtClean="0"/>
              <a:t> – uplatnění na jednotlivce</a:t>
            </a:r>
          </a:p>
          <a:p>
            <a:r>
              <a:rPr lang="cs-CZ" dirty="0" smtClean="0"/>
              <a:t>Hygienické vlivy – uplatnění na dílčí kolektivy</a:t>
            </a:r>
          </a:p>
          <a:p>
            <a:r>
              <a:rPr lang="cs-CZ" dirty="0" smtClean="0"/>
              <a:t>Obliba teorie roste (např. IBM,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Airlines</a:t>
            </a:r>
            <a:r>
              <a:rPr lang="cs-CZ" dirty="0" smtClean="0"/>
              <a:t>, </a:t>
            </a:r>
            <a:r>
              <a:rPr lang="cs-CZ" dirty="0" err="1" smtClean="0"/>
              <a:t>Procter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Gamble</a:t>
            </a:r>
            <a:r>
              <a:rPr lang="cs-CZ" dirty="0" smtClean="0"/>
              <a:t>…)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4. 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a účinné využívání </a:t>
            </a:r>
            <a:r>
              <a:rPr lang="cs-CZ" b="1" dirty="0" smtClean="0"/>
              <a:t>schopnosti</a:t>
            </a:r>
            <a:r>
              <a:rPr lang="cs-CZ" dirty="0" smtClean="0"/>
              <a:t>, dovednosti a umění </a:t>
            </a:r>
            <a:r>
              <a:rPr lang="cs-CZ" b="1" dirty="0" smtClean="0"/>
              <a:t>manažerů vést</a:t>
            </a:r>
            <a:r>
              <a:rPr lang="cs-CZ" dirty="0" smtClean="0"/>
              <a:t>, usměrňovat, stimulovat a motivovat své </a:t>
            </a:r>
            <a:r>
              <a:rPr lang="cs-CZ" b="1" dirty="0" smtClean="0"/>
              <a:t>spolupracovníky</a:t>
            </a:r>
            <a:r>
              <a:rPr lang="cs-CZ" dirty="0" smtClean="0"/>
              <a:t> ke </a:t>
            </a:r>
            <a:r>
              <a:rPr lang="cs-CZ" b="1" dirty="0" smtClean="0"/>
              <a:t>kvalitnímu</a:t>
            </a:r>
            <a:r>
              <a:rPr lang="cs-CZ" dirty="0" smtClean="0"/>
              <a:t>, aktivnímu, popřípadě tvůrčímu </a:t>
            </a:r>
            <a:r>
              <a:rPr lang="cs-CZ" b="1" dirty="0" smtClean="0"/>
              <a:t>plnění cílů </a:t>
            </a:r>
            <a:r>
              <a:rPr lang="cs-CZ" dirty="0" smtClean="0"/>
              <a:t>jejich práce.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ac</a:t>
            </a:r>
            <a:r>
              <a:rPr lang="cs-CZ" b="1" dirty="0" smtClean="0"/>
              <a:t>) </a:t>
            </a:r>
            <a:r>
              <a:rPr lang="cs-CZ" b="1" dirty="0" err="1" smtClean="0"/>
              <a:t>Alderferova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tří faktorů - ERG</a:t>
            </a:r>
          </a:p>
          <a:p>
            <a:r>
              <a:rPr lang="cs-CZ" b="1" dirty="0" smtClean="0"/>
              <a:t>Zajištění existence </a:t>
            </a:r>
            <a:r>
              <a:rPr lang="cs-CZ" dirty="0" smtClean="0"/>
              <a:t>(E – Existence)</a:t>
            </a:r>
          </a:p>
          <a:p>
            <a:r>
              <a:rPr lang="cs-CZ" b="1" dirty="0" smtClean="0"/>
              <a:t>Zajištění sociálních vztahů k pracovnímu okolí </a:t>
            </a:r>
            <a:r>
              <a:rPr lang="cs-CZ" dirty="0" smtClean="0"/>
              <a:t>(R – </a:t>
            </a:r>
            <a:r>
              <a:rPr lang="cs-CZ" dirty="0" err="1" smtClean="0"/>
              <a:t>Relatendness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Zajištění dalšího osobního resp. profesního a kvalifikačního růstu </a:t>
            </a:r>
            <a:r>
              <a:rPr lang="cs-CZ" dirty="0" smtClean="0"/>
              <a:t>(G – </a:t>
            </a:r>
            <a:r>
              <a:rPr lang="cs-CZ" dirty="0" err="1" smtClean="0"/>
              <a:t>Growth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Dále k </a:t>
            </a:r>
            <a:r>
              <a:rPr lang="cs-CZ" b="1" dirty="0" err="1" smtClean="0"/>
              <a:t>ac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Netrvá na striktní hierarchii dvou skupin potřeb „vyššího řádu“ jako </a:t>
            </a:r>
            <a:r>
              <a:rPr lang="cs-CZ" dirty="0" err="1" smtClean="0"/>
              <a:t>Maslowova</a:t>
            </a:r>
            <a:r>
              <a:rPr lang="cs-CZ" dirty="0" smtClean="0"/>
              <a:t> </a:t>
            </a:r>
            <a:r>
              <a:rPr lang="cs-CZ" dirty="0" err="1" smtClean="0"/>
              <a:t>t</a:t>
            </a:r>
            <a:r>
              <a:rPr lang="cs-CZ" dirty="0" smtClean="0"/>
              <a:t>.</a:t>
            </a:r>
          </a:p>
          <a:p>
            <a:r>
              <a:rPr lang="cs-CZ" dirty="0" smtClean="0"/>
              <a:t>Když jedna z uvažovaných potřeb není pro pracovníka dostatečně uspokojena, může vést k zesílení naléhavosti potřeby druhé (např. neuspokojení potřeby služebního postupu(skupina „růstu“) vede k potřebě většího společenského uplatnění ( skupina“ vztahů k </a:t>
            </a:r>
            <a:r>
              <a:rPr lang="cs-CZ" dirty="0" err="1" smtClean="0"/>
              <a:t>prac</a:t>
            </a:r>
            <a:r>
              <a:rPr lang="cs-CZ" dirty="0" smtClean="0"/>
              <a:t>. okolí“)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ad) </a:t>
            </a:r>
            <a:r>
              <a:rPr lang="cs-CZ" b="1" dirty="0" err="1" smtClean="0"/>
              <a:t>McClellandova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Využívána k motivaci manažerů</a:t>
            </a:r>
          </a:p>
          <a:p>
            <a:r>
              <a:rPr lang="cs-CZ" dirty="0" smtClean="0"/>
              <a:t>Organizace poskytují 3 hierarchicky uspořádané úrovně motivace.</a:t>
            </a:r>
          </a:p>
          <a:p>
            <a:r>
              <a:rPr lang="cs-CZ" dirty="0" smtClean="0"/>
              <a:t>Založeny na potřebě:</a:t>
            </a:r>
          </a:p>
          <a:p>
            <a:pPr>
              <a:buNone/>
            </a:pPr>
            <a:r>
              <a:rPr lang="cs-CZ" dirty="0" smtClean="0"/>
              <a:t> - sounáležitosti</a:t>
            </a:r>
          </a:p>
          <a:p>
            <a:pPr>
              <a:buNone/>
            </a:pPr>
            <a:r>
              <a:rPr lang="cs-CZ" dirty="0" smtClean="0"/>
              <a:t> - prosadit se a mít poziční vliv</a:t>
            </a:r>
          </a:p>
          <a:p>
            <a:pPr>
              <a:buNone/>
            </a:pPr>
            <a:r>
              <a:rPr lang="cs-CZ" dirty="0" smtClean="0"/>
              <a:t> - úspěšného uplatnění</a:t>
            </a:r>
          </a:p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Korelace s  </a:t>
            </a:r>
            <a:r>
              <a:rPr lang="cs-CZ" b="1" dirty="0" err="1" smtClean="0"/>
              <a:t>Maslowovou</a:t>
            </a:r>
            <a:r>
              <a:rPr lang="cs-CZ" b="1" dirty="0" smtClean="0"/>
              <a:t> teorií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Sounáležitost – 3.úroveň </a:t>
            </a:r>
            <a:r>
              <a:rPr lang="cs-CZ" dirty="0" err="1" smtClean="0"/>
              <a:t>Maslow</a:t>
            </a:r>
            <a:endParaRPr lang="cs-CZ" dirty="0" smtClean="0"/>
          </a:p>
          <a:p>
            <a:r>
              <a:rPr lang="cs-CZ" dirty="0" smtClean="0"/>
              <a:t>Prosadit se… - 4. úroveň</a:t>
            </a:r>
          </a:p>
          <a:p>
            <a:r>
              <a:rPr lang="cs-CZ" dirty="0" smtClean="0"/>
              <a:t>Úspěšné uplatnění – 5. úroveň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Soustřeďují se na vyvolání, průběh, usměrňování, udržování a ukončení motivačního jednání</a:t>
            </a:r>
          </a:p>
          <a:p>
            <a:pPr>
              <a:buNone/>
            </a:pPr>
            <a:r>
              <a:rPr lang="cs-CZ" b="1" dirty="0" smtClean="0"/>
              <a:t>a)</a:t>
            </a:r>
            <a:r>
              <a:rPr lang="cs-CZ" b="1" dirty="0" err="1" smtClean="0"/>
              <a:t>Vroomova</a:t>
            </a:r>
            <a:r>
              <a:rPr lang="cs-CZ" b="1" dirty="0" smtClean="0"/>
              <a:t> teorie </a:t>
            </a:r>
            <a:r>
              <a:rPr lang="cs-CZ" dirty="0" smtClean="0"/>
              <a:t>očekávání</a:t>
            </a:r>
          </a:p>
          <a:p>
            <a:pPr>
              <a:buNone/>
            </a:pPr>
            <a:r>
              <a:rPr lang="cs-CZ" b="1" dirty="0" smtClean="0"/>
              <a:t>b)</a:t>
            </a:r>
            <a:r>
              <a:rPr lang="cs-CZ" b="1" dirty="0" err="1" smtClean="0"/>
              <a:t>Porterův</a:t>
            </a:r>
            <a:r>
              <a:rPr lang="cs-CZ" b="1" dirty="0" smtClean="0"/>
              <a:t> a </a:t>
            </a:r>
            <a:r>
              <a:rPr lang="cs-CZ" b="1" dirty="0" err="1" smtClean="0"/>
              <a:t>Lawlerův</a:t>
            </a:r>
            <a:r>
              <a:rPr lang="cs-CZ" b="1" dirty="0" smtClean="0"/>
              <a:t> </a:t>
            </a:r>
            <a:r>
              <a:rPr lang="cs-CZ" dirty="0" smtClean="0"/>
              <a:t>rozšířený </a:t>
            </a:r>
            <a:r>
              <a:rPr lang="cs-CZ" b="1" dirty="0" smtClean="0"/>
              <a:t>model</a:t>
            </a:r>
            <a:r>
              <a:rPr lang="cs-CZ" dirty="0" smtClean="0"/>
              <a:t> teorie očekávání</a:t>
            </a:r>
          </a:p>
          <a:p>
            <a:pPr>
              <a:buNone/>
            </a:pPr>
            <a:r>
              <a:rPr lang="cs-CZ" b="1" dirty="0" smtClean="0"/>
              <a:t>c)</a:t>
            </a:r>
            <a:r>
              <a:rPr lang="cs-CZ" b="1" dirty="0" err="1" smtClean="0"/>
              <a:t>Adamsova</a:t>
            </a:r>
            <a:r>
              <a:rPr lang="cs-CZ" b="1" dirty="0" smtClean="0"/>
              <a:t> teorie </a:t>
            </a:r>
            <a:r>
              <a:rPr lang="cs-CZ" dirty="0" smtClean="0"/>
              <a:t>spravedlivé odměny</a:t>
            </a:r>
          </a:p>
          <a:p>
            <a:pPr>
              <a:buNone/>
            </a:pPr>
            <a:r>
              <a:rPr lang="cs-CZ" b="1" dirty="0" smtClean="0"/>
              <a:t>d)</a:t>
            </a:r>
            <a:r>
              <a:rPr lang="cs-CZ" b="1" dirty="0" err="1" smtClean="0"/>
              <a:t>Skinnerova</a:t>
            </a:r>
            <a:r>
              <a:rPr lang="cs-CZ" b="1" dirty="0" smtClean="0"/>
              <a:t> teorie</a:t>
            </a:r>
            <a:r>
              <a:rPr lang="cs-CZ" dirty="0" smtClean="0"/>
              <a:t> zesílených vjemů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ba) </a:t>
            </a:r>
            <a:r>
              <a:rPr lang="cs-CZ" b="1" dirty="0" err="1" smtClean="0"/>
              <a:t>Vroomova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Motivaci chápe jako proces závislý na osobní volbě člověka</a:t>
            </a:r>
          </a:p>
          <a:p>
            <a:r>
              <a:rPr lang="cs-CZ" dirty="0" smtClean="0"/>
              <a:t>Průběh procesu motivace je podmíněn individuálně založenými osobními preferencemi lidí a subjektivním oceněním možnosti dosáhnout těchto preferencí.</a:t>
            </a:r>
          </a:p>
          <a:p>
            <a:r>
              <a:rPr lang="cs-CZ" dirty="0" smtClean="0"/>
              <a:t>Když člověk nevěří v to, co má dělat, nemůže být motivován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vzájemně propojené podmínky:</a:t>
            </a:r>
          </a:p>
          <a:p>
            <a:pPr>
              <a:buNone/>
            </a:pPr>
            <a:r>
              <a:rPr lang="cs-CZ" dirty="0" smtClean="0"/>
              <a:t> - zvýšení </a:t>
            </a:r>
            <a:r>
              <a:rPr lang="cs-CZ" dirty="0" err="1" smtClean="0"/>
              <a:t>prac.úsilí</a:t>
            </a:r>
            <a:r>
              <a:rPr lang="cs-CZ" dirty="0" smtClean="0"/>
              <a:t> se projeví v očekávaném  růstu efektu prováděné činnosti</a:t>
            </a:r>
          </a:p>
          <a:p>
            <a:pPr>
              <a:buNone/>
            </a:pPr>
            <a:r>
              <a:rPr lang="cs-CZ" dirty="0" smtClean="0"/>
              <a:t> - zvýšení efektu se odrazí v očekávaných konkrétních výsledcích práce zaměstnance, za které bude ohodnocen</a:t>
            </a:r>
          </a:p>
          <a:p>
            <a:pPr>
              <a:buNone/>
            </a:pPr>
            <a:r>
              <a:rPr lang="cs-CZ" dirty="0" smtClean="0"/>
              <a:t> - úsilí vyjádřené očekávanými výsledky bude mít bezprostřední vazbu na potřeby zaměstnance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motivačním procesu manažer musí </a:t>
            </a:r>
            <a:r>
              <a:rPr lang="cs-CZ" b="1" dirty="0" smtClean="0"/>
              <a:t>odhadnout</a:t>
            </a:r>
            <a:r>
              <a:rPr lang="cs-CZ" dirty="0" smtClean="0"/>
              <a:t>, </a:t>
            </a:r>
            <a:r>
              <a:rPr lang="cs-CZ" b="1" dirty="0" smtClean="0"/>
              <a:t>ocenit</a:t>
            </a:r>
            <a:r>
              <a:rPr lang="cs-CZ" dirty="0" smtClean="0"/>
              <a:t> a </a:t>
            </a:r>
            <a:r>
              <a:rPr lang="cs-CZ" b="1" dirty="0" smtClean="0"/>
              <a:t>sledovat</a:t>
            </a:r>
            <a:r>
              <a:rPr lang="cs-CZ" dirty="0" smtClean="0"/>
              <a:t> osobní </a:t>
            </a:r>
            <a:r>
              <a:rPr lang="cs-CZ" b="1" dirty="0" smtClean="0"/>
              <a:t>cíle</a:t>
            </a:r>
            <a:r>
              <a:rPr lang="cs-CZ" dirty="0" smtClean="0"/>
              <a:t> a zájmy spolupracovníků a jejich </a:t>
            </a:r>
            <a:r>
              <a:rPr lang="cs-CZ" b="1" dirty="0" smtClean="0"/>
              <a:t>změny</a:t>
            </a:r>
          </a:p>
          <a:p>
            <a:r>
              <a:rPr lang="cs-CZ" dirty="0" smtClean="0"/>
              <a:t>Předpokladem účinnosti uvedeného postupu je, aby zaměstnanec vedoucímu věřil a ten, aby sliby plnil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bb</a:t>
            </a:r>
            <a:r>
              <a:rPr lang="cs-CZ" b="1" dirty="0" smtClean="0"/>
              <a:t>) </a:t>
            </a:r>
            <a:r>
              <a:rPr lang="cs-CZ" b="1" dirty="0" err="1" smtClean="0"/>
              <a:t>Porterova</a:t>
            </a:r>
            <a:r>
              <a:rPr lang="cs-CZ" b="1" dirty="0" smtClean="0"/>
              <a:t> a </a:t>
            </a:r>
            <a:r>
              <a:rPr lang="cs-CZ" b="1" dirty="0" err="1" smtClean="0"/>
              <a:t>Lawlerova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Rozvíjí </a:t>
            </a:r>
            <a:r>
              <a:rPr lang="cs-CZ" dirty="0" err="1" smtClean="0"/>
              <a:t>Vroomovu</a:t>
            </a:r>
            <a:r>
              <a:rPr lang="cs-CZ" dirty="0" smtClean="0"/>
              <a:t> teorii</a:t>
            </a:r>
          </a:p>
          <a:p>
            <a:r>
              <a:rPr lang="cs-CZ" dirty="0" smtClean="0"/>
              <a:t>Z manažerského hlediska je velmi složitá</a:t>
            </a:r>
          </a:p>
          <a:p>
            <a:r>
              <a:rPr lang="cs-CZ" dirty="0" smtClean="0"/>
              <a:t>Určena pro práci s vyšším managementem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c)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cs-CZ" dirty="0" smtClean="0"/>
              <a:t>ca) participace zaměstnanců na rozhodování</a:t>
            </a:r>
          </a:p>
          <a:p>
            <a:pPr marL="514350" indent="-514350"/>
            <a:r>
              <a:rPr lang="cs-CZ" dirty="0" err="1" smtClean="0"/>
              <a:t>cb</a:t>
            </a:r>
            <a:r>
              <a:rPr lang="cs-CZ" dirty="0" smtClean="0"/>
              <a:t>) </a:t>
            </a:r>
            <a:r>
              <a:rPr lang="cs-CZ" dirty="0" err="1" smtClean="0"/>
              <a:t>sebemotivace</a:t>
            </a:r>
            <a:r>
              <a:rPr lang="cs-CZ" dirty="0" smtClean="0"/>
              <a:t> manažerů</a:t>
            </a:r>
          </a:p>
          <a:p>
            <a:pPr marL="514350" indent="-514350"/>
            <a:r>
              <a:rPr lang="cs-CZ" dirty="0" err="1" smtClean="0"/>
              <a:t>cc</a:t>
            </a:r>
            <a:r>
              <a:rPr lang="cs-CZ" dirty="0" smtClean="0"/>
              <a:t>) ostatní motivační přístupy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metody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X a Y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 smtClean="0"/>
              <a:t>americký profesor </a:t>
            </a:r>
            <a:r>
              <a:rPr lang="cs-CZ" dirty="0" err="1" smtClean="0"/>
              <a:t>Douglas</a:t>
            </a:r>
            <a:r>
              <a:rPr lang="cs-CZ" dirty="0" smtClean="0"/>
              <a:t> </a:t>
            </a:r>
            <a:r>
              <a:rPr lang="cs-CZ" dirty="0" err="1" smtClean="0"/>
              <a:t>Mc</a:t>
            </a:r>
            <a:r>
              <a:rPr lang="cs-CZ" dirty="0" smtClean="0"/>
              <a:t> Gregor</a:t>
            </a:r>
          </a:p>
          <a:p>
            <a:pPr>
              <a:buFontTx/>
              <a:buChar char="-"/>
            </a:pPr>
            <a:r>
              <a:rPr lang="cs-CZ" dirty="0" smtClean="0"/>
              <a:t>jeho kniha 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Enterprise</a:t>
            </a:r>
            <a:r>
              <a:rPr lang="cs-CZ" dirty="0" smtClean="0"/>
              <a:t>“ z roku 1960 (Lidská stránka podniku)</a:t>
            </a:r>
          </a:p>
          <a:p>
            <a:pPr>
              <a:buNone/>
            </a:pPr>
            <a:endParaRPr lang="cs-CZ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Tvůrčí vedení „</a:t>
            </a:r>
            <a:r>
              <a:rPr lang="cs-CZ" b="1" dirty="0" err="1" smtClean="0"/>
              <a:t>Leadership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„Tvůrčí vedení lidí je vliv, umění nebo proces ovlivnění lidí tak, že se budou ochotně a s nadšením snažit o dosažení cílů skupiny.“</a:t>
            </a:r>
          </a:p>
          <a:p>
            <a:r>
              <a:rPr lang="cs-CZ" dirty="0" smtClean="0"/>
              <a:t>„ Tvůrčí vedení lidí je proces ovlivnění ostatních, aby pracovali k dosažení specifických cílů.“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 nejčastěji užívané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na: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Charakteristické rysy </a:t>
            </a:r>
            <a:r>
              <a:rPr lang="cs-CZ" dirty="0" smtClean="0"/>
              <a:t>„lídrů“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Chování</a:t>
            </a:r>
            <a:r>
              <a:rPr lang="cs-CZ" dirty="0" smtClean="0"/>
              <a:t> „lídrů“</a:t>
            </a:r>
          </a:p>
          <a:p>
            <a:pPr marL="514350" indent="-514350">
              <a:buAutoNum type="alphaLcParenR"/>
            </a:pPr>
            <a:r>
              <a:rPr lang="cs-CZ" dirty="0" smtClean="0"/>
              <a:t>Situační </a:t>
            </a:r>
            <a:r>
              <a:rPr lang="cs-CZ" b="1" dirty="0" smtClean="0"/>
              <a:t>podmínky úspěchu </a:t>
            </a:r>
            <a:r>
              <a:rPr lang="cs-CZ" dirty="0" smtClean="0"/>
              <a:t>či neúspěchu jednání „lídrů“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a) Teorie zaměřené na charakteristické rysy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rysy lídra jsou vrozené – energie, částečně inteligence, asertivita, musejí být však návazně rozvinuty</a:t>
            </a:r>
          </a:p>
          <a:p>
            <a:r>
              <a:rPr lang="cs-CZ" dirty="0" smtClean="0"/>
              <a:t>Schopnosti příznačné pro kvalitního lídra:</a:t>
            </a:r>
          </a:p>
          <a:p>
            <a:pPr>
              <a:buFontTx/>
              <a:buChar char="-"/>
            </a:pPr>
            <a:r>
              <a:rPr lang="cs-CZ" b="1" dirty="0" smtClean="0"/>
              <a:t>Porozumět psychice </a:t>
            </a:r>
            <a:r>
              <a:rPr lang="cs-CZ" dirty="0" smtClean="0"/>
              <a:t>spolupracovníků</a:t>
            </a:r>
          </a:p>
          <a:p>
            <a:pPr>
              <a:buFontTx/>
              <a:buChar char="-"/>
            </a:pPr>
            <a:r>
              <a:rPr lang="cs-CZ" b="1" dirty="0" smtClean="0"/>
              <a:t>Získat loajalitu</a:t>
            </a:r>
          </a:p>
          <a:p>
            <a:pPr>
              <a:buFontTx/>
              <a:buChar char="-"/>
            </a:pPr>
            <a:r>
              <a:rPr lang="cs-CZ" dirty="0" smtClean="0"/>
              <a:t>Spolupracovníky zodpovědně a účinně </a:t>
            </a:r>
            <a:r>
              <a:rPr lang="cs-CZ" b="1" dirty="0" smtClean="0"/>
              <a:t>vést</a:t>
            </a:r>
          </a:p>
          <a:p>
            <a:pPr>
              <a:buFontTx/>
              <a:buChar char="-"/>
            </a:pPr>
            <a:r>
              <a:rPr lang="cs-CZ" b="1" dirty="0" smtClean="0"/>
              <a:t>Naplnit motivační potřeby </a:t>
            </a:r>
            <a:r>
              <a:rPr lang="cs-CZ" dirty="0" err="1" smtClean="0"/>
              <a:t>spolupr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b) Teorie zaměřené na chování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Tři základní styly tvůrčího vedení: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autokratický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demokratický</a:t>
            </a:r>
            <a:r>
              <a:rPr lang="cs-CZ" dirty="0" smtClean="0"/>
              <a:t> resp. participativní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volný </a:t>
            </a:r>
            <a:r>
              <a:rPr lang="cs-CZ" dirty="0" smtClean="0"/>
              <a:t>resp. styl na „volné uzdě“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b)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Likertova</a:t>
            </a:r>
            <a:r>
              <a:rPr lang="cs-CZ" b="1" dirty="0" smtClean="0"/>
              <a:t> teorie čtyř systémů:</a:t>
            </a:r>
          </a:p>
          <a:p>
            <a:pPr>
              <a:buNone/>
            </a:pPr>
            <a:r>
              <a:rPr lang="cs-CZ" b="1" dirty="0" smtClean="0"/>
              <a:t> - Systém 1. </a:t>
            </a:r>
            <a:r>
              <a:rPr lang="cs-CZ" b="1" dirty="0" err="1" smtClean="0"/>
              <a:t>vykořisťovatelsko</a:t>
            </a:r>
            <a:r>
              <a:rPr lang="cs-CZ" b="1" dirty="0" smtClean="0"/>
              <a:t> – autoritativní</a:t>
            </a:r>
          </a:p>
          <a:p>
            <a:pPr>
              <a:buNone/>
            </a:pPr>
            <a:r>
              <a:rPr lang="cs-CZ" b="1" dirty="0" smtClean="0"/>
              <a:t> - Systém 2. benevolentně – autoritativní</a:t>
            </a:r>
          </a:p>
          <a:p>
            <a:pPr>
              <a:buNone/>
            </a:pPr>
            <a:r>
              <a:rPr lang="cs-CZ" b="1" dirty="0" smtClean="0"/>
              <a:t> - Systém 3. konzultační</a:t>
            </a:r>
          </a:p>
          <a:p>
            <a:pPr>
              <a:buNone/>
            </a:pPr>
            <a:r>
              <a:rPr lang="cs-CZ" b="1" dirty="0" smtClean="0"/>
              <a:t> - systém 4. participační</a:t>
            </a:r>
            <a:endParaRPr lang="cs-CZ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c) Teorie zaměřené na situační podmínky úspěchu či neúspěchu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proměnného chování</a:t>
            </a:r>
          </a:p>
          <a:p>
            <a:r>
              <a:rPr lang="cs-CZ" b="1" dirty="0" smtClean="0"/>
              <a:t>Teorie účelnosti</a:t>
            </a:r>
          </a:p>
          <a:p>
            <a:r>
              <a:rPr lang="cs-CZ" b="1" dirty="0" smtClean="0"/>
              <a:t>Teorie postupného dosahování cílů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X a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myšlenkově krajní modely přístupu manažerů ke svým spolupracovníkům</a:t>
            </a:r>
          </a:p>
          <a:p>
            <a:r>
              <a:rPr lang="cs-CZ" dirty="0" smtClean="0"/>
              <a:t>Nalezení rozumné míry mezi těmito dvěma nefunkčními extrémy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 Průměrný spolupracovník:</a:t>
            </a:r>
          </a:p>
          <a:p>
            <a:r>
              <a:rPr lang="cs-CZ" dirty="0" smtClean="0"/>
              <a:t>Nemá rád své zaměstnání, je pro něj nutnou přítěží k zajištění obživy</a:t>
            </a:r>
          </a:p>
          <a:p>
            <a:r>
              <a:rPr lang="cs-CZ" dirty="0" smtClean="0"/>
              <a:t>Považuje se za námezdní sílu, nemá žádný vztah k organizaci</a:t>
            </a:r>
          </a:p>
          <a:p>
            <a:r>
              <a:rPr lang="cs-CZ" dirty="0" smtClean="0"/>
              <a:t>Pracovním povinnostem se pokud možno vyhýbá</a:t>
            </a:r>
          </a:p>
          <a:p>
            <a:r>
              <a:rPr lang="cs-CZ" dirty="0" smtClean="0"/>
              <a:t>Nemá žádné ambice, vyhýbá se zodpovědnosti, vyhovuje mu být řízen svým vedoucím</a:t>
            </a:r>
          </a:p>
          <a:p>
            <a:r>
              <a:rPr lang="cs-CZ" dirty="0" smtClean="0"/>
              <a:t>Upřednostňuje sociální jistoty a klid, vyhýbá se riziku, preferuje pasivitu před aktivitou a iniciativou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podle 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Centrální rozhodovací pravomoc</a:t>
            </a:r>
          </a:p>
          <a:p>
            <a:r>
              <a:rPr lang="cs-CZ" dirty="0" smtClean="0"/>
              <a:t>Autoritativní či direktivní vedení</a:t>
            </a:r>
          </a:p>
          <a:p>
            <a:r>
              <a:rPr lang="cs-CZ" dirty="0" smtClean="0"/>
              <a:t>Adresné a autoritativní ukládání úkolů</a:t>
            </a:r>
          </a:p>
          <a:p>
            <a:r>
              <a:rPr lang="cs-CZ" dirty="0" smtClean="0"/>
              <a:t>Důsledná kontrola výsledků</a:t>
            </a:r>
          </a:p>
          <a:p>
            <a:r>
              <a:rPr lang="cs-CZ" dirty="0" smtClean="0"/>
              <a:t>Snaha o dodržování všech formálních pravidel disciplíny</a:t>
            </a:r>
          </a:p>
          <a:p>
            <a:r>
              <a:rPr lang="cs-CZ" dirty="0" smtClean="0"/>
              <a:t>Politika „cukr a bič“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Průměrný spolupracovník:</a:t>
            </a:r>
          </a:p>
          <a:p>
            <a:r>
              <a:rPr lang="cs-CZ" dirty="0" smtClean="0"/>
              <a:t>Má přirozený sklon k práci, </a:t>
            </a:r>
          </a:p>
          <a:p>
            <a:r>
              <a:rPr lang="cs-CZ" dirty="0" smtClean="0"/>
              <a:t>Má dobrý vztah k firmě, ztotožňuje se s posláním a cíly pracoviště</a:t>
            </a:r>
          </a:p>
          <a:p>
            <a:r>
              <a:rPr lang="cs-CZ" dirty="0" smtClean="0"/>
              <a:t>Je loajální a angažuje se v plnění cílů</a:t>
            </a:r>
          </a:p>
          <a:p>
            <a:r>
              <a:rPr lang="cs-CZ" dirty="0" smtClean="0"/>
              <a:t>Svou práci vnímá jako místo k uplatnění svých schopností a znalostí, seberealizuje se</a:t>
            </a:r>
          </a:p>
          <a:p>
            <a:r>
              <a:rPr lang="cs-CZ" dirty="0" smtClean="0"/>
              <a:t>Má snahu se uplatnit a přijmout zodpovědnost, nebojí se rizika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podle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Liberální vedení neboli demokratické, nedirektivní</a:t>
            </a:r>
          </a:p>
          <a:p>
            <a:r>
              <a:rPr lang="cs-CZ" dirty="0" smtClean="0"/>
              <a:t>Vedení s plnou rozhodovací autonomií spolupracovníků</a:t>
            </a:r>
          </a:p>
          <a:p>
            <a:r>
              <a:rPr lang="cs-CZ" dirty="0" smtClean="0"/>
              <a:t>Samostatné, aktivní rozhodování podřízených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1534</Words>
  <Application>Microsoft Office PowerPoint</Application>
  <PresentationFormat>Předvádění na obrazovce (4:3)</PresentationFormat>
  <Paragraphs>239</Paragraphs>
  <Slides>45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8" baseType="lpstr">
      <vt:lpstr>Arial</vt:lpstr>
      <vt:lpstr>Calibri</vt:lpstr>
      <vt:lpstr>Motiv sady Office</vt:lpstr>
      <vt:lpstr>MANAGEMENT 5</vt:lpstr>
      <vt:lpstr>Vedení spolupracovníků</vt:lpstr>
      <vt:lpstr>Poslání 4. manažerské funkce</vt:lpstr>
      <vt:lpstr>Základní metody vedení</vt:lpstr>
      <vt:lpstr>Teorie X a Y</vt:lpstr>
      <vt:lpstr>Teorie X</vt:lpstr>
      <vt:lpstr>Vedení podle X</vt:lpstr>
      <vt:lpstr>Teorie Y</vt:lpstr>
      <vt:lpstr>Vedení podle Y</vt:lpstr>
      <vt:lpstr> Umění dobrého vedoucího</vt:lpstr>
      <vt:lpstr>Podíl autoritativního a autonomního řízení v různých oblastech</vt:lpstr>
      <vt:lpstr>Styl řídící práce</vt:lpstr>
      <vt:lpstr> </vt:lpstr>
      <vt:lpstr>Motivace spolupracovníků</vt:lpstr>
      <vt:lpstr>Další aspekty motivace</vt:lpstr>
      <vt:lpstr>Motivace vs. manipulace</vt:lpstr>
      <vt:lpstr>Základní skupiny teorií motivace</vt:lpstr>
      <vt:lpstr>Ad a)</vt:lpstr>
      <vt:lpstr>aa) Maslowova teorie</vt:lpstr>
      <vt:lpstr>Teorie hierarchie potřeb</vt:lpstr>
      <vt:lpstr>Teorie hierarchie potřeb</vt:lpstr>
      <vt:lpstr>Teorie hierarchie potřeb - pokračování</vt:lpstr>
      <vt:lpstr>Teorie hierarchie potřeb - pokračování</vt:lpstr>
      <vt:lpstr>Teorie hierarchie potřeb - pokračování</vt:lpstr>
      <vt:lpstr>Z pohledu současného managementu</vt:lpstr>
      <vt:lpstr>ab) Herzbergova teorie</vt:lpstr>
      <vt:lpstr>Motivátory</vt:lpstr>
      <vt:lpstr>Hygienické vlivy</vt:lpstr>
      <vt:lpstr>Poznámky k ab)</vt:lpstr>
      <vt:lpstr>ac) Alderferova teorie</vt:lpstr>
      <vt:lpstr>Dále k ac)</vt:lpstr>
      <vt:lpstr>ad) McClellandova teorie</vt:lpstr>
      <vt:lpstr>Korelace s  Maslowovou teorií</vt:lpstr>
      <vt:lpstr>Ad b)</vt:lpstr>
      <vt:lpstr>ba) Vroomova teorie</vt:lpstr>
      <vt:lpstr>ba)</vt:lpstr>
      <vt:lpstr>ba)</vt:lpstr>
      <vt:lpstr>bb) Porterova a Lawlerova teorie</vt:lpstr>
      <vt:lpstr>Ad c)</vt:lpstr>
      <vt:lpstr>Tvůrčí vedení „Leadership“</vt:lpstr>
      <vt:lpstr>3 nejčastěji užívané teorie</vt:lpstr>
      <vt:lpstr>a) Teorie zaměřené na charakteristické rysy lídrů</vt:lpstr>
      <vt:lpstr>b) Teorie zaměřené na chování lídrů</vt:lpstr>
      <vt:lpstr>b) pokračování</vt:lpstr>
      <vt:lpstr>c) Teorie zaměřené na situační podmínky úspěchu či neúspěchu lídrů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5</dc:title>
  <dc:creator>Javorova Barbora</dc:creator>
  <cp:lastModifiedBy>bjavorova</cp:lastModifiedBy>
  <cp:revision>47</cp:revision>
  <dcterms:created xsi:type="dcterms:W3CDTF">2011-10-11T11:30:23Z</dcterms:created>
  <dcterms:modified xsi:type="dcterms:W3CDTF">2018-09-18T08:56:49Z</dcterms:modified>
</cp:coreProperties>
</file>