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120FD-DEA9-457E-8A8F-A32064B33A2C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28013-40DB-475C-A8BE-1647CD6F2BA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120FD-DEA9-457E-8A8F-A32064B33A2C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28013-40DB-475C-A8BE-1647CD6F2BA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120FD-DEA9-457E-8A8F-A32064B33A2C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28013-40DB-475C-A8BE-1647CD6F2BA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120FD-DEA9-457E-8A8F-A32064B33A2C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28013-40DB-475C-A8BE-1647CD6F2BA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120FD-DEA9-457E-8A8F-A32064B33A2C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28013-40DB-475C-A8BE-1647CD6F2BA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120FD-DEA9-457E-8A8F-A32064B33A2C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28013-40DB-475C-A8BE-1647CD6F2BA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120FD-DEA9-457E-8A8F-A32064B33A2C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28013-40DB-475C-A8BE-1647CD6F2BA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120FD-DEA9-457E-8A8F-A32064B33A2C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28013-40DB-475C-A8BE-1647CD6F2BA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120FD-DEA9-457E-8A8F-A32064B33A2C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28013-40DB-475C-A8BE-1647CD6F2BA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120FD-DEA9-457E-8A8F-A32064B33A2C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28013-40DB-475C-A8BE-1647CD6F2BA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120FD-DEA9-457E-8A8F-A32064B33A2C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28013-40DB-475C-A8BE-1647CD6F2BA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3120FD-DEA9-457E-8A8F-A32064B33A2C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28013-40DB-475C-A8BE-1647CD6F2BA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MARKETING 5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PROPAGACE</a:t>
            </a:r>
            <a:endParaRPr lang="cs-CZ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Zdroj komunikace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Strana vysílající sdělení druhé straně</a:t>
            </a:r>
          </a:p>
          <a:p>
            <a:r>
              <a:rPr lang="cs-CZ" b="1" dirty="0" smtClean="0"/>
              <a:t>Přijatelnost zdroje </a:t>
            </a:r>
            <a:r>
              <a:rPr lang="cs-CZ" dirty="0" smtClean="0"/>
              <a:t>– dána důvěryhodností a odbornou způsobilostí zdroje</a:t>
            </a:r>
          </a:p>
          <a:p>
            <a:r>
              <a:rPr lang="cs-CZ" dirty="0" smtClean="0"/>
              <a:t>Přijatelnost zdroje podporuje úsudek spotřebitele o </a:t>
            </a:r>
            <a:r>
              <a:rPr lang="cs-CZ" b="1" dirty="0" smtClean="0"/>
              <a:t>pravdivosti</a:t>
            </a:r>
            <a:r>
              <a:rPr lang="cs-CZ" dirty="0" smtClean="0"/>
              <a:t> informace</a:t>
            </a:r>
          </a:p>
          <a:p>
            <a:r>
              <a:rPr lang="cs-CZ" b="1" dirty="0" smtClean="0"/>
              <a:t>Atraktivnost zdroje </a:t>
            </a:r>
            <a:endParaRPr lang="cs-CZ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Atraktivnost zdroje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Důležitým předpokladem pozitivní obchodní odezvy</a:t>
            </a:r>
          </a:p>
          <a:p>
            <a:r>
              <a:rPr lang="cs-CZ" dirty="0" smtClean="0"/>
              <a:t>Proto mluvčími často slavné osobnosti</a:t>
            </a:r>
          </a:p>
          <a:p>
            <a:r>
              <a:rPr lang="cs-CZ" dirty="0" smtClean="0"/>
              <a:t>Z psycholog.hlediska – snaha spotřebitele </a:t>
            </a:r>
            <a:r>
              <a:rPr lang="cs-CZ" b="1" dirty="0" smtClean="0"/>
              <a:t>podobat se </a:t>
            </a:r>
            <a:r>
              <a:rPr lang="cs-CZ" dirty="0" smtClean="0"/>
              <a:t>atraktivnímu zdroji</a:t>
            </a:r>
          </a:p>
          <a:p>
            <a:r>
              <a:rPr lang="cs-CZ" dirty="0" smtClean="0"/>
              <a:t>Účinnost tím vyšší čím je </a:t>
            </a:r>
            <a:r>
              <a:rPr lang="cs-CZ" b="1" dirty="0" smtClean="0"/>
              <a:t>vztah zdroje k propagovanému produktu</a:t>
            </a:r>
            <a:r>
              <a:rPr lang="cs-CZ" dirty="0" smtClean="0"/>
              <a:t> bližší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Sdělení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jádrem propagační činnosti</a:t>
            </a:r>
          </a:p>
          <a:p>
            <a:r>
              <a:rPr lang="cs-CZ" dirty="0" smtClean="0"/>
              <a:t>Má </a:t>
            </a:r>
            <a:r>
              <a:rPr lang="cs-CZ" b="1" dirty="0" smtClean="0"/>
              <a:t>upoutat pozornost</a:t>
            </a:r>
            <a:r>
              <a:rPr lang="cs-CZ" dirty="0" smtClean="0"/>
              <a:t>, </a:t>
            </a:r>
            <a:r>
              <a:rPr lang="cs-CZ" b="1" dirty="0" smtClean="0"/>
              <a:t>udržet zájem</a:t>
            </a:r>
            <a:r>
              <a:rPr lang="cs-CZ" dirty="0" smtClean="0"/>
              <a:t>, způsobit vznik </a:t>
            </a:r>
            <a:r>
              <a:rPr lang="cs-CZ" b="1" dirty="0" smtClean="0"/>
              <a:t>potřeby</a:t>
            </a:r>
            <a:r>
              <a:rPr lang="cs-CZ" dirty="0" smtClean="0"/>
              <a:t>, která může být uspokojena jen </a:t>
            </a:r>
            <a:r>
              <a:rPr lang="cs-CZ" b="1" dirty="0" smtClean="0"/>
              <a:t>zakoupením</a:t>
            </a:r>
            <a:r>
              <a:rPr lang="cs-CZ" dirty="0" smtClean="0"/>
              <a:t> a užíváním produktu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Obsah sdělení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Pečlivě sestaven včetně určeného cílového trhu</a:t>
            </a:r>
          </a:p>
          <a:p>
            <a:r>
              <a:rPr lang="cs-CZ" dirty="0" smtClean="0"/>
              <a:t>Taktika uplatňující </a:t>
            </a:r>
            <a:r>
              <a:rPr lang="cs-CZ" b="1" dirty="0" smtClean="0"/>
              <a:t>racionální hlediska </a:t>
            </a:r>
            <a:r>
              <a:rPr lang="cs-CZ" dirty="0" smtClean="0"/>
              <a:t>a taktika </a:t>
            </a:r>
            <a:r>
              <a:rPr lang="cs-CZ" b="1" dirty="0" smtClean="0"/>
              <a:t>emocionálního působení</a:t>
            </a:r>
          </a:p>
          <a:p>
            <a:r>
              <a:rPr lang="cs-CZ" dirty="0" smtClean="0"/>
              <a:t>Eventuálně jejich </a:t>
            </a:r>
            <a:r>
              <a:rPr lang="cs-CZ" b="1" dirty="0" smtClean="0"/>
              <a:t>kombinace</a:t>
            </a:r>
            <a:endParaRPr lang="cs-CZ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Racionální pohnutky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Předat argumenty takovou formou, aby spotřebitel s uplatněním vlastních rozumových schopností dospěl k závěru, že produkt potřebuje nebo chce</a:t>
            </a:r>
          </a:p>
          <a:p>
            <a:r>
              <a:rPr lang="cs-CZ" dirty="0" smtClean="0"/>
              <a:t>Při propagaci složitějšího zboží</a:t>
            </a:r>
          </a:p>
          <a:p>
            <a:r>
              <a:rPr lang="cs-CZ" dirty="0" smtClean="0"/>
              <a:t>Zdůrazňování kvality, hodnoty, hospodárnosti </a:t>
            </a:r>
            <a:r>
              <a:rPr lang="cs-CZ" dirty="0" err="1" smtClean="0"/>
              <a:t>atd</a:t>
            </a:r>
            <a:r>
              <a:rPr lang="cs-CZ" dirty="0" smtClean="0"/>
              <a:t>… produktu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Emocionální pohnutky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Snaha o určité citové rozpoložení zákazníka – lépe upoutána jeho pozornost </a:t>
            </a:r>
          </a:p>
          <a:p>
            <a:r>
              <a:rPr lang="cs-CZ" dirty="0" smtClean="0"/>
              <a:t>Pozitivní vjemy – hudba, děti, zvířata, nahé tělo, podmanivá příroda…</a:t>
            </a:r>
          </a:p>
          <a:p>
            <a:r>
              <a:rPr lang="cs-CZ" dirty="0" smtClean="0"/>
              <a:t>Někdy záměrně navozují nepříjemné vjemy – bolest hlavy, skvrny na nádobí, zápach..</a:t>
            </a:r>
          </a:p>
          <a:p>
            <a:r>
              <a:rPr lang="cs-CZ" dirty="0" smtClean="0"/>
              <a:t>Humor, radost, láska, strach…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Humor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Pomáhá upoutat a udržet pozornost</a:t>
            </a:r>
          </a:p>
          <a:p>
            <a:r>
              <a:rPr lang="cs-CZ" dirty="0" smtClean="0"/>
              <a:t>Spotřebitel produkt předem nezavrhne</a:t>
            </a:r>
          </a:p>
          <a:p>
            <a:r>
              <a:rPr lang="cs-CZ" dirty="0" smtClean="0"/>
              <a:t>Může zvýšit oblibu propagátora a tím posílit přesvědčivost racionální části reklamy</a:t>
            </a:r>
          </a:p>
          <a:p>
            <a:r>
              <a:rPr lang="cs-CZ" dirty="0" smtClean="0"/>
              <a:t>Nemusí být univerzálně srozumitelný</a:t>
            </a:r>
          </a:p>
          <a:p>
            <a:r>
              <a:rPr lang="cs-CZ" dirty="0" smtClean="0"/>
              <a:t>Často odvádí pozornost od produktu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Strach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Uplatňován ve dvou variantách:</a:t>
            </a:r>
          </a:p>
          <a:p>
            <a:r>
              <a:rPr lang="cs-CZ" dirty="0" smtClean="0"/>
              <a:t>Hrozba negativních důsledků, jež pramení ze skutečnosti, že člověk </a:t>
            </a:r>
            <a:r>
              <a:rPr lang="cs-CZ" b="1" dirty="0" smtClean="0"/>
              <a:t>neprovozuje</a:t>
            </a:r>
            <a:r>
              <a:rPr lang="cs-CZ" dirty="0" smtClean="0"/>
              <a:t> určitou činnost (pojištění)</a:t>
            </a:r>
          </a:p>
          <a:p>
            <a:r>
              <a:rPr lang="cs-CZ" dirty="0" smtClean="0"/>
              <a:t>Důsledky </a:t>
            </a:r>
            <a:r>
              <a:rPr lang="cs-CZ" b="1" dirty="0" smtClean="0"/>
              <a:t>pokračování</a:t>
            </a:r>
            <a:r>
              <a:rPr lang="cs-CZ" dirty="0" smtClean="0"/>
              <a:t> v určité odsuzované činnosti (kouření)</a:t>
            </a:r>
          </a:p>
          <a:p>
            <a:r>
              <a:rPr lang="cs-CZ" dirty="0" smtClean="0"/>
              <a:t>Přesvědčivost sdělení vzrůstá s mírou strachu do určitého bodu, po překročení určité hranice opět klesá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Struktura sdělení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 Předložení  závěru</a:t>
            </a:r>
          </a:p>
          <a:p>
            <a:r>
              <a:rPr lang="cs-CZ" dirty="0" smtClean="0"/>
              <a:t>Povaha uplatněné argumentace</a:t>
            </a:r>
          </a:p>
          <a:p>
            <a:r>
              <a:rPr lang="cs-CZ" dirty="0" smtClean="0"/>
              <a:t>Sled argumentů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Předložení závěru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Předložení hotových závěrů je vhodné u složitých výrobků</a:t>
            </a:r>
          </a:p>
          <a:p>
            <a:r>
              <a:rPr lang="cs-CZ" dirty="0" smtClean="0"/>
              <a:t>Jinde lépe nechat úsudek na spotřebiteli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Význam propagace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Důležitý nástroj marketingu</a:t>
            </a:r>
          </a:p>
          <a:p>
            <a:r>
              <a:rPr lang="cs-CZ" dirty="0" smtClean="0"/>
              <a:t>Zprostředkovává informační tok způsobem výhodným pro obě strany</a:t>
            </a:r>
          </a:p>
          <a:p>
            <a:r>
              <a:rPr lang="cs-CZ" dirty="0" smtClean="0"/>
              <a:t>Pro výrobce – nejméně nákladný přístup k trhu značného rozsahu</a:t>
            </a:r>
          </a:p>
          <a:p>
            <a:r>
              <a:rPr lang="cs-CZ" dirty="0" smtClean="0"/>
              <a:t>Pro spotřebitele – zprávy, které napomáhají ke snazší orientaci na trhu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Povaha uplatněné argumentace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Popis příznivých vlastností produktu – jednostranná argumentace</a:t>
            </a:r>
          </a:p>
          <a:p>
            <a:r>
              <a:rPr lang="cs-CZ" dirty="0" smtClean="0"/>
              <a:t>Zaujmout stanovisko i k některým nedostatkům výrobku – zvyšuje důvěryhodnost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Sled argumentů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 hlediska psychologie - lépe si pamatujeme myšlenky předložené na </a:t>
            </a:r>
            <a:r>
              <a:rPr lang="cs-CZ" b="1" dirty="0" smtClean="0"/>
              <a:t>začátku</a:t>
            </a:r>
            <a:r>
              <a:rPr lang="cs-CZ" dirty="0" smtClean="0"/>
              <a:t> a na </a:t>
            </a:r>
            <a:r>
              <a:rPr lang="cs-CZ" b="1" dirty="0" smtClean="0"/>
              <a:t>konci </a:t>
            </a:r>
            <a:r>
              <a:rPr lang="cs-CZ" dirty="0" smtClean="0"/>
              <a:t>sdělení</a:t>
            </a:r>
          </a:p>
          <a:p>
            <a:r>
              <a:rPr lang="cs-CZ" dirty="0" smtClean="0"/>
              <a:t>Emocionální hlediska – začátek sdělení</a:t>
            </a:r>
          </a:p>
          <a:p>
            <a:r>
              <a:rPr lang="cs-CZ" dirty="0" smtClean="0"/>
              <a:t>Racionální hlediska – závěr sdělení</a:t>
            </a:r>
          </a:p>
          <a:p>
            <a:r>
              <a:rPr lang="cs-CZ" dirty="0" smtClean="0"/>
              <a:t>Nejsilnější argument – úplný konec sdělení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Výběr komunikačních cest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Přímá komunikace</a:t>
            </a:r>
            <a:r>
              <a:rPr lang="cs-CZ" dirty="0" smtClean="0"/>
              <a:t>: slovní obsah, neverbální komunikace. Možnost upřesňovat formulace, reagovat na námitky.Existence zpětné vazby. Nelze uplatnit vůči rozsáhlému trhu.</a:t>
            </a:r>
          </a:p>
          <a:p>
            <a:r>
              <a:rPr lang="cs-CZ" b="1" dirty="0" smtClean="0"/>
              <a:t>Nepřímá komunikace</a:t>
            </a:r>
            <a:r>
              <a:rPr lang="cs-CZ" dirty="0" smtClean="0"/>
              <a:t>: hromadné sdělovací prostředky. Rychlá, levná. Málo efektivní.Zpětná vazba komplikovaná.</a:t>
            </a: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Záměr propagační činnosti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Podněty mají stupňovat ochotu zakoupit propagovaný produkt</a:t>
            </a:r>
          </a:p>
          <a:p>
            <a:r>
              <a:rPr lang="cs-CZ" dirty="0" smtClean="0"/>
              <a:t>Koncepce  propagace má </a:t>
            </a:r>
            <a:r>
              <a:rPr lang="cs-CZ" b="1" dirty="0" smtClean="0"/>
              <a:t>odpovídat míře připravenosti typického spotřebitele ke koupi:</a:t>
            </a:r>
          </a:p>
          <a:p>
            <a:r>
              <a:rPr lang="cs-CZ" dirty="0" smtClean="0"/>
              <a:t>Povědomí</a:t>
            </a:r>
          </a:p>
          <a:p>
            <a:r>
              <a:rPr lang="cs-CZ" dirty="0" smtClean="0"/>
              <a:t>Znalost</a:t>
            </a:r>
          </a:p>
          <a:p>
            <a:r>
              <a:rPr lang="cs-CZ" dirty="0" smtClean="0"/>
              <a:t>Obliba</a:t>
            </a:r>
          </a:p>
          <a:p>
            <a:r>
              <a:rPr lang="cs-CZ" dirty="0" smtClean="0"/>
              <a:t>Upřednostnění</a:t>
            </a:r>
          </a:p>
          <a:p>
            <a:r>
              <a:rPr lang="cs-CZ" dirty="0" smtClean="0"/>
              <a:t>Přesvědčování</a:t>
            </a:r>
          </a:p>
          <a:p>
            <a:r>
              <a:rPr lang="cs-CZ" dirty="0" smtClean="0"/>
              <a:t>Koupě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Stanovení rozpočtu na propagaci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Metoda </a:t>
            </a:r>
            <a:r>
              <a:rPr lang="cs-CZ" b="1" dirty="0" smtClean="0"/>
              <a:t>„podle možností“ organizace </a:t>
            </a:r>
            <a:r>
              <a:rPr lang="cs-CZ" dirty="0" smtClean="0"/>
              <a:t>– propagace není chápána jako investice</a:t>
            </a:r>
          </a:p>
          <a:p>
            <a:r>
              <a:rPr lang="cs-CZ" dirty="0" smtClean="0"/>
              <a:t>Metoda </a:t>
            </a:r>
            <a:r>
              <a:rPr lang="cs-CZ" b="1" dirty="0" smtClean="0"/>
              <a:t>podílu tržeb </a:t>
            </a:r>
            <a:r>
              <a:rPr lang="cs-CZ" dirty="0" smtClean="0"/>
              <a:t>– vychází z dostupných prostředků, a nikoli z analýzy příležitostí na trhu</a:t>
            </a:r>
          </a:p>
          <a:p>
            <a:r>
              <a:rPr lang="cs-CZ" dirty="0" smtClean="0"/>
              <a:t>Metoda </a:t>
            </a:r>
            <a:r>
              <a:rPr lang="cs-CZ" b="1" dirty="0" smtClean="0"/>
              <a:t>následování konkurence </a:t>
            </a:r>
            <a:r>
              <a:rPr lang="cs-CZ" dirty="0" smtClean="0"/>
              <a:t>– není důvod se domnívat, že konkurence ví lépe, kolik je účelné vynaložit na propagaci</a:t>
            </a:r>
          </a:p>
          <a:p>
            <a:r>
              <a:rPr lang="cs-CZ" dirty="0" smtClean="0"/>
              <a:t>Metoda </a:t>
            </a:r>
            <a:r>
              <a:rPr lang="cs-CZ" b="1" dirty="0" smtClean="0"/>
              <a:t>stanovení rozpočtu podle požadovaných cílů</a:t>
            </a:r>
            <a:endParaRPr lang="cs-CZ" b="1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Metoda stanovení rozpočtu podle požadovaných cílů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Stanovení cíle</a:t>
            </a:r>
          </a:p>
          <a:p>
            <a:r>
              <a:rPr lang="cs-CZ" dirty="0" smtClean="0"/>
              <a:t>Jaká část trhu má být reklamě vystavena?</a:t>
            </a:r>
          </a:p>
          <a:p>
            <a:r>
              <a:rPr lang="cs-CZ" dirty="0" smtClean="0"/>
              <a:t>Kolikrát musí spotřebitel shlédnout reklamu, aby bylo dosaženo potřeby produkt vyzkoušet?</a:t>
            </a:r>
          </a:p>
          <a:p>
            <a:r>
              <a:rPr lang="cs-CZ" dirty="0" smtClean="0"/>
              <a:t>Stanovení nákladů</a:t>
            </a: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Rozvržení rozpočtu mezi jednotlivé nástroje propagace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Optimalizace skladby</a:t>
            </a:r>
            <a:r>
              <a:rPr lang="cs-CZ" dirty="0" smtClean="0"/>
              <a:t> nástrojů propagace je dosahováno převážně </a:t>
            </a:r>
            <a:r>
              <a:rPr lang="cs-CZ" b="1" dirty="0" smtClean="0"/>
              <a:t>empirickou cestou</a:t>
            </a:r>
          </a:p>
          <a:p>
            <a:r>
              <a:rPr lang="cs-CZ" dirty="0" smtClean="0"/>
              <a:t>Vliv má:</a:t>
            </a:r>
          </a:p>
          <a:p>
            <a:r>
              <a:rPr lang="cs-CZ" b="1" dirty="0" smtClean="0"/>
              <a:t>Povaha produktu </a:t>
            </a:r>
            <a:r>
              <a:rPr lang="cs-CZ" dirty="0" smtClean="0"/>
              <a:t>(spotřební zboží, výrobní prostředky)</a:t>
            </a:r>
          </a:p>
          <a:p>
            <a:r>
              <a:rPr lang="cs-CZ" b="1" dirty="0" smtClean="0"/>
              <a:t>Životní cyklus produktu</a:t>
            </a:r>
            <a:endParaRPr lang="cs-CZ" b="1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Hodnocení výsledků propagace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 chvíle, kdy kampaň začne, je nezbytné měřit její účinnost</a:t>
            </a:r>
          </a:p>
          <a:p>
            <a:r>
              <a:rPr lang="cs-CZ" dirty="0" smtClean="0"/>
              <a:t>Průzkumy – kdo sdělení zaregistroval, jak sdělení působilo, které části sdělení si vybavují, jak se změnil vztah k produktu</a:t>
            </a:r>
          </a:p>
          <a:p>
            <a:r>
              <a:rPr lang="cs-CZ" dirty="0" smtClean="0"/>
              <a:t>Tržby</a:t>
            </a:r>
          </a:p>
          <a:p>
            <a:r>
              <a:rPr lang="cs-CZ" dirty="0" smtClean="0"/>
              <a:t>Kolik procent zákazníků </a:t>
            </a:r>
            <a:r>
              <a:rPr lang="cs-CZ" smtClean="0"/>
              <a:t>produkt koupilo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Nástroje propagace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Reklama</a:t>
            </a:r>
          </a:p>
          <a:p>
            <a:r>
              <a:rPr lang="cs-CZ" dirty="0" smtClean="0"/>
              <a:t>Podpora prodeje</a:t>
            </a:r>
          </a:p>
          <a:p>
            <a:r>
              <a:rPr lang="cs-CZ" dirty="0" smtClean="0"/>
              <a:t>Publicita</a:t>
            </a:r>
          </a:p>
          <a:p>
            <a:r>
              <a:rPr lang="cs-CZ" dirty="0" smtClean="0"/>
              <a:t>Osobní prodej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Reklama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Nástrojem komunikace se širokou veřejností</a:t>
            </a:r>
          </a:p>
          <a:p>
            <a:r>
              <a:rPr lang="cs-CZ" dirty="0" smtClean="0"/>
              <a:t>Dodává propagovanému produktu charakter legitimnosti a společenské přijatelnosti</a:t>
            </a:r>
          </a:p>
          <a:p>
            <a:r>
              <a:rPr lang="cs-CZ" dirty="0" smtClean="0"/>
              <a:t>Spotřebitel může přijímat a porovnávat sdělení různých konkurentů</a:t>
            </a:r>
          </a:p>
          <a:p>
            <a:r>
              <a:rPr lang="cs-CZ" dirty="0" smtClean="0"/>
              <a:t>Rozsah reklamy – důkaz finančního postavení firmy</a:t>
            </a:r>
          </a:p>
          <a:p>
            <a:r>
              <a:rPr lang="cs-CZ" dirty="0" smtClean="0"/>
              <a:t>Např. televizní reklama – nesmírně drahá. V přepočtu na jednoho kontaktovaného diváka je levným nástrojem.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Reklama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Expresivní forma vyjadřování – předpoklady pro kvalitní vyzdvižení daného produktu</a:t>
            </a:r>
          </a:p>
          <a:p>
            <a:r>
              <a:rPr lang="cs-CZ" dirty="0" smtClean="0"/>
              <a:t>Nepřiměřená expresivnost – odvedení pozornosti od propagovaného produktu</a:t>
            </a:r>
          </a:p>
          <a:p>
            <a:r>
              <a:rPr lang="cs-CZ" dirty="0" smtClean="0"/>
              <a:t>Může motivovat k dlouhodobému pozitivnímu vztahu k produktu</a:t>
            </a:r>
          </a:p>
          <a:p>
            <a:r>
              <a:rPr lang="cs-CZ" dirty="0" smtClean="0"/>
              <a:t>Nevyvolává takový tlak jako např. osobní prodej, vede se spotřebitelem pouze monolog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Podpora prodeje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Forma krátkodobých obchodních podnětů</a:t>
            </a:r>
          </a:p>
          <a:p>
            <a:r>
              <a:rPr lang="cs-CZ" dirty="0" smtClean="0"/>
              <a:t>Různé formy cenového zvýhodnění</a:t>
            </a:r>
          </a:p>
          <a:p>
            <a:r>
              <a:rPr lang="cs-CZ" dirty="0" smtClean="0"/>
              <a:t>Úspěšně přitahuje pozornost spotřebitele</a:t>
            </a:r>
          </a:p>
          <a:p>
            <a:r>
              <a:rPr lang="cs-CZ" dirty="0" smtClean="0"/>
              <a:t>Je motivem k rychlému nákupu</a:t>
            </a:r>
          </a:p>
          <a:p>
            <a:r>
              <a:rPr lang="cs-CZ" dirty="0" smtClean="0"/>
              <a:t>Pro zákazníka představuje ústupek ze strany prodejce a je zdrojem spotřebitelovy výhody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Publicita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Nepřímá stimulace poptávky po produktu</a:t>
            </a:r>
          </a:p>
          <a:p>
            <a:r>
              <a:rPr lang="cs-CZ" dirty="0" smtClean="0"/>
              <a:t>Organizuje nezávislá instituce umístěním komerčně významné zprávy nebo pochvaly</a:t>
            </a:r>
          </a:p>
          <a:p>
            <a:r>
              <a:rPr lang="cs-CZ" dirty="0" smtClean="0"/>
              <a:t>Není placena propagátorem produktu</a:t>
            </a:r>
          </a:p>
          <a:p>
            <a:r>
              <a:rPr lang="cs-CZ" dirty="0" smtClean="0"/>
              <a:t>Sdělení má charakter zajímavosti a nikoli obchodně orientované komunikace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Osobní prodej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Ústní konverzace obchodního agenta se zákazníkem</a:t>
            </a:r>
          </a:p>
          <a:p>
            <a:r>
              <a:rPr lang="cs-CZ" dirty="0" smtClean="0"/>
              <a:t>Zkušený obchodník dokáže zákazníka získat</a:t>
            </a:r>
          </a:p>
          <a:p>
            <a:r>
              <a:rPr lang="cs-CZ" dirty="0" smtClean="0"/>
              <a:t>Na zákazníka je vyvíjen velký tlak</a:t>
            </a:r>
          </a:p>
          <a:p>
            <a:endParaRPr lang="cs-CZ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Komunikační proces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827584" y="3356992"/>
            <a:ext cx="100811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ZDROJ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699792" y="3356992"/>
            <a:ext cx="108012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SDĚLENÍ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716016" y="3356992"/>
            <a:ext cx="1512168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PROSTŘEDEK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6948264" y="3356992"/>
            <a:ext cx="129614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PŘÍJEMCE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3131840" y="4725144"/>
            <a:ext cx="180020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ZPĚTNÁ VAZBA</a:t>
            </a:r>
            <a:endParaRPr lang="cs-CZ" dirty="0"/>
          </a:p>
        </p:txBody>
      </p:sp>
      <p:cxnSp>
        <p:nvCxnSpPr>
          <p:cNvPr id="10" name="Přímá spojovací šipka 9"/>
          <p:cNvCxnSpPr/>
          <p:nvPr/>
        </p:nvCxnSpPr>
        <p:spPr>
          <a:xfrm>
            <a:off x="1907704" y="3645024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šipka 11"/>
          <p:cNvCxnSpPr/>
          <p:nvPr/>
        </p:nvCxnSpPr>
        <p:spPr>
          <a:xfrm>
            <a:off x="3851920" y="3573016"/>
            <a:ext cx="7920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šipka 13"/>
          <p:cNvCxnSpPr/>
          <p:nvPr/>
        </p:nvCxnSpPr>
        <p:spPr>
          <a:xfrm>
            <a:off x="6300192" y="3645024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ovací čára 19"/>
          <p:cNvCxnSpPr/>
          <p:nvPr/>
        </p:nvCxnSpPr>
        <p:spPr>
          <a:xfrm>
            <a:off x="7596336" y="3933056"/>
            <a:ext cx="0" cy="1008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ovací čára 21"/>
          <p:cNvCxnSpPr/>
          <p:nvPr/>
        </p:nvCxnSpPr>
        <p:spPr>
          <a:xfrm flipH="1">
            <a:off x="5004048" y="4941168"/>
            <a:ext cx="25922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ovací čára 23"/>
          <p:cNvCxnSpPr/>
          <p:nvPr/>
        </p:nvCxnSpPr>
        <p:spPr>
          <a:xfrm flipH="1">
            <a:off x="1187624" y="5013176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ovací šipka 25"/>
          <p:cNvCxnSpPr/>
          <p:nvPr/>
        </p:nvCxnSpPr>
        <p:spPr>
          <a:xfrm flipV="1">
            <a:off x="1187624" y="3861048"/>
            <a:ext cx="0" cy="11521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799</Words>
  <Application>Microsoft Office PowerPoint</Application>
  <PresentationFormat>Předvádění na obrazovce (4:3)</PresentationFormat>
  <Paragraphs>128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0" baseType="lpstr">
      <vt:lpstr>Arial</vt:lpstr>
      <vt:lpstr>Calibri</vt:lpstr>
      <vt:lpstr>Motiv sady Office</vt:lpstr>
      <vt:lpstr>MARKETING 5</vt:lpstr>
      <vt:lpstr>Význam propagace</vt:lpstr>
      <vt:lpstr>Nástroje propagace</vt:lpstr>
      <vt:lpstr>Reklama</vt:lpstr>
      <vt:lpstr>Reklama</vt:lpstr>
      <vt:lpstr>Podpora prodeje</vt:lpstr>
      <vt:lpstr>Publicita</vt:lpstr>
      <vt:lpstr>Osobní prodej</vt:lpstr>
      <vt:lpstr>Komunikační proces</vt:lpstr>
      <vt:lpstr>Zdroj komunikace</vt:lpstr>
      <vt:lpstr>Atraktivnost zdroje</vt:lpstr>
      <vt:lpstr>Sdělení</vt:lpstr>
      <vt:lpstr>Obsah sdělení</vt:lpstr>
      <vt:lpstr>Racionální pohnutky</vt:lpstr>
      <vt:lpstr>Emocionální pohnutky</vt:lpstr>
      <vt:lpstr>Humor</vt:lpstr>
      <vt:lpstr>Strach</vt:lpstr>
      <vt:lpstr>Struktura sdělení</vt:lpstr>
      <vt:lpstr>Předložení závěru</vt:lpstr>
      <vt:lpstr>Povaha uplatněné argumentace</vt:lpstr>
      <vt:lpstr>Sled argumentů</vt:lpstr>
      <vt:lpstr>Výběr komunikačních cest</vt:lpstr>
      <vt:lpstr>Záměr propagační činnosti</vt:lpstr>
      <vt:lpstr>Stanovení rozpočtu na propagaci</vt:lpstr>
      <vt:lpstr>Metoda stanovení rozpočtu podle požadovaných cílů</vt:lpstr>
      <vt:lpstr>Rozvržení rozpočtu mezi jednotlivé nástroje propagace</vt:lpstr>
      <vt:lpstr>Hodnocení výsledků propagace</vt:lpstr>
    </vt:vector>
  </TitlesOfParts>
  <Company>Pedagogická fakulta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 5</dc:title>
  <dc:creator>Javorova Barbora</dc:creator>
  <cp:lastModifiedBy>bjavorova</cp:lastModifiedBy>
  <cp:revision>12</cp:revision>
  <dcterms:created xsi:type="dcterms:W3CDTF">2011-12-06T08:43:00Z</dcterms:created>
  <dcterms:modified xsi:type="dcterms:W3CDTF">2018-09-18T08:58:30Z</dcterms:modified>
</cp:coreProperties>
</file>