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5" r:id="rId15"/>
    <p:sldId id="276" r:id="rId16"/>
    <p:sldId id="269" r:id="rId17"/>
    <p:sldId id="270" r:id="rId18"/>
    <p:sldId id="271" r:id="rId19"/>
    <p:sldId id="272" r:id="rId20"/>
    <p:sldId id="273" r:id="rId21"/>
    <p:sldId id="274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54FB-9DD5-4FBA-B2F7-07E4810835F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AF3-9F91-4826-ABE6-6F32D95695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54FB-9DD5-4FBA-B2F7-07E4810835F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AF3-9F91-4826-ABE6-6F32D95695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54FB-9DD5-4FBA-B2F7-07E4810835F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AF3-9F91-4826-ABE6-6F32D95695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54FB-9DD5-4FBA-B2F7-07E4810835F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AF3-9F91-4826-ABE6-6F32D95695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54FB-9DD5-4FBA-B2F7-07E4810835F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AF3-9F91-4826-ABE6-6F32D95695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54FB-9DD5-4FBA-B2F7-07E4810835F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AF3-9F91-4826-ABE6-6F32D95695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54FB-9DD5-4FBA-B2F7-07E4810835F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AF3-9F91-4826-ABE6-6F32D95695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54FB-9DD5-4FBA-B2F7-07E4810835F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AF3-9F91-4826-ABE6-6F32D95695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54FB-9DD5-4FBA-B2F7-07E4810835F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AF3-9F91-4826-ABE6-6F32D95695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54FB-9DD5-4FBA-B2F7-07E4810835F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AF3-9F91-4826-ABE6-6F32D95695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54FB-9DD5-4FBA-B2F7-07E4810835F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AF3-9F91-4826-ABE6-6F32D95695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854FB-9DD5-4FBA-B2F7-07E4810835F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AF3-9F91-4826-ABE6-6F32D956951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Historie parlamentarismu a české ústavnosti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Schmerlingova</a:t>
            </a:r>
            <a:r>
              <a:rPr lang="cs-CZ" b="1" dirty="0" smtClean="0"/>
              <a:t> únorová ústava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1861, 3. oktrojovaná</a:t>
            </a:r>
          </a:p>
          <a:p>
            <a:r>
              <a:rPr lang="cs-CZ" dirty="0" smtClean="0"/>
              <a:t>Sněmovna poslanců – volena nepřímo zemskými sněmy</a:t>
            </a:r>
          </a:p>
          <a:p>
            <a:r>
              <a:rPr lang="cs-CZ" dirty="0" smtClean="0"/>
              <a:t>Panská sněmovna – jmenovaná císařem</a:t>
            </a:r>
          </a:p>
          <a:p>
            <a:r>
              <a:rPr lang="cs-CZ" dirty="0" smtClean="0"/>
              <a:t>Centralistická – omezení vlivu zemských sněmů, posílení Říšského</a:t>
            </a:r>
          </a:p>
          <a:p>
            <a:r>
              <a:rPr lang="cs-CZ" dirty="0" smtClean="0"/>
              <a:t>Nezakotvuje občanská práva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Tvorba práva po roce 1861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Říšská rada</a:t>
            </a:r>
          </a:p>
          <a:p>
            <a:r>
              <a:rPr lang="cs-CZ" dirty="0" smtClean="0"/>
              <a:t>Panovník</a:t>
            </a:r>
          </a:p>
          <a:p>
            <a:r>
              <a:rPr lang="cs-CZ" dirty="0" smtClean="0"/>
              <a:t>Zemské sněmy</a:t>
            </a:r>
          </a:p>
          <a:p>
            <a:r>
              <a:rPr lang="cs-CZ" dirty="0" smtClean="0"/>
              <a:t>1863 – čeští poslanci nezasedají v Říšské radě, aby poukázali na nedodržování českého historického státního práva, proti únorové ústavě – tzv. </a:t>
            </a:r>
            <a:r>
              <a:rPr lang="cs-CZ" b="1" dirty="0" smtClean="0"/>
              <a:t>pasivní rezistence</a:t>
            </a:r>
            <a:endParaRPr lang="cs-CZ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Zemské sněmy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Orgány zemské samosprávy</a:t>
            </a:r>
          </a:p>
          <a:p>
            <a:r>
              <a:rPr lang="cs-CZ" dirty="0" smtClean="0"/>
              <a:t>V čele v Čechách maršálek, na Moravě hejtman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Prosincová ústava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1867 do roku 1918</a:t>
            </a:r>
          </a:p>
          <a:p>
            <a:r>
              <a:rPr lang="cs-CZ" dirty="0" err="1" smtClean="0"/>
              <a:t>Polylegální</a:t>
            </a:r>
            <a:endParaRPr lang="cs-CZ" dirty="0" smtClean="0"/>
          </a:p>
          <a:p>
            <a:r>
              <a:rPr lang="cs-CZ" dirty="0" smtClean="0"/>
              <a:t>Zakotvuje občanské svobody</a:t>
            </a:r>
          </a:p>
          <a:p>
            <a:r>
              <a:rPr lang="cs-CZ" dirty="0" smtClean="0"/>
              <a:t>Tvořena 5ti zákony: </a:t>
            </a:r>
          </a:p>
          <a:p>
            <a:pPr>
              <a:buNone/>
            </a:pPr>
            <a:r>
              <a:rPr lang="cs-CZ" dirty="0" smtClean="0"/>
              <a:t>-   O všeobecných právech státních občanů</a:t>
            </a:r>
          </a:p>
          <a:p>
            <a:pPr>
              <a:buFontTx/>
              <a:buChar char="-"/>
            </a:pPr>
            <a:r>
              <a:rPr lang="cs-CZ" dirty="0" smtClean="0"/>
              <a:t>O říšském soudu</a:t>
            </a:r>
          </a:p>
          <a:p>
            <a:pPr>
              <a:buFontTx/>
              <a:buChar char="-"/>
            </a:pPr>
            <a:r>
              <a:rPr lang="cs-CZ" dirty="0" smtClean="0"/>
              <a:t>O moci soudcovské</a:t>
            </a:r>
          </a:p>
          <a:p>
            <a:pPr>
              <a:buFontTx/>
              <a:buChar char="-"/>
            </a:pPr>
            <a:r>
              <a:rPr lang="cs-CZ" dirty="0" smtClean="0"/>
              <a:t>O moci vládní a výkonné</a:t>
            </a:r>
          </a:p>
          <a:p>
            <a:pPr>
              <a:buFontTx/>
              <a:buChar char="-"/>
            </a:pPr>
            <a:r>
              <a:rPr lang="cs-CZ" dirty="0" smtClean="0"/>
              <a:t>O společných záležitostech (R – U vyrovnání)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Volby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1873 – účinky pasivní perzistence zmařil úspěch německých liberálů – zavedení přímé volby do Říšské rady</a:t>
            </a:r>
          </a:p>
          <a:p>
            <a:r>
              <a:rPr lang="cs-CZ" dirty="0" smtClean="0"/>
              <a:t> 1896 volební právo všech mužů starších 24 let tzv. volební kurie</a:t>
            </a:r>
          </a:p>
          <a:p>
            <a:r>
              <a:rPr lang="cs-CZ" dirty="0" smtClean="0"/>
              <a:t>26. leden 1907 první demokratické volby v Habsburské monarchii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Anenské patenty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Týkaly se Českých zemí</a:t>
            </a:r>
          </a:p>
          <a:p>
            <a:r>
              <a:rPr lang="cs-CZ" dirty="0" smtClean="0"/>
              <a:t>Rozpuštěny Zemské sněmy, které se už nikdy nesešly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Nástup nových politických stran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Rakouská sociální demokracie – od roku 1878 českoslovanská </a:t>
            </a:r>
            <a:r>
              <a:rPr lang="cs-CZ" dirty="0" err="1" smtClean="0"/>
              <a:t>soc</a:t>
            </a:r>
            <a:r>
              <a:rPr lang="cs-CZ" dirty="0" smtClean="0"/>
              <a:t>. </a:t>
            </a:r>
            <a:r>
              <a:rPr lang="cs-CZ" dirty="0" err="1" smtClean="0"/>
              <a:t>dem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První moderní politická strana</a:t>
            </a:r>
          </a:p>
          <a:p>
            <a:pPr>
              <a:buNone/>
            </a:pPr>
            <a:r>
              <a:rPr lang="cs-CZ" smtClean="0"/>
              <a:t>- Rovné </a:t>
            </a:r>
            <a:r>
              <a:rPr lang="cs-CZ" dirty="0" smtClean="0"/>
              <a:t>a všeobecné volební právo</a:t>
            </a:r>
          </a:p>
          <a:p>
            <a:r>
              <a:rPr lang="cs-CZ" dirty="0" smtClean="0"/>
              <a:t>1894 Katolická strana</a:t>
            </a:r>
          </a:p>
          <a:p>
            <a:r>
              <a:rPr lang="cs-CZ" dirty="0" smtClean="0"/>
              <a:t>1898 Národně sociální strana</a:t>
            </a:r>
          </a:p>
          <a:p>
            <a:r>
              <a:rPr lang="cs-CZ" dirty="0" smtClean="0"/>
              <a:t>1899 Agrární strana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Tříkrálová deklarace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6. ledna 1918</a:t>
            </a:r>
          </a:p>
          <a:p>
            <a:r>
              <a:rPr lang="cs-CZ" dirty="0" smtClean="0"/>
              <a:t>Vyhlášení českých poslanců Říšské rady, zemských sněmů za spoluúčasti představitelů české kultury</a:t>
            </a:r>
          </a:p>
          <a:p>
            <a:r>
              <a:rPr lang="cs-CZ" dirty="0" smtClean="0"/>
              <a:t>Myšlenka svrchovanosti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Washingtonská deklarace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vydaná v Paříži 16. října 1918</a:t>
            </a:r>
          </a:p>
          <a:p>
            <a:r>
              <a:rPr lang="cs-CZ" dirty="0" smtClean="0"/>
              <a:t>prohlášení československé nezávislosti exilovou vládou</a:t>
            </a:r>
          </a:p>
          <a:p>
            <a:r>
              <a:rPr lang="cs-CZ" dirty="0" smtClean="0"/>
              <a:t>podepsané jejím předsedou Tomášem </a:t>
            </a:r>
            <a:r>
              <a:rPr lang="cs-CZ" dirty="0" err="1" smtClean="0"/>
              <a:t>Garriguem</a:t>
            </a:r>
            <a:r>
              <a:rPr lang="cs-CZ" dirty="0" smtClean="0"/>
              <a:t> Masarykem, Milanem Rastislavem </a:t>
            </a:r>
            <a:r>
              <a:rPr lang="cs-CZ" dirty="0" err="1" smtClean="0"/>
              <a:t>Štefánikem</a:t>
            </a:r>
            <a:r>
              <a:rPr lang="cs-CZ" dirty="0" smtClean="0"/>
              <a:t> a Edvardem Benešem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28. Října 1918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 výbor - </a:t>
            </a:r>
            <a:r>
              <a:rPr lang="cs-CZ" b="1" dirty="0" smtClean="0"/>
              <a:t>zákon o zřízení samostatného státu československého</a:t>
            </a:r>
          </a:p>
          <a:p>
            <a:r>
              <a:rPr lang="cs-CZ" dirty="0" smtClean="0"/>
              <a:t>Národní výbor - vykonavatel státní svrchovanosti. </a:t>
            </a:r>
          </a:p>
          <a:p>
            <a:r>
              <a:rPr lang="cs-CZ" dirty="0" smtClean="0"/>
              <a:t>Složení osmatřicetičlenného sboru zrcadlilo zisky českých politických stran v posledních předválečných volbách do říšské rady v roce 1911(tzv. Švehlův klíč).</a:t>
            </a:r>
          </a:p>
          <a:p>
            <a:endParaRPr lang="cs-CZ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Zemské sněmy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Předchůdce moderního parlamentu</a:t>
            </a:r>
          </a:p>
          <a:p>
            <a:r>
              <a:rPr lang="cs-CZ" dirty="0" smtClean="0"/>
              <a:t>V Praze, Brně a Olomouci</a:t>
            </a:r>
          </a:p>
          <a:p>
            <a:r>
              <a:rPr lang="cs-CZ" dirty="0" smtClean="0"/>
              <a:t>Od 13. století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Prozatímní ústava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republikánské státní zřízení</a:t>
            </a:r>
          </a:p>
          <a:p>
            <a:r>
              <a:rPr lang="cs-CZ" b="1" dirty="0" smtClean="0"/>
              <a:t>jednokomorové Národní shromáždění</a:t>
            </a:r>
          </a:p>
          <a:p>
            <a:r>
              <a:rPr lang="cs-CZ" dirty="0" smtClean="0"/>
              <a:t>Tzv. revoluční Národní shromáždění vzniklo rozšířením Národního výboru na 256 poslanců podle obdobného klíče, kterým byl obsazen Národní výbor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Ústavní listina Československé 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29. únor 1920</a:t>
            </a:r>
          </a:p>
          <a:p>
            <a:r>
              <a:rPr lang="cs-CZ" dirty="0" smtClean="0"/>
              <a:t>zákonodárnou moc vykonávalo dvoukomorové Národní shromáždění složené z Poslanecké sněmovny (300) a Senátu (150)</a:t>
            </a:r>
          </a:p>
          <a:p>
            <a:r>
              <a:rPr lang="cs-CZ" dirty="0" smtClean="0"/>
              <a:t>koncepce suverenity lidu</a:t>
            </a:r>
          </a:p>
          <a:p>
            <a:r>
              <a:rPr lang="cs-CZ" dirty="0" smtClean="0"/>
              <a:t>volební právo žen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Zmocňovací zákon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9. červen 1933</a:t>
            </a:r>
          </a:p>
          <a:p>
            <a:r>
              <a:rPr lang="cs-CZ" dirty="0" smtClean="0"/>
              <a:t>umožňoval vládě obcházet parlament a rozhodovat zrychleně</a:t>
            </a:r>
          </a:p>
          <a:p>
            <a:r>
              <a:rPr lang="cs-CZ" dirty="0" smtClean="0"/>
              <a:t>vážný zásah do principů parlamentní demokracie</a:t>
            </a:r>
          </a:p>
          <a:p>
            <a:r>
              <a:rPr lang="cs-CZ" dirty="0" smtClean="0"/>
              <a:t>přesto následkem krize nedošlo v naší zemi k odklonu od demokracie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15. – 16. prosinec 1938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Schválen zmocňovací zákon pro posílení zákonodárné pravomoci prezidenta a vlády</a:t>
            </a:r>
          </a:p>
          <a:p>
            <a:r>
              <a:rPr lang="cs-CZ" dirty="0" smtClean="0"/>
              <a:t>Parlament ukončil zasedání a nikdy se více nesešel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Protektorát Čechy a Morava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21. březen 1939</a:t>
            </a:r>
          </a:p>
          <a:p>
            <a:r>
              <a:rPr lang="cs-CZ" dirty="0" smtClean="0"/>
              <a:t>prezident </a:t>
            </a:r>
            <a:r>
              <a:rPr lang="cs-CZ" dirty="0" err="1" smtClean="0"/>
              <a:t>Hácha</a:t>
            </a:r>
            <a:r>
              <a:rPr lang="cs-CZ" dirty="0" smtClean="0"/>
              <a:t> rozpustil Parlament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Prozatímní československé státní zřízení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9. července 1940 Londýn</a:t>
            </a:r>
          </a:p>
          <a:p>
            <a:r>
              <a:rPr lang="cs-CZ" dirty="0" smtClean="0"/>
              <a:t>Složeno z prezidenta a Státní rady (40 členů)</a:t>
            </a:r>
          </a:p>
          <a:p>
            <a:r>
              <a:rPr lang="cs-CZ" dirty="0" smtClean="0"/>
              <a:t>15. října 1940 ústavní dekret – prezident vydává dekrety, které předkládá Státní radě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Prozatímní národní shromáždění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základě ústavního dekretu</a:t>
            </a:r>
          </a:p>
          <a:p>
            <a:r>
              <a:rPr lang="cs-CZ" dirty="0" smtClean="0"/>
              <a:t>28. října 1945</a:t>
            </a:r>
          </a:p>
          <a:p>
            <a:r>
              <a:rPr lang="cs-CZ" dirty="0" smtClean="0"/>
              <a:t>Zvoleni delegáty Národních výborů</a:t>
            </a:r>
          </a:p>
          <a:p>
            <a:r>
              <a:rPr lang="cs-CZ" dirty="0" smtClean="0"/>
              <a:t>Národní fronta – komunistická, </a:t>
            </a:r>
            <a:r>
              <a:rPr lang="cs-CZ" dirty="0" err="1" smtClean="0"/>
              <a:t>soc</a:t>
            </a:r>
            <a:r>
              <a:rPr lang="cs-CZ" dirty="0" smtClean="0"/>
              <a:t>. demokratická, národně socialistická a lidová strana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1. poválečné volby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26. květen 1946</a:t>
            </a:r>
          </a:p>
          <a:p>
            <a:r>
              <a:rPr lang="cs-CZ" dirty="0" smtClean="0"/>
              <a:t>2 roky</a:t>
            </a:r>
          </a:p>
          <a:p>
            <a:r>
              <a:rPr lang="cs-CZ" dirty="0" smtClean="0"/>
              <a:t>úkolem schválit novou ústavu</a:t>
            </a:r>
          </a:p>
          <a:p>
            <a:r>
              <a:rPr lang="cs-CZ" dirty="0" smtClean="0"/>
              <a:t>zvítězili komunisté, na Slovensku Demokratická strana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Ústava 9. května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komunistickém puči 9. května 1948</a:t>
            </a:r>
          </a:p>
          <a:p>
            <a:r>
              <a:rPr lang="cs-CZ" dirty="0" smtClean="0"/>
              <a:t>Jednokomorové Národní shromáždění</a:t>
            </a:r>
          </a:p>
          <a:p>
            <a:r>
              <a:rPr lang="cs-CZ" dirty="0" smtClean="0"/>
              <a:t>Reálná moc náležela výhradně komunistické straně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Socialistická ústava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11. červenec 1960</a:t>
            </a:r>
          </a:p>
          <a:p>
            <a:r>
              <a:rPr lang="cs-CZ" dirty="0" smtClean="0"/>
              <a:t>Vedoucí úloha Komunistické strany</a:t>
            </a:r>
          </a:p>
          <a:p>
            <a:r>
              <a:rPr lang="cs-CZ" dirty="0" smtClean="0"/>
              <a:t>Národní shromáždění (300)</a:t>
            </a:r>
          </a:p>
          <a:p>
            <a:r>
              <a:rPr lang="cs-CZ" dirty="0" smtClean="0"/>
              <a:t>Národní výbory</a:t>
            </a:r>
          </a:p>
          <a:p>
            <a:r>
              <a:rPr lang="cs-CZ" dirty="0" smtClean="0"/>
              <a:t>Slovenská národní rada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Revoluční rok 1848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Řetězec revolucí, které se roku 1848 prohnaly Evropou, neobešel ani české země</a:t>
            </a:r>
          </a:p>
          <a:p>
            <a:r>
              <a:rPr lang="cs-CZ" dirty="0" smtClean="0"/>
              <a:t>Česká politická reprezentace vedená měšťanstvem zformulovala své požadavky po občanských svobodách, národních a politických právech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Ústavní zákon o československé federaci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27. říjen 1968</a:t>
            </a:r>
          </a:p>
          <a:p>
            <a:r>
              <a:rPr lang="cs-CZ" dirty="0" smtClean="0"/>
              <a:t>Federální shromáždění </a:t>
            </a:r>
          </a:p>
          <a:p>
            <a:pPr>
              <a:buNone/>
            </a:pPr>
            <a:r>
              <a:rPr lang="cs-CZ" dirty="0" smtClean="0"/>
              <a:t>– Sněmovna lidu (200)</a:t>
            </a:r>
          </a:p>
          <a:p>
            <a:pPr>
              <a:buFontTx/>
              <a:buChar char="-"/>
            </a:pPr>
            <a:r>
              <a:rPr lang="cs-CZ" dirty="0" smtClean="0"/>
              <a:t>Sněmovna národů (150)</a:t>
            </a:r>
          </a:p>
          <a:p>
            <a:r>
              <a:rPr lang="cs-CZ" dirty="0" smtClean="0"/>
              <a:t>Česká národní rada (200)</a:t>
            </a:r>
          </a:p>
          <a:p>
            <a:r>
              <a:rPr lang="cs-CZ" dirty="0" smtClean="0"/>
              <a:t>Slovenská národní rada (150)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29. 11. 1989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Zrušen ústavní článek o vedoucí úloze Komunistické strany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První svobodné volby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8.-9. červen 1990</a:t>
            </a:r>
          </a:p>
          <a:p>
            <a:r>
              <a:rPr lang="cs-CZ" dirty="0" smtClean="0"/>
              <a:t>Občanské fórum</a:t>
            </a:r>
          </a:p>
          <a:p>
            <a:r>
              <a:rPr lang="cs-CZ" dirty="0" err="1" smtClean="0"/>
              <a:t>Verejnosť</a:t>
            </a:r>
            <a:r>
              <a:rPr lang="cs-CZ" dirty="0" smtClean="0"/>
              <a:t> proti </a:t>
            </a:r>
            <a:r>
              <a:rPr lang="cs-CZ" dirty="0" err="1" smtClean="0"/>
              <a:t>násiliu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Kabinetní listy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Vydané císařem v březnu a dubnu</a:t>
            </a:r>
          </a:p>
          <a:p>
            <a:r>
              <a:rPr lang="cs-CZ" dirty="0" smtClean="0"/>
              <a:t>Slibovaly: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 jazykovou rovnoprávnost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svolávání českého zemského sněmu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Stanovení zásad voleb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Duben 1848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První volby, kterými měli </a:t>
            </a:r>
            <a:r>
              <a:rPr lang="cs-CZ" dirty="0"/>
              <a:t>být poprvé zvoleni poslanci zamýšleného Č</a:t>
            </a:r>
            <a:r>
              <a:rPr lang="cs-CZ" dirty="0" smtClean="0"/>
              <a:t>eského zemského sněmu coby </a:t>
            </a:r>
            <a:r>
              <a:rPr lang="cs-CZ" dirty="0"/>
              <a:t>zákonodárného sboru zemské samosprávy v rámci ústavního systému </a:t>
            </a:r>
            <a:r>
              <a:rPr lang="cs-CZ" dirty="0" smtClean="0"/>
              <a:t>Rakouského císařství</a:t>
            </a:r>
          </a:p>
          <a:p>
            <a:r>
              <a:rPr lang="cs-CZ" dirty="0" smtClean="0"/>
              <a:t>Kromě 210 šlechticů  - pokračovatelů stavovského sněmu - mělo být navoleno327 poslanců</a:t>
            </a:r>
          </a:p>
          <a:p>
            <a:r>
              <a:rPr lang="cs-CZ" dirty="0" smtClean="0"/>
              <a:t> Sněm se nikdy nesešel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Pillersdorfova</a:t>
            </a:r>
            <a:r>
              <a:rPr lang="cs-CZ" b="1" dirty="0" smtClean="0"/>
              <a:t> ústava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25. dubna 1848</a:t>
            </a:r>
          </a:p>
          <a:p>
            <a:r>
              <a:rPr lang="cs-CZ" dirty="0" smtClean="0"/>
              <a:t>Oktrojovaná</a:t>
            </a:r>
          </a:p>
          <a:p>
            <a:r>
              <a:rPr lang="cs-CZ" dirty="0" smtClean="0"/>
              <a:t>Nedržela sliby z kabinetních listů</a:t>
            </a:r>
          </a:p>
          <a:p>
            <a:r>
              <a:rPr lang="cs-CZ" dirty="0" smtClean="0"/>
              <a:t>Na jejím základě svolán říšský sněm</a:t>
            </a:r>
          </a:p>
          <a:p>
            <a:r>
              <a:rPr lang="cs-CZ" dirty="0" smtClean="0"/>
              <a:t>Klíčový význam – formulace zásad</a:t>
            </a:r>
          </a:p>
          <a:p>
            <a:r>
              <a:rPr lang="cs-CZ" dirty="0" smtClean="0"/>
              <a:t>Nikdy nevešla v platnost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Zásady P. ústavy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koncepce historických zemí říše jako provincií</a:t>
            </a:r>
          </a:p>
          <a:p>
            <a:r>
              <a:rPr lang="cs-CZ" b="1" dirty="0" smtClean="0"/>
              <a:t>dvoukomorový říšský sněm – Poslanecká sněmovna a Senát</a:t>
            </a:r>
          </a:p>
          <a:p>
            <a:r>
              <a:rPr lang="cs-CZ" b="1" dirty="0" smtClean="0"/>
              <a:t>císař</a:t>
            </a:r>
            <a:r>
              <a:rPr lang="cs-CZ" dirty="0" smtClean="0"/>
              <a:t> - rozsáhlá pravomoc, jen </a:t>
            </a:r>
            <a:r>
              <a:rPr lang="cs-CZ" b="1" dirty="0" smtClean="0"/>
              <a:t>v zákonodárství omezen spoluúčastí sněmu</a:t>
            </a:r>
            <a:r>
              <a:rPr lang="cs-CZ" dirty="0" smtClean="0"/>
              <a:t>, v moci nařizovací omezena podpisem ministra – základ příští úpravy</a:t>
            </a:r>
          </a:p>
          <a:p>
            <a:r>
              <a:rPr lang="cs-CZ" dirty="0" smtClean="0"/>
              <a:t>formulovala a zakotvila </a:t>
            </a:r>
            <a:r>
              <a:rPr lang="cs-CZ" b="1" dirty="0" smtClean="0"/>
              <a:t>demokratické svobody:</a:t>
            </a:r>
            <a:r>
              <a:rPr lang="cs-CZ" dirty="0" smtClean="0"/>
              <a:t> osobní, náboženská, svoboda tisku, ochrana listovního tajemství, národnostní rovnoprávnost, ústnost a veřejnost soudního řízení</a:t>
            </a:r>
          </a:p>
          <a:p>
            <a:r>
              <a:rPr lang="cs-CZ" dirty="0" smtClean="0"/>
              <a:t>zachovávala </a:t>
            </a:r>
            <a:r>
              <a:rPr lang="cs-CZ" b="1" dirty="0" smtClean="0"/>
              <a:t>převahu feudálních velkostatkářů</a:t>
            </a:r>
            <a:r>
              <a:rPr lang="cs-CZ" dirty="0" smtClean="0"/>
              <a:t> – počtem 150 zasedali v horní sněmovně</a:t>
            </a:r>
          </a:p>
          <a:p>
            <a:r>
              <a:rPr lang="cs-CZ" dirty="0" smtClean="0"/>
              <a:t>nespravedlivý volební řád – </a:t>
            </a:r>
            <a:r>
              <a:rPr lang="cs-CZ" b="1" dirty="0" smtClean="0"/>
              <a:t>dělnictvo nemá volební právo</a:t>
            </a: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Říšský sněm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Svolán P. ústavou</a:t>
            </a:r>
          </a:p>
          <a:p>
            <a:r>
              <a:rPr lang="cs-CZ" dirty="0" smtClean="0"/>
              <a:t>Byl jednokomorový</a:t>
            </a:r>
          </a:p>
          <a:p>
            <a:r>
              <a:rPr lang="cs-CZ" dirty="0" smtClean="0"/>
              <a:t>383 poslanců mělo za úkol zformulovat ústavu</a:t>
            </a:r>
          </a:p>
          <a:p>
            <a:r>
              <a:rPr lang="cs-CZ" dirty="0" smtClean="0"/>
              <a:t>V říjnu 1848 se přesunul z Vídně do Kroměříže</a:t>
            </a:r>
          </a:p>
          <a:p>
            <a:r>
              <a:rPr lang="cs-CZ" dirty="0" smtClean="0"/>
              <a:t>Inspirace Americkou ústavou z roku1791 – každý člověk je svoboden, má právo rozmnožovat své blaho hmotné i duševní</a:t>
            </a:r>
          </a:p>
          <a:p>
            <a:r>
              <a:rPr lang="cs-CZ" dirty="0" smtClean="0"/>
              <a:t>Český poslanec </a:t>
            </a:r>
            <a:r>
              <a:rPr lang="cs-CZ" dirty="0" err="1" smtClean="0"/>
              <a:t>Rieger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Stadionova</a:t>
            </a:r>
            <a:r>
              <a:rPr lang="cs-CZ" b="1" dirty="0" smtClean="0"/>
              <a:t> ústava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Vyhlášena společně s císařským manifestem, kterým byl rozpuštěn Kroměřížský sněm</a:t>
            </a:r>
          </a:p>
          <a:p>
            <a:r>
              <a:rPr lang="cs-CZ" dirty="0" smtClean="0"/>
              <a:t>Oktrojovaná</a:t>
            </a:r>
          </a:p>
          <a:p>
            <a:r>
              <a:rPr lang="cs-CZ" dirty="0" smtClean="0"/>
              <a:t>Březen 1849</a:t>
            </a:r>
          </a:p>
          <a:p>
            <a:r>
              <a:rPr lang="cs-CZ" dirty="0" smtClean="0"/>
              <a:t>Říšský soud, obecní samospráva, rovnost před zákonem….</a:t>
            </a:r>
          </a:p>
          <a:p>
            <a:r>
              <a:rPr lang="cs-CZ" dirty="0" smtClean="0"/>
              <a:t>Současně vydána Listina občanských práv a svobod</a:t>
            </a:r>
          </a:p>
          <a:p>
            <a:r>
              <a:rPr lang="cs-CZ" dirty="0" smtClean="0"/>
              <a:t>Samotná ústava nikdy nevstoupila v platnost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823</Words>
  <Application>Microsoft Office PowerPoint</Application>
  <PresentationFormat>Předvádění na obrazovce (4:3)</PresentationFormat>
  <Paragraphs>154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6" baseType="lpstr">
      <vt:lpstr>Arial</vt:lpstr>
      <vt:lpstr>Calibri</vt:lpstr>
      <vt:lpstr>Motiv sady Office</vt:lpstr>
      <vt:lpstr>Historie parlamentarismu a české ústavnosti</vt:lpstr>
      <vt:lpstr>Zemské sněmy</vt:lpstr>
      <vt:lpstr>Revoluční rok 1848</vt:lpstr>
      <vt:lpstr>Kabinetní listy</vt:lpstr>
      <vt:lpstr>Duben 1848</vt:lpstr>
      <vt:lpstr>Pillersdorfova ústava</vt:lpstr>
      <vt:lpstr>Zásady P. ústavy</vt:lpstr>
      <vt:lpstr>Říšský sněm</vt:lpstr>
      <vt:lpstr>Stadionova ústava</vt:lpstr>
      <vt:lpstr>Schmerlingova únorová ústava</vt:lpstr>
      <vt:lpstr>Tvorba práva po roce 1861</vt:lpstr>
      <vt:lpstr>Zemské sněmy</vt:lpstr>
      <vt:lpstr>Prosincová ústava</vt:lpstr>
      <vt:lpstr>Volby</vt:lpstr>
      <vt:lpstr>Anenské patenty</vt:lpstr>
      <vt:lpstr>Nástup nových politických stran</vt:lpstr>
      <vt:lpstr>Tříkrálová deklarace</vt:lpstr>
      <vt:lpstr>Washingtonská deklarace</vt:lpstr>
      <vt:lpstr>28. Října 1918</vt:lpstr>
      <vt:lpstr>Prozatímní ústava</vt:lpstr>
      <vt:lpstr>Ústavní listina Československé republiky</vt:lpstr>
      <vt:lpstr>Zmocňovací zákon</vt:lpstr>
      <vt:lpstr>15. – 16. prosinec 1938</vt:lpstr>
      <vt:lpstr>Protektorát Čechy a Morava</vt:lpstr>
      <vt:lpstr>Prozatímní československé státní zřízení</vt:lpstr>
      <vt:lpstr>Prozatímní národní shromáždění</vt:lpstr>
      <vt:lpstr>1. poválečné volby</vt:lpstr>
      <vt:lpstr>Ústava 9. května</vt:lpstr>
      <vt:lpstr>Socialistická ústava</vt:lpstr>
      <vt:lpstr>Ústavní zákon o československé federaci</vt:lpstr>
      <vt:lpstr>29. 11. 1989</vt:lpstr>
      <vt:lpstr>První svobodné volby</vt:lpstr>
      <vt:lpstr>Prezentace aplikace PowerPoint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parlamentarismu a české ústavnosti</dc:title>
  <dc:creator>Javorova Barbora</dc:creator>
  <cp:lastModifiedBy>bjavorova</cp:lastModifiedBy>
  <cp:revision>25</cp:revision>
  <dcterms:created xsi:type="dcterms:W3CDTF">2014-09-18T07:32:56Z</dcterms:created>
  <dcterms:modified xsi:type="dcterms:W3CDTF">2018-09-18T09:00:36Z</dcterms:modified>
</cp:coreProperties>
</file>