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57" r:id="rId5"/>
    <p:sldId id="258" r:id="rId6"/>
    <p:sldId id="260" r:id="rId7"/>
    <p:sldId id="261" r:id="rId8"/>
    <p:sldId id="262" r:id="rId9"/>
    <p:sldId id="263" r:id="rId10"/>
    <p:sldId id="267" r:id="rId11"/>
    <p:sldId id="268" r:id="rId12"/>
    <p:sldId id="265" r:id="rId13"/>
    <p:sldId id="266" r:id="rId14"/>
    <p:sldId id="264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8A5A-C642-4DD7-896C-78714D97573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statni_11451.html" TargetMode="External"/><Relationship Id="rId7" Type="http://schemas.openxmlformats.org/officeDocument/2006/relationships/hyperlink" Target="http://www.mfcr.cz/cps/rde/xchg/mfcr/xsl/ostatni_11447.html" TargetMode="External"/><Relationship Id="rId2" Type="http://schemas.openxmlformats.org/officeDocument/2006/relationships/hyperlink" Target="http://www.mfcr.cz/cps/rde/xchg/mfcr/xsl/ostatni_1145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statni_11448.html" TargetMode="External"/><Relationship Id="rId5" Type="http://schemas.openxmlformats.org/officeDocument/2006/relationships/hyperlink" Target="http://www.mfcr.cz/cps/rde/xchg/mfcr/xsl/ostatni_11449.html" TargetMode="External"/><Relationship Id="rId4" Type="http://schemas.openxmlformats.org/officeDocument/2006/relationships/hyperlink" Target="http://www.mfcr.cz/cps/rde/xchg/mfcr/xsl/ostatni_11450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Rozpočet obce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služby</a:t>
            </a:r>
            <a:endParaRPr lang="cs-CZ" b="1" dirty="0"/>
          </a:p>
        </p:txBody>
      </p:sp>
      <p:pic>
        <p:nvPicPr>
          <p:cNvPr id="3074" name="Picture 2" descr="C:\Documents and Settings\Javorova\Plocha\graf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6840760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správu</a:t>
            </a:r>
            <a:endParaRPr lang="cs-CZ" b="1" dirty="0"/>
          </a:p>
        </p:txBody>
      </p:sp>
      <p:pic>
        <p:nvPicPr>
          <p:cNvPr id="4098" name="Picture 2" descr="C:\Documents and Settings\Javorova\Plocha\graf 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624735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sociální věci 2010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Documents and Settings\Javorova\Plocha\graf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67000"/>
            <a:ext cx="5431681" cy="306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Nákupy – nemovitosti, auta, výpočetní technika…</a:t>
            </a:r>
          </a:p>
          <a:p>
            <a:r>
              <a:rPr lang="cs-CZ" dirty="0" smtClean="0"/>
              <a:t>Investiční transfery</a:t>
            </a:r>
          </a:p>
          <a:p>
            <a:r>
              <a:rPr lang="cs-CZ" dirty="0" smtClean="0"/>
              <a:t>Investiční dotace</a:t>
            </a:r>
          </a:p>
          <a:p>
            <a:r>
              <a:rPr lang="cs-CZ" dirty="0" smtClean="0"/>
              <a:t>Akcie</a:t>
            </a:r>
          </a:p>
          <a:p>
            <a:r>
              <a:rPr lang="cs-CZ" dirty="0" smtClean="0"/>
              <a:t>Vytváření rezervy kapitálových výdajů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výdaje obcí</a:t>
            </a:r>
            <a:endParaRPr lang="cs-CZ" b="1" dirty="0"/>
          </a:p>
        </p:txBody>
      </p:sp>
      <p:pic>
        <p:nvPicPr>
          <p:cNvPr id="1026" name="Picture 2" descr="C:\Documents and Settings\Javorova\Plocha\graf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705678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půjčky </a:t>
            </a:r>
          </a:p>
          <a:p>
            <a:r>
              <a:rPr lang="cs-CZ" dirty="0" smtClean="0"/>
              <a:t>splátky </a:t>
            </a:r>
          </a:p>
          <a:p>
            <a:r>
              <a:rPr lang="cs-CZ" dirty="0" smtClean="0"/>
              <a:t>vlastní účty</a:t>
            </a:r>
          </a:p>
          <a:p>
            <a:r>
              <a:rPr lang="cs-CZ" b="1" dirty="0" smtClean="0"/>
              <a:t>Musí platit: příjmy – výdaje= financování</a:t>
            </a:r>
          </a:p>
          <a:p>
            <a:r>
              <a:rPr lang="cs-CZ" dirty="0" smtClean="0"/>
              <a:t>nižší příjmy než výdaje – čím uhradit schodek</a:t>
            </a:r>
          </a:p>
          <a:p>
            <a:r>
              <a:rPr lang="cs-CZ" dirty="0" smtClean="0"/>
              <a:t>vyšší příjmy než výdaje – kam uložit přebytek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členění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Zemědělství a lesní </a:t>
            </a:r>
            <a:r>
              <a:rPr lang="cs-CZ" dirty="0" err="1" smtClean="0">
                <a:hlinkClick r:id="rId2"/>
              </a:rPr>
              <a:t>hospodářsví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Průmyslová a ostatní odvětví </a:t>
            </a:r>
            <a:r>
              <a:rPr lang="cs-CZ" dirty="0" err="1" smtClean="0">
                <a:hlinkClick r:id="rId3"/>
              </a:rPr>
              <a:t>hospodářsví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Služby pro obyvatelstvo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Sociální věci a politika zaměstnanosti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Bezpečnost státu a právní ochrana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Všeobecná veřejná správa </a:t>
            </a:r>
            <a:r>
              <a:rPr lang="cs-CZ" smtClean="0">
                <a:hlinkClick r:id="rId7"/>
              </a:rPr>
              <a:t>a služby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C:\Documents and Settings\Javorova\Plocha\zdroje-obecnich-rozpoctu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1916832"/>
            <a:ext cx="5063256" cy="3241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Skladba rozpočtu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</a:p>
          <a:p>
            <a:r>
              <a:rPr lang="cs-CZ" dirty="0" smtClean="0"/>
              <a:t>Výdaje</a:t>
            </a:r>
          </a:p>
          <a:p>
            <a:r>
              <a:rPr lang="cs-CZ" dirty="0" smtClean="0"/>
              <a:t>Financování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Příjmy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Daňové příjmy</a:t>
            </a:r>
          </a:p>
          <a:p>
            <a:r>
              <a:rPr lang="cs-CZ" dirty="0" smtClean="0"/>
              <a:t>Nedaňové příjmy</a:t>
            </a:r>
          </a:p>
          <a:p>
            <a:r>
              <a:rPr lang="cs-CZ" dirty="0" smtClean="0"/>
              <a:t>Kapitálové příjmy</a:t>
            </a:r>
          </a:p>
          <a:p>
            <a:r>
              <a:rPr lang="cs-CZ" dirty="0" smtClean="0"/>
              <a:t>Dotace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Rozpočtové určení daní</a:t>
            </a:r>
          </a:p>
          <a:p>
            <a:r>
              <a:rPr lang="cs-CZ" dirty="0" smtClean="0"/>
              <a:t>Daň z nemovitosti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Nedaňové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vlastní činnosti –služby, školné</a:t>
            </a:r>
          </a:p>
          <a:p>
            <a:r>
              <a:rPr lang="cs-CZ" dirty="0" smtClean="0"/>
              <a:t>Odvody přebytků organizací</a:t>
            </a:r>
          </a:p>
          <a:p>
            <a:r>
              <a:rPr lang="cs-CZ" dirty="0" smtClean="0"/>
              <a:t>Pronájem majetku</a:t>
            </a:r>
          </a:p>
          <a:p>
            <a:r>
              <a:rPr lang="cs-CZ" dirty="0" smtClean="0"/>
              <a:t>Příjmy z úroků, splátky půjček</a:t>
            </a:r>
          </a:p>
          <a:p>
            <a:r>
              <a:rPr lang="cs-CZ" dirty="0" smtClean="0"/>
              <a:t>Sankční platby</a:t>
            </a:r>
          </a:p>
          <a:p>
            <a:r>
              <a:rPr lang="cs-CZ" dirty="0" smtClean="0"/>
              <a:t>Prodeje neinvestičního majetku</a:t>
            </a:r>
          </a:p>
          <a:p>
            <a:r>
              <a:rPr lang="cs-CZ" dirty="0" smtClean="0"/>
              <a:t>Pojistné náhrady</a:t>
            </a:r>
          </a:p>
          <a:p>
            <a:r>
              <a:rPr lang="cs-CZ" dirty="0" smtClean="0"/>
              <a:t>dary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majetku</a:t>
            </a:r>
          </a:p>
          <a:p>
            <a:r>
              <a:rPr lang="cs-CZ" dirty="0" smtClean="0"/>
              <a:t>Prodej akcií a majetkových podílů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Běžné výdaje</a:t>
            </a:r>
          </a:p>
          <a:p>
            <a:r>
              <a:rPr lang="cs-CZ" dirty="0" smtClean="0"/>
              <a:t>Kapitálové výdaje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Běžné – provozní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Platy zaměstnanců, odstupné, povinné pojistné</a:t>
            </a:r>
          </a:p>
          <a:p>
            <a:r>
              <a:rPr lang="cs-CZ" dirty="0" smtClean="0"/>
              <a:t>Nákup materiálu, cestovné, pohoštění, dárky</a:t>
            </a:r>
          </a:p>
          <a:p>
            <a:r>
              <a:rPr lang="cs-CZ" dirty="0" smtClean="0"/>
              <a:t>Úroky, sankce</a:t>
            </a:r>
          </a:p>
          <a:p>
            <a:r>
              <a:rPr lang="cs-CZ" dirty="0" smtClean="0"/>
              <a:t>Voda, paliva a energie, služby</a:t>
            </a:r>
          </a:p>
          <a:p>
            <a:r>
              <a:rPr lang="cs-CZ" dirty="0" smtClean="0"/>
              <a:t>Nájmy</a:t>
            </a:r>
          </a:p>
          <a:p>
            <a:r>
              <a:rPr lang="cs-CZ" dirty="0" smtClean="0"/>
              <a:t>Opravy a údržba</a:t>
            </a:r>
          </a:p>
          <a:p>
            <a:r>
              <a:rPr lang="cs-CZ" dirty="0" smtClean="0"/>
              <a:t>Příspěvky</a:t>
            </a:r>
          </a:p>
          <a:p>
            <a:r>
              <a:rPr lang="cs-CZ" dirty="0" smtClean="0"/>
              <a:t>Dotace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Office PowerPoint</Application>
  <PresentationFormat>Předvádění na obrazovce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Rozpočet obce</vt:lpstr>
      <vt:lpstr>     </vt:lpstr>
      <vt:lpstr>Skladba rozpočtu obce</vt:lpstr>
      <vt:lpstr>Příjmy </vt:lpstr>
      <vt:lpstr>Daňové příjmy</vt:lpstr>
      <vt:lpstr>Nedaňové příjmy</vt:lpstr>
      <vt:lpstr>Kapitálové příjmy</vt:lpstr>
      <vt:lpstr>Výdaje</vt:lpstr>
      <vt:lpstr>Běžné – provozní výdaje</vt:lpstr>
      <vt:lpstr>Výdaje obcí na služby</vt:lpstr>
      <vt:lpstr>Výdaje obcí na správu</vt:lpstr>
      <vt:lpstr>Výdaje obcí na sociální věci 2010</vt:lpstr>
      <vt:lpstr>Kapitálové výdaje</vt:lpstr>
      <vt:lpstr>Kapitálové výdaje obcí</vt:lpstr>
      <vt:lpstr>Financování</vt:lpstr>
      <vt:lpstr>Funkční členění rozpočtu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obce</dc:title>
  <dc:creator>Javorova Barbora</dc:creator>
  <cp:lastModifiedBy>bjavorova</cp:lastModifiedBy>
  <cp:revision>10</cp:revision>
  <dcterms:created xsi:type="dcterms:W3CDTF">2012-11-13T12:14:09Z</dcterms:created>
  <dcterms:modified xsi:type="dcterms:W3CDTF">2018-09-18T09:01:11Z</dcterms:modified>
</cp:coreProperties>
</file>