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71" r:id="rId26"/>
    <p:sldId id="269" r:id="rId27"/>
    <p:sldId id="282" r:id="rId28"/>
    <p:sldId id="270" r:id="rId29"/>
    <p:sldId id="272" r:id="rId30"/>
    <p:sldId id="273" r:id="rId31"/>
    <p:sldId id="274" r:id="rId32"/>
    <p:sldId id="276" r:id="rId33"/>
    <p:sldId id="287" r:id="rId34"/>
    <p:sldId id="277" r:id="rId35"/>
    <p:sldId id="278" r:id="rId36"/>
    <p:sldId id="279" r:id="rId37"/>
    <p:sldId id="280" r:id="rId38"/>
    <p:sldId id="285" r:id="rId39"/>
    <p:sldId id="283" r:id="rId40"/>
    <p:sldId id="284" r:id="rId41"/>
    <p:sldId id="281" r:id="rId42"/>
    <p:sldId id="286" r:id="rId4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F6D90-3C66-4A0B-9124-9C256AD57B13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Veřejná správa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Ochranná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úkolem veřejné správy je zajistit </a:t>
            </a:r>
          </a:p>
          <a:p>
            <a:r>
              <a:rPr lang="cs-CZ" dirty="0" smtClean="0"/>
              <a:t>veřejný pořádek a bezpečnost (vnitřní ochrana) </a:t>
            </a:r>
          </a:p>
          <a:p>
            <a:r>
              <a:rPr lang="cs-CZ" dirty="0" smtClean="0"/>
              <a:t>a ochránit stát před hrozbami zvenčí (vnější ochrana)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veřejná správa </a:t>
            </a:r>
          </a:p>
          <a:p>
            <a:r>
              <a:rPr lang="cs-CZ" dirty="0" smtClean="0"/>
              <a:t>organizuje státní záležitosti (členění státu na menší územní celky – regiony, kraje, okresy, obce) </a:t>
            </a:r>
          </a:p>
          <a:p>
            <a:r>
              <a:rPr lang="cs-CZ" dirty="0" smtClean="0"/>
              <a:t>vytváří organizační struktury dle obsahu činností (např. správa obrany státu, správa soudů, správa katastrů)  </a:t>
            </a:r>
          </a:p>
          <a:p>
            <a:r>
              <a:rPr lang="cs-CZ" dirty="0" smtClean="0"/>
              <a:t>organizuje zdravotní a vzdělávací služby a služby sociálního zabezpečení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Regulační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takového systému řízení, společnosti, který se zakládá na politickém pluralismu, vzájemné komunikaci, solidaritě a toleranci a umožňuje trvalá nebo dočasná sdružení občanů a jejich shromažďování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Funkce služeb veřejnosti</a:t>
            </a:r>
            <a:r>
              <a:rPr lang="cs-CZ" dirty="0" smtClean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Sociální </a:t>
            </a:r>
            <a:endParaRPr lang="cs-CZ" dirty="0" smtClean="0"/>
          </a:p>
          <a:p>
            <a:r>
              <a:rPr lang="cs-CZ" dirty="0" smtClean="0"/>
              <a:t>Finanční</a:t>
            </a:r>
          </a:p>
          <a:p>
            <a:r>
              <a:rPr lang="cs-CZ" dirty="0" smtClean="0"/>
              <a:t>Pečovatelské</a:t>
            </a:r>
          </a:p>
          <a:p>
            <a:r>
              <a:rPr lang="cs-CZ" dirty="0" smtClean="0"/>
              <a:t>Hospodářské…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Princip subsidiarity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Subsidiarita předpokládá, že stát více zpřístupní služby veřejnosti tím, že jejich výkon bude delegovat na co nejnižší orgány státní správy a samosprávy, ale pouze tam, kde je to technicky, personálně a kvalitativně možné.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Samostatná působnost</a:t>
            </a:r>
            <a:r>
              <a:rPr lang="cs-CZ" dirty="0" smtClean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Subjekt hospodaří a nakládá se svým majetkem samostatně a taktéž samostatně rozhoduje o svých záležitostech – je samosprávný</a:t>
            </a:r>
          </a:p>
          <a:p>
            <a:r>
              <a:rPr lang="cs-CZ" dirty="0" smtClean="0"/>
              <a:t>Stát smí do samostatné působnosti zasahovat jen výjimečně, a to jen způsobem, který je stanoven zákonem </a:t>
            </a:r>
          </a:p>
          <a:p>
            <a:r>
              <a:rPr lang="cs-CZ" dirty="0" smtClean="0"/>
              <a:t>Rozhodovací pravomoc ve věcech samostatné působnosti náleží zastupitelstvu samosprávného orgánu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Přenesená působnost</a:t>
            </a:r>
            <a:r>
              <a:rPr lang="cs-CZ" dirty="0" smtClean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 Znamená plnění úkolů státní správy, které byly státem svěřeny samosprávným orgánům (krajům, obcím) a pro jejichž výkon je poskytován příspěvek ze státního rozpočtu</a:t>
            </a:r>
          </a:p>
          <a:p>
            <a:r>
              <a:rPr lang="cs-CZ" dirty="0" smtClean="0"/>
              <a:t>Nejtypičtějším příkladem je územní nebo stavební řízení a jiná správní řízení v ochraně přírody a krajiny.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Samospráva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Územní:</a:t>
            </a:r>
          </a:p>
          <a:p>
            <a:r>
              <a:rPr lang="cs-CZ" dirty="0" smtClean="0"/>
              <a:t>Obce</a:t>
            </a:r>
          </a:p>
          <a:p>
            <a:r>
              <a:rPr lang="cs-CZ" dirty="0" smtClean="0"/>
              <a:t>Kraje</a:t>
            </a:r>
          </a:p>
          <a:p>
            <a:r>
              <a:rPr lang="cs-CZ" dirty="0" err="1" smtClean="0"/>
              <a:t>hl.město</a:t>
            </a:r>
            <a:r>
              <a:rPr lang="cs-CZ" dirty="0" smtClean="0"/>
              <a:t> Praha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cs-CZ" dirty="0" smtClean="0"/>
              <a:t>Profesní, zájmová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Profesní, zájmová samospráva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Profesní komory</a:t>
            </a:r>
          </a:p>
          <a:p>
            <a:r>
              <a:rPr lang="cs-CZ" dirty="0" smtClean="0"/>
              <a:t>Právnické osoby, nejsou podřízeny státním orgánům</a:t>
            </a:r>
          </a:p>
          <a:p>
            <a:r>
              <a:rPr lang="cs-CZ" dirty="0" smtClean="0"/>
              <a:t>Sdružují příslušníky regulovaných povolání</a:t>
            </a:r>
          </a:p>
          <a:p>
            <a:r>
              <a:rPr lang="cs-CZ" dirty="0" smtClean="0"/>
              <a:t>Členství: povinné, pouze fyzické osoby, členem se stává každý po splnění podmínek daných zákonem</a:t>
            </a:r>
          </a:p>
          <a:p>
            <a:r>
              <a:rPr lang="cs-CZ" dirty="0" smtClean="0"/>
              <a:t>Komory s nepovinným členstvím – </a:t>
            </a:r>
            <a:r>
              <a:rPr lang="cs-CZ" b="1" dirty="0" smtClean="0"/>
              <a:t>hospodářské komory </a:t>
            </a: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Profesní komory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 Brně:</a:t>
            </a:r>
          </a:p>
          <a:p>
            <a:pPr>
              <a:buNone/>
            </a:pPr>
            <a:r>
              <a:rPr lang="cs-CZ" dirty="0" smtClean="0"/>
              <a:t>Exekutorská komora</a:t>
            </a:r>
          </a:p>
          <a:p>
            <a:pPr>
              <a:buNone/>
            </a:pPr>
            <a:r>
              <a:rPr lang="cs-CZ" dirty="0" smtClean="0"/>
              <a:t>Komora daňových poradců</a:t>
            </a:r>
          </a:p>
          <a:p>
            <a:pPr>
              <a:buNone/>
            </a:pPr>
            <a:r>
              <a:rPr lang="cs-CZ" dirty="0" smtClean="0"/>
              <a:t>Komora patentových zástupců</a:t>
            </a:r>
          </a:p>
          <a:p>
            <a:pPr>
              <a:buNone/>
            </a:pPr>
            <a:r>
              <a:rPr lang="cs-CZ" dirty="0" smtClean="0"/>
              <a:t>Komora veterinárních lékařů</a:t>
            </a:r>
          </a:p>
          <a:p>
            <a:pPr>
              <a:buNone/>
            </a:pPr>
            <a:r>
              <a:rPr lang="cs-CZ" dirty="0" smtClean="0"/>
              <a:t>V Olomouci:</a:t>
            </a:r>
          </a:p>
          <a:p>
            <a:pPr>
              <a:buNone/>
            </a:pPr>
            <a:r>
              <a:rPr lang="cs-CZ" dirty="0" smtClean="0"/>
              <a:t>Lékařská komora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Veřejná správa (VS)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VS je správa veřejných záležitostí uskutečňovaných jako </a:t>
            </a:r>
            <a:r>
              <a:rPr lang="cs-CZ" b="1" dirty="0" smtClean="0"/>
              <a:t>projev výkonné moci </a:t>
            </a:r>
            <a:r>
              <a:rPr lang="cs-CZ" dirty="0" smtClean="0"/>
              <a:t>ve státě.</a:t>
            </a:r>
          </a:p>
          <a:p>
            <a:r>
              <a:rPr lang="cs-CZ" dirty="0" smtClean="0"/>
              <a:t>VS je </a:t>
            </a:r>
            <a:r>
              <a:rPr lang="cs-CZ" b="1" dirty="0" smtClean="0"/>
              <a:t>správou ve veřejném zájmu </a:t>
            </a:r>
            <a:r>
              <a:rPr lang="cs-CZ" dirty="0" smtClean="0"/>
              <a:t>a subjekty, které ji vykonávají, ji realizují jako </a:t>
            </a:r>
            <a:r>
              <a:rPr lang="cs-CZ" b="1" dirty="0" smtClean="0"/>
              <a:t>právem uloženou povinnost</a:t>
            </a:r>
            <a:r>
              <a:rPr lang="cs-CZ" dirty="0" smtClean="0"/>
              <a:t>.</a:t>
            </a:r>
          </a:p>
          <a:p>
            <a:r>
              <a:rPr lang="cs-CZ" dirty="0" smtClean="0"/>
              <a:t>Úkolem VS je zajištění její </a:t>
            </a:r>
            <a:r>
              <a:rPr lang="cs-CZ" b="1" dirty="0" smtClean="0"/>
              <a:t>legality na všech </a:t>
            </a:r>
            <a:r>
              <a:rPr lang="cs-CZ" dirty="0" smtClean="0"/>
              <a:t>jejích </a:t>
            </a:r>
            <a:r>
              <a:rPr lang="cs-CZ" b="1" dirty="0" smtClean="0"/>
              <a:t>stupních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Profesní komory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V Praze:</a:t>
            </a:r>
          </a:p>
          <a:p>
            <a:pPr>
              <a:buNone/>
            </a:pPr>
            <a:r>
              <a:rPr lang="cs-CZ" dirty="0" smtClean="0"/>
              <a:t>Advokátní komora</a:t>
            </a:r>
          </a:p>
          <a:p>
            <a:pPr>
              <a:buNone/>
            </a:pPr>
            <a:r>
              <a:rPr lang="cs-CZ" dirty="0" smtClean="0"/>
              <a:t>Komora architektů</a:t>
            </a:r>
          </a:p>
          <a:p>
            <a:pPr>
              <a:buNone/>
            </a:pPr>
            <a:r>
              <a:rPr lang="cs-CZ" dirty="0" smtClean="0"/>
              <a:t>Komora auditorů</a:t>
            </a:r>
          </a:p>
          <a:p>
            <a:pPr>
              <a:buNone/>
            </a:pPr>
            <a:r>
              <a:rPr lang="cs-CZ" dirty="0" smtClean="0"/>
              <a:t>Komora autorizovaných inženýrů  a techniků činných ve výstavbě</a:t>
            </a:r>
          </a:p>
          <a:p>
            <a:pPr>
              <a:buNone/>
            </a:pPr>
            <a:r>
              <a:rPr lang="cs-CZ" dirty="0" smtClean="0"/>
              <a:t>Notářská komora složená z krajských notářských komor</a:t>
            </a:r>
          </a:p>
          <a:p>
            <a:pPr>
              <a:buNone/>
            </a:pPr>
            <a:r>
              <a:rPr lang="cs-CZ" dirty="0" smtClean="0"/>
              <a:t>Lékárnická komora</a:t>
            </a:r>
          </a:p>
          <a:p>
            <a:pPr>
              <a:buNone/>
            </a:pPr>
            <a:r>
              <a:rPr lang="cs-CZ" dirty="0" smtClean="0"/>
              <a:t>Stomatologická komora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Územní samospráva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Obce a města</a:t>
            </a:r>
          </a:p>
          <a:p>
            <a:r>
              <a:rPr lang="cs-CZ" dirty="0" smtClean="0"/>
              <a:t>Statutární města</a:t>
            </a:r>
          </a:p>
          <a:p>
            <a:endParaRPr lang="cs-CZ" dirty="0" smtClean="0"/>
          </a:p>
          <a:p>
            <a:r>
              <a:rPr lang="cs-CZ" dirty="0" smtClean="0"/>
              <a:t>Hl. město Praha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Kraje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Územní společenství občanů</a:t>
            </a:r>
          </a:p>
          <a:p>
            <a:r>
              <a:rPr lang="cs-CZ" dirty="0" smtClean="0"/>
              <a:t>Občanem obce je ten, kdo je v ní hlášen k trvalému pobytu</a:t>
            </a:r>
          </a:p>
          <a:p>
            <a:r>
              <a:rPr lang="cs-CZ" dirty="0" smtClean="0"/>
              <a:t>Celé území ČR je rozděleno mezi obce</a:t>
            </a:r>
          </a:p>
          <a:p>
            <a:r>
              <a:rPr lang="cs-CZ" dirty="0" smtClean="0"/>
              <a:t>Ekonomická samostatnost</a:t>
            </a:r>
          </a:p>
          <a:p>
            <a:r>
              <a:rPr lang="cs-CZ" dirty="0" smtClean="0"/>
              <a:t>Obec má právo na samosprávu</a:t>
            </a:r>
          </a:p>
          <a:p>
            <a:r>
              <a:rPr lang="cs-CZ" dirty="0" smtClean="0"/>
              <a:t>Právnická osoba – veřejnoprávní korporace, jejím hlavním úkolem je </a:t>
            </a:r>
            <a:r>
              <a:rPr lang="cs-CZ" b="1" dirty="0" smtClean="0"/>
              <a:t>realizace veřejných zájmů</a:t>
            </a:r>
            <a:endParaRPr lang="cs-CZ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Správa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Zastupitelstvo</a:t>
            </a:r>
          </a:p>
          <a:p>
            <a:r>
              <a:rPr lang="cs-CZ" dirty="0" smtClean="0"/>
              <a:t>Rada</a:t>
            </a:r>
          </a:p>
          <a:p>
            <a:r>
              <a:rPr lang="cs-CZ" dirty="0" smtClean="0"/>
              <a:t>Starosta/ primátor</a:t>
            </a:r>
          </a:p>
          <a:p>
            <a:r>
              <a:rPr lang="cs-CZ" dirty="0" smtClean="0"/>
              <a:t>Obecní/ městský úřad/magistrát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Zastupitelstvo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Voleno v obecných, rovných, přímých a tajných volbách</a:t>
            </a:r>
          </a:p>
          <a:p>
            <a:r>
              <a:rPr lang="cs-CZ" dirty="0" smtClean="0"/>
              <a:t>Samosprávný, </a:t>
            </a:r>
            <a:r>
              <a:rPr lang="cs-CZ" b="1" dirty="0" smtClean="0"/>
              <a:t>nejvyšší orgán </a:t>
            </a:r>
            <a:r>
              <a:rPr lang="cs-CZ" dirty="0" smtClean="0"/>
              <a:t>obce</a:t>
            </a:r>
          </a:p>
          <a:p>
            <a:r>
              <a:rPr lang="cs-CZ" b="1" dirty="0" smtClean="0"/>
              <a:t>Volí</a:t>
            </a:r>
            <a:r>
              <a:rPr lang="cs-CZ" dirty="0" smtClean="0"/>
              <a:t> ze svého středu </a:t>
            </a:r>
            <a:r>
              <a:rPr lang="cs-CZ" b="1" dirty="0" smtClean="0"/>
              <a:t>starostu</a:t>
            </a:r>
            <a:r>
              <a:rPr lang="cs-CZ" dirty="0" smtClean="0"/>
              <a:t>, </a:t>
            </a:r>
            <a:r>
              <a:rPr lang="cs-CZ" b="1" dirty="0" smtClean="0"/>
              <a:t>zástupce starosty </a:t>
            </a:r>
            <a:r>
              <a:rPr lang="cs-CZ" dirty="0" smtClean="0"/>
              <a:t>a</a:t>
            </a:r>
            <a:r>
              <a:rPr lang="cs-CZ" b="1" dirty="0" smtClean="0"/>
              <a:t> radu </a:t>
            </a:r>
            <a:r>
              <a:rPr lang="cs-CZ" dirty="0" smtClean="0"/>
              <a:t>obce</a:t>
            </a:r>
          </a:p>
          <a:p>
            <a:r>
              <a:rPr lang="cs-CZ" dirty="0" smtClean="0"/>
              <a:t>Vydává </a:t>
            </a:r>
            <a:r>
              <a:rPr lang="cs-CZ" b="1" dirty="0" smtClean="0"/>
              <a:t>usnesení</a:t>
            </a:r>
            <a:r>
              <a:rPr lang="cs-CZ" dirty="0" smtClean="0"/>
              <a:t> o záležitostech obce nadpoloviční většinou všech členů</a:t>
            </a:r>
          </a:p>
          <a:p>
            <a:r>
              <a:rPr lang="cs-CZ" dirty="0" smtClean="0"/>
              <a:t>Jednání jsou min. 4 krát ročně, jsou </a:t>
            </a:r>
            <a:r>
              <a:rPr lang="cs-CZ" b="1" dirty="0" smtClean="0"/>
              <a:t>veřejná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Usnesení zastupitelstva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Zastupitelstvo zejména schvaluje:</a:t>
            </a:r>
          </a:p>
          <a:p>
            <a:r>
              <a:rPr lang="cs-CZ" b="1" dirty="0" smtClean="0"/>
              <a:t>Rozpočet </a:t>
            </a:r>
            <a:r>
              <a:rPr lang="cs-CZ" dirty="0" smtClean="0"/>
              <a:t>a vyúčtování hospodaření obce</a:t>
            </a:r>
          </a:p>
          <a:p>
            <a:r>
              <a:rPr lang="cs-CZ" dirty="0" smtClean="0"/>
              <a:t>Obecně závazné </a:t>
            </a:r>
            <a:r>
              <a:rPr lang="cs-CZ" b="1" dirty="0" smtClean="0"/>
              <a:t>vyhlášky</a:t>
            </a:r>
          </a:p>
          <a:p>
            <a:r>
              <a:rPr lang="cs-CZ" dirty="0" smtClean="0"/>
              <a:t>Program </a:t>
            </a:r>
            <a:r>
              <a:rPr lang="cs-CZ" b="1" dirty="0" smtClean="0"/>
              <a:t>rozvoje</a:t>
            </a:r>
            <a:r>
              <a:rPr lang="cs-CZ" dirty="0" smtClean="0"/>
              <a:t> obce</a:t>
            </a:r>
          </a:p>
          <a:p>
            <a:r>
              <a:rPr lang="cs-CZ" dirty="0" smtClean="0"/>
              <a:t>Zřizování (rušení) </a:t>
            </a:r>
            <a:r>
              <a:rPr lang="cs-CZ" b="1" dirty="0" smtClean="0"/>
              <a:t>příspěvkových organizací</a:t>
            </a:r>
          </a:p>
          <a:p>
            <a:r>
              <a:rPr lang="cs-CZ" dirty="0" smtClean="0"/>
              <a:t>Zřizování (rušení) </a:t>
            </a:r>
            <a:r>
              <a:rPr lang="cs-CZ" b="1" dirty="0" smtClean="0"/>
              <a:t>obecní policie</a:t>
            </a:r>
          </a:p>
          <a:p>
            <a:r>
              <a:rPr lang="cs-CZ" dirty="0" smtClean="0"/>
              <a:t>Vyhlášení místního </a:t>
            </a:r>
            <a:r>
              <a:rPr lang="cs-CZ" b="1" dirty="0" smtClean="0"/>
              <a:t>referenda</a:t>
            </a:r>
          </a:p>
          <a:p>
            <a:r>
              <a:rPr lang="cs-CZ" dirty="0" smtClean="0"/>
              <a:t>Členství obce ve svazcích obcí</a:t>
            </a:r>
          </a:p>
          <a:p>
            <a:r>
              <a:rPr lang="cs-CZ" dirty="0" smtClean="0"/>
              <a:t>Účast v obchodních společnostech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Volena zastupitelstvem</a:t>
            </a:r>
          </a:p>
          <a:p>
            <a:r>
              <a:rPr lang="cs-CZ" dirty="0" smtClean="0"/>
              <a:t>V obci od 15ti členů zastupitelstva</a:t>
            </a:r>
          </a:p>
          <a:p>
            <a:r>
              <a:rPr lang="cs-CZ" b="1" dirty="0" smtClean="0"/>
              <a:t>Výkonný orgán </a:t>
            </a:r>
            <a:r>
              <a:rPr lang="cs-CZ" dirty="0" smtClean="0"/>
              <a:t>obce</a:t>
            </a:r>
          </a:p>
          <a:p>
            <a:r>
              <a:rPr lang="cs-CZ" dirty="0" smtClean="0"/>
              <a:t>Složení: starosta, zástupci starosty, ostatní členové rady</a:t>
            </a:r>
          </a:p>
          <a:p>
            <a:r>
              <a:rPr lang="cs-CZ" dirty="0" smtClean="0"/>
              <a:t>Jednání rady jsou </a:t>
            </a:r>
            <a:r>
              <a:rPr lang="cs-CZ" b="1" dirty="0" smtClean="0"/>
              <a:t>neveřejná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Kompetence rady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Zabezpečuje hospodaření obce podle schváleného rozpočtu</a:t>
            </a:r>
          </a:p>
          <a:p>
            <a:r>
              <a:rPr lang="cs-CZ" dirty="0" smtClean="0"/>
              <a:t>Uzavírá nájemní smlouvy</a:t>
            </a:r>
          </a:p>
          <a:p>
            <a:r>
              <a:rPr lang="cs-CZ" dirty="0" smtClean="0"/>
              <a:t>Vykonává funkci valné hromady, kde je obec jediným akcionářem</a:t>
            </a:r>
          </a:p>
          <a:p>
            <a:r>
              <a:rPr lang="cs-CZ" dirty="0" smtClean="0"/>
              <a:t>Připravuje návrhy pro zastupitelstvo</a:t>
            </a:r>
          </a:p>
          <a:p>
            <a:r>
              <a:rPr lang="cs-CZ" dirty="0" smtClean="0"/>
              <a:t>Rozhoduje ve věcech jí svěřených usnesením zastupitelstva</a:t>
            </a:r>
          </a:p>
          <a:p>
            <a:r>
              <a:rPr lang="cs-CZ" dirty="0" smtClean="0"/>
              <a:t>Rozhoduje o personalistice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Starosta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Zastupuje obec navenek</a:t>
            </a:r>
          </a:p>
          <a:p>
            <a:r>
              <a:rPr lang="cs-CZ" dirty="0" smtClean="0"/>
              <a:t>Svolává a řídí schůze rady a zastupitelstva</a:t>
            </a:r>
          </a:p>
          <a:p>
            <a:r>
              <a:rPr lang="cs-CZ" dirty="0" smtClean="0"/>
              <a:t>Zodpovídá za svoji činnost zastupitelstvu</a:t>
            </a:r>
          </a:p>
          <a:p>
            <a:r>
              <a:rPr lang="cs-CZ" dirty="0" smtClean="0"/>
              <a:t>Může pozastavit výkon usnesení rady obce, má-li za to, že je nesprávný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Obecní úřad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Zabezpečuje administrativní a odbornou </a:t>
            </a:r>
            <a:r>
              <a:rPr lang="cs-CZ" b="1" dirty="0" smtClean="0"/>
              <a:t>podporu samosprávě</a:t>
            </a:r>
          </a:p>
          <a:p>
            <a:r>
              <a:rPr lang="cs-CZ" dirty="0" smtClean="0"/>
              <a:t>Zabezpečuje výkon </a:t>
            </a:r>
            <a:r>
              <a:rPr lang="cs-CZ" b="1" dirty="0" smtClean="0"/>
              <a:t>státní správy v přenesené působnosti</a:t>
            </a:r>
          </a:p>
          <a:p>
            <a:r>
              <a:rPr lang="cs-CZ" dirty="0" smtClean="0"/>
              <a:t>V čele stojí </a:t>
            </a:r>
            <a:r>
              <a:rPr lang="cs-CZ" b="1" dirty="0" smtClean="0"/>
              <a:t>starosta </a:t>
            </a:r>
          </a:p>
          <a:p>
            <a:r>
              <a:rPr lang="cs-CZ" dirty="0" smtClean="0"/>
              <a:t>ve větších obcích/městech, kde se úřad dělí na odbory, stojí v čele </a:t>
            </a:r>
            <a:r>
              <a:rPr lang="cs-CZ" b="1" dirty="0" smtClean="0"/>
              <a:t>tajemník</a:t>
            </a:r>
            <a:r>
              <a:rPr lang="cs-CZ" dirty="0" smtClean="0"/>
              <a:t> úřadu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Orgány VS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Orgány VS plní </a:t>
            </a:r>
            <a:r>
              <a:rPr lang="cs-CZ" b="1" dirty="0" smtClean="0"/>
              <a:t>výkonné funkce, </a:t>
            </a:r>
            <a:r>
              <a:rPr lang="cs-CZ" dirty="0" smtClean="0"/>
              <a:t>které se projevují především jako </a:t>
            </a:r>
            <a:r>
              <a:rPr lang="cs-CZ" b="1" dirty="0" smtClean="0"/>
              <a:t>rozhodnutí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Činnost </a:t>
            </a:r>
            <a:r>
              <a:rPr lang="cs-CZ" dirty="0" smtClean="0"/>
              <a:t>orgánů VS je zakotvena v </a:t>
            </a:r>
            <a:r>
              <a:rPr lang="cs-CZ" b="1" dirty="0" smtClean="0"/>
              <a:t>Ústavě</a:t>
            </a:r>
            <a:r>
              <a:rPr lang="cs-CZ" dirty="0" smtClean="0"/>
              <a:t> a v navazujících právních normách.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Obecní úřady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Magistrát </a:t>
            </a:r>
            <a:r>
              <a:rPr lang="cs-CZ" dirty="0" err="1" smtClean="0"/>
              <a:t>hl.města</a:t>
            </a:r>
            <a:r>
              <a:rPr lang="cs-CZ" dirty="0" smtClean="0"/>
              <a:t> Prahy</a:t>
            </a:r>
          </a:p>
          <a:p>
            <a:r>
              <a:rPr lang="cs-CZ" dirty="0" smtClean="0"/>
              <a:t>Magistráty statutárních měst</a:t>
            </a:r>
          </a:p>
          <a:p>
            <a:r>
              <a:rPr lang="cs-CZ" smtClean="0"/>
              <a:t>Městské </a:t>
            </a:r>
            <a:r>
              <a:rPr lang="cs-CZ" dirty="0" smtClean="0"/>
              <a:t>úřady</a:t>
            </a:r>
          </a:p>
          <a:p>
            <a:r>
              <a:rPr lang="cs-CZ" dirty="0" smtClean="0"/>
              <a:t>Obecní úřady</a:t>
            </a:r>
          </a:p>
          <a:p>
            <a:r>
              <a:rPr lang="cs-CZ" dirty="0" smtClean="0"/>
              <a:t>Úřady městských obvodů a městských částí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Statutární města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Územní členění dané statutem</a:t>
            </a:r>
          </a:p>
          <a:p>
            <a:r>
              <a:rPr lang="cs-CZ" dirty="0" smtClean="0"/>
              <a:t>V čele stojí primátor</a:t>
            </a:r>
          </a:p>
          <a:p>
            <a:r>
              <a:rPr lang="cs-CZ" dirty="0" smtClean="0"/>
              <a:t>Brno, Ostrava, Plzeň, České Budějovice, Havířov, Hradec Králové, Jihlava, Karlovy Vary, Kladno, Liberec, Most, Olomouc, Opava, Pardubice, Ústí nad Labem, Zlín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Statutární města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Vykonávají přenesenou působnost, která je zákonem svěřena pověřeným obecním úřadům a obecním úřadům s rozšířenou působností</a:t>
            </a:r>
          </a:p>
          <a:p>
            <a:r>
              <a:rPr lang="cs-CZ" dirty="0" smtClean="0"/>
              <a:t>Mohou tuto přenesenou působnost statutem určit na městský obvod (městskou část)</a:t>
            </a:r>
          </a:p>
          <a:p>
            <a:r>
              <a:rPr lang="cs-CZ" dirty="0" smtClean="0"/>
              <a:t>Rozhodnutí městských obvodů či částí přezkoumává magistrát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Městské obvody, městské části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Mohou mít statutem svěřeno zejména:</a:t>
            </a:r>
          </a:p>
          <a:p>
            <a:r>
              <a:rPr lang="cs-CZ" dirty="0" smtClean="0"/>
              <a:t>Schvalování programu rozvoje</a:t>
            </a:r>
          </a:p>
          <a:p>
            <a:r>
              <a:rPr lang="cs-CZ" dirty="0" smtClean="0"/>
              <a:t>Schvalování rozpočtu</a:t>
            </a:r>
          </a:p>
          <a:p>
            <a:r>
              <a:rPr lang="cs-CZ" dirty="0" smtClean="0"/>
              <a:t>Správu svěřeného majetku</a:t>
            </a:r>
          </a:p>
          <a:p>
            <a:r>
              <a:rPr lang="cs-CZ" dirty="0" smtClean="0"/>
              <a:t>Výkon přenesené působnosti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Podle rozsahu přenesené působnosti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Obce (obce1. stupně)</a:t>
            </a:r>
          </a:p>
          <a:p>
            <a:r>
              <a:rPr lang="cs-CZ" dirty="0" smtClean="0"/>
              <a:t>Obce s pověřeným osobním úřadem (obce 2. stupně)</a:t>
            </a:r>
          </a:p>
          <a:p>
            <a:r>
              <a:rPr lang="cs-CZ" dirty="0" smtClean="0"/>
              <a:t>Obce s rozšířenou působností (obce 3. stupně – větší města)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Obce I. a II. stupně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 I. Stupně – každá obec</a:t>
            </a:r>
          </a:p>
          <a:p>
            <a:r>
              <a:rPr lang="cs-CZ" dirty="0" smtClean="0"/>
              <a:t>Obec II. Stupně – zpravidla matriční a stavební úřad  (většinou jsou to města)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Obce III. stupně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Mezičlánek mezi obcemi a krajskými úřady</a:t>
            </a:r>
          </a:p>
          <a:p>
            <a:r>
              <a:rPr lang="cs-CZ" dirty="0" smtClean="0"/>
              <a:t>Slouží pro více obcí tzv. správní obvod</a:t>
            </a:r>
          </a:p>
          <a:p>
            <a:r>
              <a:rPr lang="cs-CZ" dirty="0" smtClean="0"/>
              <a:t>Zejména tyto agendy přenesené působnosti:</a:t>
            </a:r>
          </a:p>
          <a:p>
            <a:pPr>
              <a:buNone/>
            </a:pPr>
            <a:r>
              <a:rPr lang="cs-CZ" dirty="0" smtClean="0"/>
              <a:t>evidence obyvatel</a:t>
            </a:r>
          </a:p>
          <a:p>
            <a:pPr>
              <a:buNone/>
            </a:pPr>
            <a:r>
              <a:rPr lang="cs-CZ" dirty="0" smtClean="0"/>
              <a:t>„občanky“, pasy, řidičské průkazy</a:t>
            </a:r>
          </a:p>
          <a:p>
            <a:pPr>
              <a:buNone/>
            </a:pPr>
            <a:r>
              <a:rPr lang="cs-CZ" dirty="0" smtClean="0"/>
              <a:t> sociální péče</a:t>
            </a:r>
          </a:p>
          <a:p>
            <a:pPr>
              <a:buNone/>
            </a:pPr>
            <a:r>
              <a:rPr lang="cs-CZ" dirty="0" smtClean="0"/>
              <a:t>evidence vozidel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Hospodaření obcí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 je povinna pečovat o zachování a rozvoj svého majetku</a:t>
            </a:r>
          </a:p>
          <a:p>
            <a:r>
              <a:rPr lang="cs-CZ" dirty="0" smtClean="0"/>
              <a:t>Záměr prodeje, pronájmu, darování či směny majetku musí být zveřejněn nejméně 15 dnů předem</a:t>
            </a:r>
          </a:p>
          <a:p>
            <a:r>
              <a:rPr lang="cs-CZ" dirty="0" smtClean="0"/>
              <a:t>Obec musí zajistit přezkoumání hospodaření za uplynulý kalendářní rok na své náklady – zpravidla auditorem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Příjmy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Daňové výnosy </a:t>
            </a:r>
          </a:p>
          <a:p>
            <a:pPr>
              <a:buNone/>
            </a:pPr>
            <a:r>
              <a:rPr lang="cs-CZ" dirty="0" smtClean="0"/>
              <a:t>-  Podíl z celostátního hrubého výnosu</a:t>
            </a:r>
          </a:p>
          <a:p>
            <a:pPr marL="514350" indent="-514350">
              <a:buNone/>
            </a:pPr>
            <a:r>
              <a:rPr lang="cs-CZ" dirty="0" smtClean="0"/>
              <a:t>-  Daň z nemovitosti v 100% výši</a:t>
            </a:r>
          </a:p>
          <a:p>
            <a:pPr marL="514350" indent="-514350"/>
            <a:r>
              <a:rPr lang="cs-CZ" dirty="0" smtClean="0"/>
              <a:t>Poplatky ( psi, komunální odpad…)</a:t>
            </a:r>
          </a:p>
          <a:p>
            <a:pPr marL="514350" indent="-514350"/>
            <a:r>
              <a:rPr lang="cs-CZ" dirty="0" smtClean="0"/>
              <a:t>Vlastní příjmy (pronájmy, prodeje,..)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Rozpočet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platného státního rozpočtu a vlastního rozpočtového výhledu</a:t>
            </a:r>
          </a:p>
          <a:p>
            <a:r>
              <a:rPr lang="cs-CZ" dirty="0" smtClean="0"/>
              <a:t>Návrh rozpočtu musí být vyvěšen 15 dnů před schvalováním</a:t>
            </a:r>
          </a:p>
          <a:p>
            <a:r>
              <a:rPr lang="cs-CZ" dirty="0" smtClean="0"/>
              <a:t>Pokud není rozpočet obce schválen před 1. lednem rozpočtového roku, stanoví zastupitelstvo obce rozpočtové provizorium až do doby schválení rozpočtu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Členění VS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VS dělíme na </a:t>
            </a:r>
            <a:r>
              <a:rPr lang="cs-CZ" b="1" dirty="0" smtClean="0"/>
              <a:t>výkon státní správy </a:t>
            </a:r>
            <a:r>
              <a:rPr lang="cs-CZ" dirty="0" smtClean="0"/>
              <a:t>a </a:t>
            </a:r>
            <a:r>
              <a:rPr lang="cs-CZ" b="1" dirty="0" smtClean="0"/>
              <a:t>výkon samosprávy</a:t>
            </a:r>
            <a:r>
              <a:rPr lang="cs-CZ" dirty="0" smtClean="0"/>
              <a:t>.</a:t>
            </a:r>
          </a:p>
          <a:p>
            <a:r>
              <a:rPr lang="cs-CZ" dirty="0" smtClean="0"/>
              <a:t>Státní správa  a samospráva vykonává činnost:</a:t>
            </a:r>
          </a:p>
          <a:p>
            <a:pPr>
              <a:buNone/>
            </a:pPr>
            <a:r>
              <a:rPr lang="cs-CZ" b="1" dirty="0" smtClean="0"/>
              <a:t>Podzákonnou</a:t>
            </a:r>
          </a:p>
          <a:p>
            <a:pPr>
              <a:buNone/>
            </a:pPr>
            <a:r>
              <a:rPr lang="cs-CZ" b="1" dirty="0" smtClean="0"/>
              <a:t>Výkonnou</a:t>
            </a:r>
          </a:p>
          <a:p>
            <a:pPr>
              <a:buNone/>
            </a:pPr>
            <a:r>
              <a:rPr lang="cs-CZ" b="1" dirty="0" smtClean="0"/>
              <a:t>Nařizovací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Rozpočet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Změny rozpočtu po jeho schválení – </a:t>
            </a:r>
            <a:r>
              <a:rPr lang="cs-CZ" b="1" dirty="0" smtClean="0"/>
              <a:t>rozpočtová opatření</a:t>
            </a:r>
          </a:p>
          <a:p>
            <a:r>
              <a:rPr lang="cs-CZ" dirty="0" smtClean="0"/>
              <a:t>Důvody: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Organizační změny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Metodické změny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Věcné změny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Reforma veřejné správy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počátku roku 1990 – snaha oddělit výkon státní správy a samosprávy</a:t>
            </a:r>
          </a:p>
          <a:p>
            <a:r>
              <a:rPr lang="cs-CZ" dirty="0" smtClean="0"/>
              <a:t>Okresní úřady</a:t>
            </a:r>
          </a:p>
          <a:p>
            <a:r>
              <a:rPr lang="cs-CZ" dirty="0" smtClean="0"/>
              <a:t>1997 – zákon o vytvoření územních samosprávných celků - </a:t>
            </a:r>
            <a:r>
              <a:rPr lang="cs-CZ" b="1" dirty="0" smtClean="0"/>
              <a:t>I. </a:t>
            </a:r>
            <a:r>
              <a:rPr lang="cs-CZ" b="1" smtClean="0"/>
              <a:t>Fáze reformy</a:t>
            </a:r>
            <a:endParaRPr lang="cs-CZ" dirty="0" smtClean="0"/>
          </a:p>
          <a:p>
            <a:r>
              <a:rPr lang="cs-CZ" b="1" dirty="0" smtClean="0"/>
              <a:t>II. Fáze </a:t>
            </a:r>
            <a:r>
              <a:rPr lang="cs-CZ" dirty="0" smtClean="0"/>
              <a:t>– zánik okresních úřadů v roce 2003</a:t>
            </a:r>
          </a:p>
          <a:p>
            <a:r>
              <a:rPr lang="cs-CZ" dirty="0" smtClean="0"/>
              <a:t>2012 – novela zákona o rozpočtovém určení daní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Jednotky NUTS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NUTS I. – celá ČR</a:t>
            </a:r>
          </a:p>
          <a:p>
            <a:r>
              <a:rPr lang="cs-CZ" dirty="0" smtClean="0"/>
              <a:t>NUTS II. – </a:t>
            </a:r>
            <a:r>
              <a:rPr lang="cs-CZ" b="1" dirty="0" smtClean="0"/>
              <a:t>8 regionů soudržnosti</a:t>
            </a:r>
            <a:r>
              <a:rPr lang="cs-CZ" dirty="0" smtClean="0"/>
              <a:t>: Praha, Střední Čechy, Jihozápad, Severozápad, Severovýchod, Jihovýchod, Střední Morava, Ostravsko</a:t>
            </a:r>
          </a:p>
          <a:p>
            <a:r>
              <a:rPr lang="cs-CZ" dirty="0" smtClean="0"/>
              <a:t>NUTS III. – </a:t>
            </a:r>
            <a:r>
              <a:rPr lang="cs-CZ" b="1" dirty="0" smtClean="0"/>
              <a:t>VÚCS</a:t>
            </a:r>
          </a:p>
          <a:p>
            <a:r>
              <a:rPr lang="cs-CZ" dirty="0" smtClean="0"/>
              <a:t>NUTS IV. – 77 bývalých okresů</a:t>
            </a:r>
          </a:p>
          <a:p>
            <a:r>
              <a:rPr lang="cs-CZ" dirty="0" smtClean="0"/>
              <a:t>NUTS V. – obce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Státní 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Vykonávána prostřednictvím </a:t>
            </a:r>
            <a:r>
              <a:rPr lang="cs-CZ" b="1" dirty="0" smtClean="0"/>
              <a:t>státních</a:t>
            </a:r>
            <a:r>
              <a:rPr lang="cs-CZ" dirty="0" smtClean="0"/>
              <a:t> orgánů:</a:t>
            </a:r>
          </a:p>
          <a:p>
            <a:r>
              <a:rPr lang="cs-CZ" dirty="0" smtClean="0"/>
              <a:t>Vlády</a:t>
            </a:r>
          </a:p>
          <a:p>
            <a:r>
              <a:rPr lang="cs-CZ" dirty="0" smtClean="0"/>
              <a:t>Ministerstev a </a:t>
            </a:r>
            <a:r>
              <a:rPr lang="cs-CZ" dirty="0" err="1" smtClean="0"/>
              <a:t>ost</a:t>
            </a:r>
            <a:r>
              <a:rPr lang="cs-CZ" dirty="0" smtClean="0"/>
              <a:t>. ústředních správních orgánů</a:t>
            </a:r>
          </a:p>
          <a:p>
            <a:r>
              <a:rPr lang="cs-CZ" dirty="0" smtClean="0"/>
              <a:t>Odborných územních správních úřadů</a:t>
            </a:r>
          </a:p>
          <a:p>
            <a:r>
              <a:rPr lang="cs-CZ" dirty="0" smtClean="0"/>
              <a:t>Veřejných sborů</a:t>
            </a:r>
          </a:p>
          <a:p>
            <a:pPr>
              <a:buNone/>
            </a:pPr>
            <a:r>
              <a:rPr lang="cs-CZ" dirty="0" smtClean="0"/>
              <a:t>Prostřednictvím </a:t>
            </a:r>
            <a:r>
              <a:rPr lang="cs-CZ" b="1" dirty="0" smtClean="0"/>
              <a:t>samosprávných</a:t>
            </a:r>
            <a:r>
              <a:rPr lang="cs-CZ" dirty="0" smtClean="0"/>
              <a:t> orgánů formou </a:t>
            </a:r>
            <a:r>
              <a:rPr lang="cs-CZ" b="1" dirty="0" smtClean="0"/>
              <a:t>přenesené působnosti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dělení státní správy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Odborná – např. finanční úřady</a:t>
            </a:r>
          </a:p>
          <a:p>
            <a:r>
              <a:rPr lang="cs-CZ" dirty="0" smtClean="0"/>
              <a:t>Všeobecná – to, co je vykonáváno formou přenesené působnosti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Veřejné sbory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uskutečňují výkon státní správy především ve věcech správního dozoru </a:t>
            </a:r>
          </a:p>
          <a:p>
            <a:r>
              <a:rPr lang="cs-CZ" dirty="0" smtClean="0"/>
              <a:t>ozbrojené -  Policie ČR, Celní správa ČR a Vězeňská služba ČR</a:t>
            </a:r>
          </a:p>
          <a:p>
            <a:r>
              <a:rPr lang="cs-CZ" dirty="0" smtClean="0"/>
              <a:t>neozbrojené – Hasičský záchranný sbor ČR</a:t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veřejné správy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mocenská</a:t>
            </a:r>
            <a:r>
              <a:rPr lang="cs-CZ" dirty="0" smtClean="0"/>
              <a:t> </a:t>
            </a:r>
          </a:p>
          <a:p>
            <a:r>
              <a:rPr lang="cs-CZ" dirty="0" smtClean="0"/>
              <a:t> </a:t>
            </a:r>
            <a:r>
              <a:rPr lang="cs-CZ" b="1" dirty="0" smtClean="0"/>
              <a:t>ochranná</a:t>
            </a:r>
            <a:r>
              <a:rPr lang="cs-CZ" dirty="0" smtClean="0"/>
              <a:t> </a:t>
            </a:r>
          </a:p>
          <a:p>
            <a:r>
              <a:rPr lang="cs-CZ" b="1" dirty="0" smtClean="0"/>
              <a:t>organizační</a:t>
            </a:r>
            <a:r>
              <a:rPr lang="cs-CZ" dirty="0" smtClean="0"/>
              <a:t> </a:t>
            </a:r>
          </a:p>
          <a:p>
            <a:r>
              <a:rPr lang="cs-CZ" b="1" dirty="0" smtClean="0"/>
              <a:t>regulační funkce</a:t>
            </a:r>
            <a:r>
              <a:rPr lang="cs-CZ" dirty="0" smtClean="0"/>
              <a:t> </a:t>
            </a:r>
          </a:p>
          <a:p>
            <a:r>
              <a:rPr lang="cs-CZ" dirty="0" smtClean="0"/>
              <a:t>f</a:t>
            </a:r>
            <a:r>
              <a:rPr lang="cs-CZ" b="1" dirty="0" smtClean="0"/>
              <a:t>unkce služeb veřejnosti</a:t>
            </a: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Mocenská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Nejvýznamnější</a:t>
            </a:r>
          </a:p>
          <a:p>
            <a:r>
              <a:rPr lang="cs-CZ" dirty="0" smtClean="0"/>
              <a:t>Schopnost autoritativně rozhodovat o právech a povinnostech subjektů</a:t>
            </a:r>
          </a:p>
          <a:p>
            <a:r>
              <a:rPr lang="cs-CZ" dirty="0" smtClean="0"/>
              <a:t>Rozhodnutí z moci veřejné není závislé na vůli subjektu, o kterém je rozhodováno </a:t>
            </a:r>
          </a:p>
          <a:p>
            <a:r>
              <a:rPr lang="cs-CZ" dirty="0" smtClean="0"/>
              <a:t>Prvotním nositelem veřejné moci je vždy stát, který však může některé činnosti delegovat na jiné orgány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1246</Words>
  <Application>Microsoft Office PowerPoint</Application>
  <PresentationFormat>Předvádění na obrazovce (4:3)</PresentationFormat>
  <Paragraphs>218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5" baseType="lpstr">
      <vt:lpstr>Arial</vt:lpstr>
      <vt:lpstr>Calibri</vt:lpstr>
      <vt:lpstr>Motiv sady Office</vt:lpstr>
      <vt:lpstr>Veřejná správa</vt:lpstr>
      <vt:lpstr>Veřejná správa (VS)</vt:lpstr>
      <vt:lpstr>Orgány VS</vt:lpstr>
      <vt:lpstr>Členění VS</vt:lpstr>
      <vt:lpstr>Státní správa</vt:lpstr>
      <vt:lpstr>Další dělení státní správy</vt:lpstr>
      <vt:lpstr>Veřejné sbory</vt:lpstr>
      <vt:lpstr>Funkce veřejné správy</vt:lpstr>
      <vt:lpstr>Mocenská funkce</vt:lpstr>
      <vt:lpstr>Ochranná funkce</vt:lpstr>
      <vt:lpstr>Organizační funkce</vt:lpstr>
      <vt:lpstr>Regulační funkce</vt:lpstr>
      <vt:lpstr>Funkce služeb veřejnosti </vt:lpstr>
      <vt:lpstr>Princip subsidiarity</vt:lpstr>
      <vt:lpstr>Samostatná působnost </vt:lpstr>
      <vt:lpstr>Přenesená působnost </vt:lpstr>
      <vt:lpstr>Samospráva</vt:lpstr>
      <vt:lpstr>Profesní, zájmová samospráva</vt:lpstr>
      <vt:lpstr>Profesní komory</vt:lpstr>
      <vt:lpstr>Profesní komory - pokračování</vt:lpstr>
      <vt:lpstr>Územní samospráva</vt:lpstr>
      <vt:lpstr>Obec</vt:lpstr>
      <vt:lpstr>Správa obce</vt:lpstr>
      <vt:lpstr>Zastupitelstvo</vt:lpstr>
      <vt:lpstr>Usnesení zastupitelstva</vt:lpstr>
      <vt:lpstr>Rada </vt:lpstr>
      <vt:lpstr>Kompetence rady</vt:lpstr>
      <vt:lpstr>Starosta</vt:lpstr>
      <vt:lpstr>Obecní úřad</vt:lpstr>
      <vt:lpstr>Obecní úřady</vt:lpstr>
      <vt:lpstr>Statutární města</vt:lpstr>
      <vt:lpstr>Statutární města</vt:lpstr>
      <vt:lpstr>Městské obvody, městské části</vt:lpstr>
      <vt:lpstr>Podle rozsahu přenesené působnosti</vt:lpstr>
      <vt:lpstr>Obce I. a II. stupně</vt:lpstr>
      <vt:lpstr>Obce III. stupně</vt:lpstr>
      <vt:lpstr>Hospodaření obcí</vt:lpstr>
      <vt:lpstr>Příjmy obce</vt:lpstr>
      <vt:lpstr>Rozpočet obce</vt:lpstr>
      <vt:lpstr>Rozpočet pokračování</vt:lpstr>
      <vt:lpstr>Reforma veřejné správy</vt:lpstr>
      <vt:lpstr>Jednotky NUTS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Javorova Barbora</dc:creator>
  <cp:lastModifiedBy>bjavorova</cp:lastModifiedBy>
  <cp:revision>52</cp:revision>
  <dcterms:created xsi:type="dcterms:W3CDTF">2012-10-02T10:50:48Z</dcterms:created>
  <dcterms:modified xsi:type="dcterms:W3CDTF">2018-09-18T09:02:22Z</dcterms:modified>
</cp:coreProperties>
</file>