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9CB0-2808-46BD-92A0-5657444BFA04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7BCB-AB2B-4887-8E69-F753D8D937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9CB0-2808-46BD-92A0-5657444BFA04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7BCB-AB2B-4887-8E69-F753D8D937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9CB0-2808-46BD-92A0-5657444BFA04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7BCB-AB2B-4887-8E69-F753D8D937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9CB0-2808-46BD-92A0-5657444BFA04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7BCB-AB2B-4887-8E69-F753D8D937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9CB0-2808-46BD-92A0-5657444BFA04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7BCB-AB2B-4887-8E69-F753D8D937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9CB0-2808-46BD-92A0-5657444BFA04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7BCB-AB2B-4887-8E69-F753D8D937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9CB0-2808-46BD-92A0-5657444BFA04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7BCB-AB2B-4887-8E69-F753D8D937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9CB0-2808-46BD-92A0-5657444BFA04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7BCB-AB2B-4887-8E69-F753D8D937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9CB0-2808-46BD-92A0-5657444BFA04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7BCB-AB2B-4887-8E69-F753D8D937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9CB0-2808-46BD-92A0-5657444BFA04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7BCB-AB2B-4887-8E69-F753D8D937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9CB0-2808-46BD-92A0-5657444BFA04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7BCB-AB2B-4887-8E69-F753D8D937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49CB0-2808-46BD-92A0-5657444BFA04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47BCB-AB2B-4887-8E69-F753D8D9375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Etika ve zdravotnictví III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Svědomí z pohledu dějin filozofie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Sokrates</a:t>
            </a:r>
            <a:r>
              <a:rPr lang="cs-CZ" dirty="0" smtClean="0"/>
              <a:t>  - </a:t>
            </a:r>
            <a:r>
              <a:rPr lang="cs-CZ" i="1" dirty="0" err="1" smtClean="0"/>
              <a:t>daimonion</a:t>
            </a:r>
            <a:r>
              <a:rPr lang="cs-CZ" i="1" dirty="0" smtClean="0"/>
              <a:t> - </a:t>
            </a:r>
            <a:r>
              <a:rPr lang="cs-CZ" dirty="0" smtClean="0"/>
              <a:t>vnitřní hlas, který člověka vede </a:t>
            </a:r>
          </a:p>
          <a:p>
            <a:r>
              <a:rPr lang="cs-CZ" b="1" dirty="0" smtClean="0"/>
              <a:t>Aristoteles</a:t>
            </a:r>
            <a:r>
              <a:rPr lang="cs-CZ" dirty="0" smtClean="0"/>
              <a:t>  - teoretický a praktický rozum,  praktický </a:t>
            </a:r>
            <a:r>
              <a:rPr lang="pl-PL" dirty="0" smtClean="0"/>
              <a:t>rozum je rozum, který se pohybuje v prostoru otázky: „</a:t>
            </a:r>
            <a:r>
              <a:rPr lang="pl-PL" i="1" dirty="0" smtClean="0"/>
              <a:t>Co mám konat?“ V </a:t>
            </a:r>
            <a:r>
              <a:rPr lang="cs-CZ" dirty="0" smtClean="0"/>
              <a:t>etické souvislosti nazýváme tento rozum svědomím. </a:t>
            </a:r>
          </a:p>
          <a:p>
            <a:r>
              <a:rPr lang="cs-CZ" b="1" dirty="0" smtClean="0"/>
              <a:t>Tomáš </a:t>
            </a:r>
            <a:r>
              <a:rPr lang="cs-CZ" b="1" dirty="0" err="1" smtClean="0"/>
              <a:t>Akvinský</a:t>
            </a:r>
            <a:r>
              <a:rPr lang="cs-CZ" b="1" dirty="0" smtClean="0"/>
              <a:t> </a:t>
            </a:r>
            <a:r>
              <a:rPr lang="cs-CZ" dirty="0" smtClean="0"/>
              <a:t>rozlišuje svědomí </a:t>
            </a:r>
            <a:r>
              <a:rPr lang="cs-CZ" i="1" dirty="0" err="1" smtClean="0"/>
              <a:t>conscientia</a:t>
            </a:r>
            <a:r>
              <a:rPr lang="cs-CZ" i="1" dirty="0" smtClean="0"/>
              <a:t> a </a:t>
            </a:r>
            <a:r>
              <a:rPr lang="cs-CZ" i="1" dirty="0" err="1" smtClean="0"/>
              <a:t>synderesis</a:t>
            </a:r>
            <a:r>
              <a:rPr lang="cs-CZ" i="1" dirty="0" smtClean="0"/>
              <a:t>. </a:t>
            </a:r>
            <a:r>
              <a:rPr lang="cs-CZ" i="1" dirty="0" err="1" smtClean="0"/>
              <a:t>Synderesis</a:t>
            </a:r>
            <a:r>
              <a:rPr lang="cs-CZ" i="1" dirty="0" smtClean="0"/>
              <a:t> - </a:t>
            </a:r>
            <a:r>
              <a:rPr lang="cs-CZ" dirty="0" smtClean="0"/>
              <a:t>svědomí, pokud poznává nejobecnější zásady správného jednání, </a:t>
            </a:r>
            <a:r>
              <a:rPr lang="cs-CZ" i="1" dirty="0" err="1" smtClean="0"/>
              <a:t>conscientia</a:t>
            </a:r>
            <a:r>
              <a:rPr lang="cs-CZ" i="1" dirty="0" smtClean="0"/>
              <a:t> - </a:t>
            </a:r>
            <a:r>
              <a:rPr lang="cs-CZ" dirty="0" smtClean="0"/>
              <a:t>aplikace mravních zásad na konkrétní případ</a:t>
            </a:r>
          </a:p>
          <a:p>
            <a:r>
              <a:rPr lang="cs-CZ" b="1" dirty="0" err="1" smtClean="0"/>
              <a:t>Immanuel</a:t>
            </a:r>
            <a:r>
              <a:rPr lang="cs-CZ" b="1" dirty="0" smtClean="0"/>
              <a:t> Kant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Immanuel</a:t>
            </a:r>
            <a:r>
              <a:rPr lang="cs-CZ" b="1" dirty="0" smtClean="0"/>
              <a:t> Kant a svědomí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„ </a:t>
            </a:r>
            <a:r>
              <a:rPr lang="pl-PL" i="1" dirty="0" smtClean="0"/>
              <a:t>Každý </a:t>
            </a:r>
            <a:r>
              <a:rPr lang="cs-CZ" i="1" dirty="0" smtClean="0"/>
              <a:t>člověk má svědomí, shledává, že je pozorován nějakým vnitřním soudem, jenž mu hrozí a vnuká mu úctu. Tato moc, jež v něm bdí nad zákonem, není něco, co si sám člověk podle libosti dává, ale je takřka vtělena v jeho bytost. Může je sice rozkošemi nebo rozptýlením ohlušit nebo uspat, ale nikoliv se mu vyhnout, časem zas přijde k sobě, procitne a tu uslyší ten strašný hlas.“</a:t>
            </a:r>
          </a:p>
          <a:p>
            <a:r>
              <a:rPr lang="pl-PL" dirty="0" smtClean="0"/>
              <a:t>Z knihy „Nauka o ctnostech“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Svědomí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provedeme-li něco nedobrého, můžeme mít špatné svědomí</a:t>
            </a:r>
          </a:p>
          <a:p>
            <a:r>
              <a:rPr lang="cs-CZ" dirty="0" smtClean="0"/>
              <a:t>ani svědomí nemusí být neomylné, i pod jeho vlivem můžeme druhým lidem ublížit</a:t>
            </a:r>
          </a:p>
          <a:p>
            <a:r>
              <a:rPr lang="cs-CZ" dirty="0" smtClean="0"/>
              <a:t>člověk změní své názory a své dřívější přesvědčení považuje za omyl </a:t>
            </a:r>
          </a:p>
          <a:p>
            <a:r>
              <a:rPr lang="cs-CZ" dirty="0" smtClean="0"/>
              <a:t>tzv. ohlušení svědomí - pokud nám svědomí říká, že nemáme nějaký čin udělat a my ho opakovaně děláme, svědomí se po čase může přestat ozývat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Čtyři komponenty svědomí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poznání původu a význam norem</a:t>
            </a:r>
          </a:p>
          <a:p>
            <a:r>
              <a:rPr lang="cs-CZ" dirty="0" smtClean="0"/>
              <a:t>hodnoticí moment</a:t>
            </a:r>
          </a:p>
          <a:p>
            <a:r>
              <a:rPr lang="cs-CZ" dirty="0" smtClean="0"/>
              <a:t>emocionální komponenta</a:t>
            </a:r>
          </a:p>
          <a:p>
            <a:r>
              <a:rPr lang="cs-CZ" dirty="0" smtClean="0"/>
              <a:t>snaha o nápravu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Poznání původu a význam norem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člověk nezná jednotlivé společenské normy, svědomí se neozve </a:t>
            </a:r>
          </a:p>
          <a:p>
            <a:r>
              <a:rPr lang="cs-CZ" dirty="0" smtClean="0"/>
              <a:t>norma v rozporu s většinovou společností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Hodnotící moment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posuzovat vlastní činy a záměry </a:t>
            </a:r>
          </a:p>
          <a:p>
            <a:r>
              <a:rPr lang="cs-CZ" dirty="0" smtClean="0"/>
              <a:t>schopnost ubránit se nesprávným formám jednání</a:t>
            </a:r>
          </a:p>
          <a:p>
            <a:r>
              <a:rPr lang="cs-CZ" dirty="0" smtClean="0"/>
              <a:t>u určitých psychiatrických poruch může člověk ztratit schopnost posuzovat vážnost vlastních činů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Emocionální komponenta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vědomí povinnosti, lítosti, pokání</a:t>
            </a:r>
          </a:p>
          <a:p>
            <a:r>
              <a:rPr lang="cs-CZ" dirty="0" smtClean="0"/>
              <a:t>obsahem emocionální složky svědomí je obvykle strach, bázeň, pocit viny a studu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Snaha o nápravu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zdravotníky je svědomí důležitý ukazatel</a:t>
            </a:r>
          </a:p>
          <a:p>
            <a:r>
              <a:rPr lang="cs-CZ" dirty="0" smtClean="0"/>
              <a:t>dobře vyvinuté a zdravé svědomí je známkou jejich profesionality</a:t>
            </a:r>
          </a:p>
          <a:p>
            <a:r>
              <a:rPr lang="cs-CZ" dirty="0" smtClean="0"/>
              <a:t>zdravé svědomí jako </a:t>
            </a:r>
            <a:r>
              <a:rPr lang="cs-CZ" b="1" dirty="0" smtClean="0"/>
              <a:t>výzva k pozornosti</a:t>
            </a:r>
            <a:r>
              <a:rPr lang="cs-CZ" dirty="0" smtClean="0"/>
              <a:t>, aby si dokázal uvědomit, jaké má jeho jednání celkové aspekty (souvislosti) a zda je v tomto kontextu v souladu s jeho svědomím, jinými slovy, je-li mravné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Historický vývoj etických principů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Hippokratova přísaha</a:t>
            </a:r>
          </a:p>
          <a:p>
            <a:r>
              <a:rPr lang="cs-CZ" dirty="0" smtClean="0"/>
              <a:t>křesťanství</a:t>
            </a:r>
          </a:p>
          <a:p>
            <a:r>
              <a:rPr lang="cs-CZ" dirty="0" smtClean="0"/>
              <a:t>judaismus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Judaismus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židovská lékařská etika – kořeny v tradici židovského Zákona, jehož mluvčími jsou rabíni</a:t>
            </a:r>
          </a:p>
          <a:p>
            <a:r>
              <a:rPr lang="cs-CZ" dirty="0" smtClean="0"/>
              <a:t>mnozí lékaři nejprve rabíni </a:t>
            </a:r>
          </a:p>
          <a:p>
            <a:r>
              <a:rPr lang="cs-CZ" dirty="0" smtClean="0"/>
              <a:t>lékařská etika - zasazena do mravního zákona, přesahujícího lékařský kontext </a:t>
            </a:r>
          </a:p>
          <a:p>
            <a:r>
              <a:rPr lang="cs-CZ" dirty="0" smtClean="0"/>
              <a:t>srozumitelná všem </a:t>
            </a:r>
          </a:p>
          <a:p>
            <a:r>
              <a:rPr lang="cs-CZ" dirty="0" smtClean="0"/>
              <a:t>v lékařství se vyskytne závažnější etický problém – řešení ponecháno člověku vzdělanému v zákoně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Mravní </a:t>
            </a:r>
            <a:r>
              <a:rPr lang="cs-CZ" b="1" dirty="0" err="1" smtClean="0"/>
              <a:t>předporozumění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ravní hodnocení</a:t>
            </a:r>
          </a:p>
          <a:p>
            <a:r>
              <a:rPr lang="cs-CZ" dirty="0" smtClean="0"/>
              <a:t>svědomí</a:t>
            </a:r>
          </a:p>
          <a:p>
            <a:r>
              <a:rPr lang="cs-CZ" dirty="0" smtClean="0"/>
              <a:t>dobrovolnost</a:t>
            </a:r>
          </a:p>
          <a:p>
            <a:r>
              <a:rPr lang="cs-CZ" dirty="0" smtClean="0"/>
              <a:t>odpovědnost</a:t>
            </a:r>
          </a:p>
          <a:p>
            <a:r>
              <a:rPr lang="cs-CZ" dirty="0"/>
              <a:t>s</a:t>
            </a:r>
            <a:r>
              <a:rPr lang="cs-CZ" dirty="0" smtClean="0"/>
              <a:t>ociální zřetel</a:t>
            </a:r>
          </a:p>
          <a:p>
            <a:r>
              <a:rPr lang="cs-CZ" dirty="0"/>
              <a:t>v</a:t>
            </a:r>
            <a:r>
              <a:rPr lang="cs-CZ" dirty="0" smtClean="0"/>
              <a:t>lastní </a:t>
            </a:r>
            <a:r>
              <a:rPr lang="cs-CZ" dirty="0"/>
              <a:t>mravní hodnota člověka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Judaistická lékařská etika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vychází z Tóry (pět knih Mojžíšových) a Talmudu (souhrn základních kodexů, týkající se chování a jednání židovských věřících).</a:t>
            </a:r>
          </a:p>
          <a:p>
            <a:r>
              <a:rPr lang="cs-CZ" dirty="0" smtClean="0"/>
              <a:t>První židovská lékařská přísaha je </a:t>
            </a:r>
            <a:r>
              <a:rPr lang="cs-CZ" b="1" dirty="0" smtClean="0"/>
              <a:t>přísaha lékaře </a:t>
            </a:r>
            <a:r>
              <a:rPr lang="cs-CZ" b="1" dirty="0" err="1" smtClean="0"/>
              <a:t>Asapha</a:t>
            </a:r>
            <a:r>
              <a:rPr lang="cs-CZ" b="1" dirty="0" smtClean="0"/>
              <a:t> </a:t>
            </a:r>
            <a:r>
              <a:rPr lang="cs-CZ" dirty="0" smtClean="0"/>
              <a:t>(3. - 7. století n.l.)</a:t>
            </a:r>
          </a:p>
          <a:p>
            <a:r>
              <a:rPr lang="cs-CZ" dirty="0" smtClean="0"/>
              <a:t>Obsahuje tyto zásady: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	nebudete zabíjet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	nepodáte ženě lektvar s cílem vyvolat potrat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	nebudete toužit po krásné ženě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	nebudete odhalovat tajemství, která vám nejsou svěřena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	nebudete brát úplatky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	nezatvrdíte svá srdce vůči chudým a potřebným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	nebudete nazývat dobro zlem </a:t>
            </a:r>
            <a:r>
              <a:rPr lang="pt-BR" dirty="0" smtClean="0"/>
              <a:t>a zlo dobrem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	</a:t>
            </a:r>
            <a:r>
              <a:rPr lang="pt-BR" dirty="0" smtClean="0"/>
              <a:t>nepůjdete cestou čarodějů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Modlitba </a:t>
            </a:r>
            <a:r>
              <a:rPr lang="cs-CZ" b="1" dirty="0" err="1" smtClean="0"/>
              <a:t>Maimonidova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etické literatuře velmi často citována</a:t>
            </a:r>
          </a:p>
          <a:p>
            <a:r>
              <a:rPr lang="cs-CZ" dirty="0" smtClean="0"/>
              <a:t>přeložena z Hebrejského rukopisu 12. století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Židovská etika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jasně formulované </a:t>
            </a:r>
            <a:r>
              <a:rPr lang="cs-CZ" b="1" dirty="0" smtClean="0"/>
              <a:t>etické principy:</a:t>
            </a:r>
          </a:p>
          <a:p>
            <a:r>
              <a:rPr lang="cs-CZ" dirty="0" smtClean="0"/>
              <a:t>1. posvátnost a důstojnost lidského života, neboť člověk je stvořen k Božímu obrazu</a:t>
            </a:r>
          </a:p>
          <a:p>
            <a:r>
              <a:rPr lang="cs-CZ" dirty="0" smtClean="0"/>
              <a:t>2. povinnost pečovat o zdraví</a:t>
            </a:r>
          </a:p>
          <a:p>
            <a:r>
              <a:rPr lang="cs-CZ" dirty="0" smtClean="0"/>
              <a:t>3. nekompromisní odpor k pověrám a iracionálním způsobům léčení</a:t>
            </a:r>
          </a:p>
          <a:p>
            <a:r>
              <a:rPr lang="cs-CZ" dirty="0" smtClean="0"/>
              <a:t>4. rigidní kodex hygienických pravidel a dietetických opatření</a:t>
            </a:r>
          </a:p>
          <a:p>
            <a:r>
              <a:rPr lang="cs-CZ" dirty="0" smtClean="0"/>
              <a:t>5. kodex sexuální morálky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Křesťanská etika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hlavní principy lékařské a zdravotnické etiky vycházející z křesťanství, zejména katolictví: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princip správcovství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princip posvátnosti a nedotknutelnosti lidského života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princip totality a integrity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problematika sexuality a rozmnožování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princip dvojího efektu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princip svobody a odpovědnosti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princip společenství a vzájemné pomoci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Princip správcovství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lidský život pochází od Boha a člověk je pouze</a:t>
            </a:r>
          </a:p>
          <a:p>
            <a:r>
              <a:rPr lang="cs-CZ" dirty="0" smtClean="0"/>
              <a:t>jeho správcem a nikoliv jeho vlastníkem </a:t>
            </a:r>
          </a:p>
          <a:p>
            <a:r>
              <a:rPr lang="cs-CZ" dirty="0" smtClean="0"/>
              <a:t>povinnost se o zdraví starat a kultivovat je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Princip posvátnosti a nedotknutelnosti lidského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člověk sám nemá právo rozhodovat o svém životě</a:t>
            </a:r>
          </a:p>
          <a:p>
            <a:r>
              <a:rPr lang="cs-CZ" dirty="0" smtClean="0"/>
              <a:t>bez výhrad odsuzuje potrat,euthanasii</a:t>
            </a:r>
          </a:p>
          <a:p>
            <a:r>
              <a:rPr lang="cs-CZ" dirty="0" smtClean="0"/>
              <a:t>diskuse připouštěna pouze u prodlužování života pomocí techniky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Princip totality a integrity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terapeutický princip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pt-BR" dirty="0" smtClean="0"/>
              <a:t>ravid</a:t>
            </a:r>
            <a:r>
              <a:rPr lang="cs-CZ" dirty="0" smtClean="0"/>
              <a:t>la, jakým způsobem je možné zasahovat do života, např. v případě chirurgických zákroků</a:t>
            </a:r>
          </a:p>
          <a:p>
            <a:r>
              <a:rPr lang="cs-CZ" dirty="0" smtClean="0"/>
              <a:t>části těla existují vždy pro dobro celku a mohou být odejmuty jen tehdy, když nemocný orgán ohrožuje celé tělo </a:t>
            </a:r>
          </a:p>
          <a:p>
            <a:r>
              <a:rPr lang="cs-CZ" dirty="0" smtClean="0"/>
              <a:t>problém - transplantace orgánů od živých dárců </a:t>
            </a:r>
          </a:p>
          <a:p>
            <a:r>
              <a:rPr lang="cs-CZ" dirty="0" smtClean="0"/>
              <a:t>darování orgánů – po splnění určitých podmínek (informovaný souhlas dárce, ocenění rizika a oběti darujícího, pokud je motivováno láskou k bližnímu a snahou pomoci)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Problematika sexuality a rozmnožování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dogmatická definice:lidská sexualita musí splňovat dva hlavní účely - plození a výchovu dětí a láskyplné spojení v rámci manželského svazku</a:t>
            </a:r>
          </a:p>
          <a:p>
            <a:r>
              <a:rPr lang="cs-CZ" dirty="0" smtClean="0"/>
              <a:t>současnost – uvolňování v oblasti antikoncepce či homosexuality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Princip dvojího efektu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velmi často citován při řešení etických dilemat dnešních dnů</a:t>
            </a:r>
          </a:p>
          <a:p>
            <a:r>
              <a:rPr lang="cs-CZ" dirty="0" smtClean="0"/>
              <a:t>v určitých případech mohou z dvojího jednání vzejít dva efekty – pozitivní a negativní (léčení může mít negativní účinky)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Podmínky principu dvojího efektu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hlavní činnost je sama o sobě dobrá</a:t>
            </a:r>
          </a:p>
          <a:p>
            <a:r>
              <a:rPr lang="cs-CZ" dirty="0" smtClean="0"/>
              <a:t>přímým záměrem jednajícího je efekt dobrý, přičemž špatný efekt není </a:t>
            </a:r>
            <a:r>
              <a:rPr lang="pl-PL" dirty="0" smtClean="0"/>
              <a:t>podporován, ať již jako prostředek nebo jako cíl</a:t>
            </a:r>
          </a:p>
          <a:p>
            <a:r>
              <a:rPr lang="cs-CZ" dirty="0" smtClean="0"/>
              <a:t>dobrý efekt není docílen prostřednictvím špatného, který z akce vyplývá jako sekundární, nebo nanejvýše jako paralelní k efektu dobrému</a:t>
            </a:r>
          </a:p>
          <a:p>
            <a:r>
              <a:rPr lang="cs-CZ" dirty="0" smtClean="0"/>
              <a:t>pozitivní efekt převažuje nad efektem negativním, nebo je alespoň stejný</a:t>
            </a:r>
          </a:p>
          <a:p>
            <a:r>
              <a:rPr lang="cs-CZ" dirty="0" smtClean="0"/>
              <a:t>aktivita, která má i negativní efekty, nemůže být v dané situaci nahrazena jinou, bez těchto efektů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Mravní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svému vlastnímu jednání a jednání druhých lidí připisujeme </a:t>
            </a:r>
            <a:r>
              <a:rPr lang="cs-CZ" dirty="0" smtClean="0"/>
              <a:t>mravní hodnotu </a:t>
            </a:r>
          </a:p>
          <a:p>
            <a:r>
              <a:rPr lang="cs-CZ" dirty="0" smtClean="0"/>
              <a:t>jednání lidí hodnotíme</a:t>
            </a:r>
            <a:r>
              <a:rPr lang="cs-CZ" dirty="0"/>
              <a:t>, schvalujeme nebo </a:t>
            </a:r>
            <a:r>
              <a:rPr lang="cs-CZ" dirty="0" smtClean="0"/>
              <a:t>odsuzujeme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Princip svobody a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být svoboden neznamená možnost uskutečňovat svobodnu vůli ve všem </a:t>
            </a:r>
          </a:p>
          <a:p>
            <a:r>
              <a:rPr lang="cs-CZ" dirty="0" smtClean="0"/>
              <a:t>zvažování svých vlastních skutků nejen ve vztahu k sobě, ale i k jiným lidem </a:t>
            </a:r>
          </a:p>
          <a:p>
            <a:r>
              <a:rPr lang="cs-CZ" dirty="0" smtClean="0"/>
              <a:t>absolutní svoboda může vést k násilí a ke konfliktům</a:t>
            </a:r>
          </a:p>
          <a:p>
            <a:r>
              <a:rPr lang="cs-CZ" dirty="0" smtClean="0"/>
              <a:t>každý projev svobody je správný jen tehdy, je-li</a:t>
            </a:r>
          </a:p>
          <a:p>
            <a:r>
              <a:rPr lang="cs-CZ" dirty="0" smtClean="0"/>
              <a:t>založen na myšlence odpovědnosti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Princip společenství a vzájemné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 dosažení společného dobra, života a zdraví společnosti lze dojít jedině skrze dobro individuální</a:t>
            </a:r>
          </a:p>
          <a:p>
            <a:r>
              <a:rPr lang="cs-CZ" dirty="0" smtClean="0"/>
              <a:t>každému kdo pomoc a podporu potřebuje, je třeba vyjít vstříc</a:t>
            </a:r>
          </a:p>
          <a:p>
            <a:r>
              <a:rPr lang="cs-CZ" dirty="0" smtClean="0"/>
              <a:t>povinnost vzájemně se respektovat a uznávat důstojnost jiného člověka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Křesťanská lékařská etika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protiváhou morálnímu relativismu současného světa </a:t>
            </a:r>
          </a:p>
          <a:p>
            <a:r>
              <a:rPr lang="cs-CZ" dirty="0" smtClean="0"/>
              <a:t>uvedené principy se týkají nejen lékařství, ale </a:t>
            </a:r>
            <a:r>
              <a:rPr lang="cs-CZ" smtClean="0"/>
              <a:t>i zdravotní péče</a:t>
            </a:r>
            <a:r>
              <a:rPr lang="cs-CZ" dirty="0" smtClean="0"/>
              <a:t>, tedy celého zdravotnictví a jsou aktuální také v </a:t>
            </a:r>
            <a:r>
              <a:rPr lang="cs-CZ" smtClean="0"/>
              <a:t>dnešní době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Svědomí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všeobecné poznání </a:t>
            </a:r>
            <a:r>
              <a:rPr lang="cs-CZ" dirty="0" smtClean="0"/>
              <a:t>dobra a zla</a:t>
            </a:r>
          </a:p>
          <a:p>
            <a:r>
              <a:rPr lang="cs-CZ" dirty="0"/>
              <a:t>vlastní hodnocení </a:t>
            </a:r>
            <a:r>
              <a:rPr lang="cs-CZ" dirty="0" smtClean="0"/>
              <a:t>mravního jednání </a:t>
            </a:r>
          </a:p>
          <a:p>
            <a:r>
              <a:rPr lang="cs-CZ" dirty="0" smtClean="0"/>
              <a:t>svědomí </a:t>
            </a:r>
            <a:r>
              <a:rPr lang="cs-CZ" dirty="0"/>
              <a:t>neurčuje, co by měl dělat ten </a:t>
            </a:r>
            <a:r>
              <a:rPr lang="cs-CZ" dirty="0" smtClean="0"/>
              <a:t>druhý</a:t>
            </a:r>
          </a:p>
          <a:p>
            <a:r>
              <a:rPr lang="cs-CZ" dirty="0" smtClean="0"/>
              <a:t>schopnost posuzovat </a:t>
            </a:r>
            <a:r>
              <a:rPr lang="cs-CZ" dirty="0"/>
              <a:t>své vlastní jednání a poznávat co je dobré a </a:t>
            </a:r>
            <a:r>
              <a:rPr lang="cs-CZ" dirty="0" smtClean="0"/>
              <a:t>správné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Dobrovolnost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jednající </a:t>
            </a:r>
            <a:r>
              <a:rPr lang="cs-CZ" dirty="0" smtClean="0"/>
              <a:t>je pánem </a:t>
            </a:r>
            <a:r>
              <a:rPr lang="cs-CZ" dirty="0"/>
              <a:t>svého </a:t>
            </a:r>
            <a:r>
              <a:rPr lang="cs-CZ" dirty="0" smtClean="0"/>
              <a:t>rozhodování</a:t>
            </a:r>
          </a:p>
          <a:p>
            <a:r>
              <a:rPr lang="cs-CZ" dirty="0" smtClean="0"/>
              <a:t>základem rozvažování </a:t>
            </a:r>
            <a:r>
              <a:rPr lang="cs-CZ" dirty="0"/>
              <a:t>je </a:t>
            </a:r>
            <a:r>
              <a:rPr lang="cs-CZ" dirty="0" smtClean="0"/>
              <a:t>svobodný člověk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člověka přičítat si a </a:t>
            </a:r>
            <a:r>
              <a:rPr lang="cs-CZ" dirty="0" smtClean="0"/>
              <a:t>nést následky </a:t>
            </a:r>
            <a:r>
              <a:rPr lang="cs-CZ" dirty="0"/>
              <a:t>svých činů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</a:t>
            </a:r>
            <a:r>
              <a:rPr lang="cs-CZ" b="1" dirty="0" smtClean="0"/>
              <a:t>zřetel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by se lidé se uznávali jako </a:t>
            </a:r>
            <a:r>
              <a:rPr lang="cs-CZ" dirty="0"/>
              <a:t>lidské bytosti a aby každý bral v úvahu, že i ostatní mají své potřeby </a:t>
            </a:r>
            <a:r>
              <a:rPr lang="cs-CZ" dirty="0" smtClean="0"/>
              <a:t>a zájmy</a:t>
            </a:r>
          </a:p>
          <a:p>
            <a:r>
              <a:rPr lang="cs-CZ"/>
              <a:t>k</a:t>
            </a:r>
            <a:r>
              <a:rPr lang="cs-CZ" smtClean="0"/>
              <a:t>řesťanství : </a:t>
            </a:r>
            <a:r>
              <a:rPr lang="cs-CZ" dirty="0"/>
              <a:t>„</a:t>
            </a:r>
            <a:r>
              <a:rPr lang="cs-CZ" i="1" dirty="0"/>
              <a:t>Jak chcete, </a:t>
            </a:r>
            <a:r>
              <a:rPr lang="cs-CZ" i="1" dirty="0" smtClean="0"/>
              <a:t>aby </a:t>
            </a:r>
            <a:r>
              <a:rPr lang="pl-PL" i="1" dirty="0" smtClean="0"/>
              <a:t>lidé </a:t>
            </a:r>
            <a:r>
              <a:rPr lang="pl-PL" i="1" dirty="0"/>
              <a:t>jednali s vámi, tak jednejte vy s </a:t>
            </a:r>
            <a:r>
              <a:rPr lang="pl-PL" i="1" dirty="0" smtClean="0"/>
              <a:t>nimi.”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Vlastní mravní hodnota člověka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vědomí vlastní hodnoty </a:t>
            </a:r>
            <a:r>
              <a:rPr lang="cs-CZ" dirty="0" smtClean="0"/>
              <a:t>a sebeúcty </a:t>
            </a:r>
            <a:r>
              <a:rPr lang="cs-CZ" dirty="0"/>
              <a:t>na jedné straně a na druhé straně hodnota druhé osoby a respekt k ní </a:t>
            </a:r>
            <a:r>
              <a:rPr lang="cs-CZ" dirty="0" smtClean="0"/>
              <a:t>v očích </a:t>
            </a:r>
            <a:r>
              <a:rPr lang="cs-CZ" dirty="0"/>
              <a:t>druhých </a:t>
            </a:r>
            <a:r>
              <a:rPr lang="cs-CZ" dirty="0" smtClean="0"/>
              <a:t>lidí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Svědomí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dává člověku schopnost morálně hodnotit své jednání</a:t>
            </a:r>
          </a:p>
          <a:p>
            <a:r>
              <a:rPr lang="pl-PL" dirty="0" smtClean="0"/>
              <a:t>to, co člověk koná „</a:t>
            </a:r>
            <a:r>
              <a:rPr lang="pl-PL" i="1" dirty="0" smtClean="0"/>
              <a:t>s vědomím“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1156</Words>
  <Application>Microsoft Office PowerPoint</Application>
  <PresentationFormat>Předvádění na obrazovce (4:3)</PresentationFormat>
  <Paragraphs>141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Motiv sady Office</vt:lpstr>
      <vt:lpstr>Etika ve zdravotnictví III.</vt:lpstr>
      <vt:lpstr>Mravní předporozumění</vt:lpstr>
      <vt:lpstr>Mravní hodnocení</vt:lpstr>
      <vt:lpstr>Svědomí</vt:lpstr>
      <vt:lpstr>Dobrovolnost</vt:lpstr>
      <vt:lpstr>Odpovědnost</vt:lpstr>
      <vt:lpstr>Sociální zřetel</vt:lpstr>
      <vt:lpstr>Vlastní mravní hodnota člověka</vt:lpstr>
      <vt:lpstr>Svědomí</vt:lpstr>
      <vt:lpstr>Svědomí z pohledu dějin filozofie</vt:lpstr>
      <vt:lpstr>Immanuel Kant a svědomí</vt:lpstr>
      <vt:lpstr>Svědomí obecně</vt:lpstr>
      <vt:lpstr>Čtyři komponenty svědomí</vt:lpstr>
      <vt:lpstr>Poznání původu a význam norem</vt:lpstr>
      <vt:lpstr>Hodnotící moment</vt:lpstr>
      <vt:lpstr>Emocionální komponenta</vt:lpstr>
      <vt:lpstr>Snaha o nápravu</vt:lpstr>
      <vt:lpstr>Historický vývoj etických principů</vt:lpstr>
      <vt:lpstr>Judaismus</vt:lpstr>
      <vt:lpstr>Judaistická lékařská etika</vt:lpstr>
      <vt:lpstr>Modlitba Maimonidova</vt:lpstr>
      <vt:lpstr>Židovská etika</vt:lpstr>
      <vt:lpstr>Křesťanská etika</vt:lpstr>
      <vt:lpstr>Princip správcovství</vt:lpstr>
      <vt:lpstr>Princip posvátnosti a nedotknutelnosti lidského života</vt:lpstr>
      <vt:lpstr>Princip totality a integrity</vt:lpstr>
      <vt:lpstr>Problematika sexuality a rozmnožování</vt:lpstr>
      <vt:lpstr>Princip dvojího efektu</vt:lpstr>
      <vt:lpstr>Podmínky principu dvojího efektu</vt:lpstr>
      <vt:lpstr>Princip svobody a odpovědnosti</vt:lpstr>
      <vt:lpstr>Princip společenství a vzájemné pomoci</vt:lpstr>
      <vt:lpstr>Křesťanská lékařská etika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ve zdravotnictví III.</dc:title>
  <dc:creator>Javorova Barbora</dc:creator>
  <cp:lastModifiedBy>bjavorova</cp:lastModifiedBy>
  <cp:revision>6</cp:revision>
  <dcterms:created xsi:type="dcterms:W3CDTF">2015-10-09T19:57:49Z</dcterms:created>
  <dcterms:modified xsi:type="dcterms:W3CDTF">2018-09-27T14:04:10Z</dcterms:modified>
</cp:coreProperties>
</file>