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4D7DD6-1540-44C3-89EE-B547C60DB732}" type="datetimeFigureOut">
              <a:rPr lang="cs-CZ" smtClean="0"/>
              <a:pPr/>
              <a:t>27.09.2018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CF9611-FC60-439B-B379-7926116A571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Etika a právo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Zákon o zdravotních službách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</a:t>
            </a:r>
            <a:r>
              <a:rPr lang="cs-CZ" dirty="0"/>
              <a:t>č. 372/2011 Sb. o zdravotních službách a podmínkách jejich</a:t>
            </a:r>
          </a:p>
          <a:p>
            <a:r>
              <a:rPr lang="cs-CZ" dirty="0"/>
              <a:t>poskytování (dále jen zákon o zdravotních službách) je jedním z hlavních</a:t>
            </a:r>
          </a:p>
          <a:p>
            <a:r>
              <a:rPr lang="cs-CZ" dirty="0"/>
              <a:t>zákonů ve zdravotní péči </a:t>
            </a:r>
            <a:endParaRPr lang="cs-CZ" dirty="0" smtClean="0"/>
          </a:p>
          <a:p>
            <a:r>
              <a:rPr lang="pl-PL" dirty="0"/>
              <a:t>n</a:t>
            </a:r>
            <a:r>
              <a:rPr lang="pl-PL" dirty="0" smtClean="0"/>
              <a:t>ovelizace: 167/2012Sb</a:t>
            </a:r>
            <a:r>
              <a:rPr lang="pl-PL" dirty="0"/>
              <a:t>., 437/2012 Sb. a 66/2013 Sb. </a:t>
            </a:r>
            <a:endParaRPr lang="pl-PL" dirty="0" smtClean="0"/>
          </a:p>
          <a:p>
            <a:r>
              <a:rPr lang="pl-PL" dirty="0" smtClean="0"/>
              <a:t>Z pohledu </a:t>
            </a:r>
            <a:r>
              <a:rPr lang="cs-CZ" dirty="0" smtClean="0"/>
              <a:t>etiky </a:t>
            </a:r>
            <a:r>
              <a:rPr lang="cs-CZ" dirty="0"/>
              <a:t>je tento zákon </a:t>
            </a:r>
            <a:r>
              <a:rPr lang="cs-CZ" dirty="0" smtClean="0"/>
              <a:t>velmi důležitý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Práva pacientů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Vycházejí z respektování autonomie</a:t>
            </a:r>
          </a:p>
          <a:p>
            <a:r>
              <a:rPr lang="cs-CZ" dirty="0" smtClean="0"/>
              <a:t>Sdělování informací o zdravotním stavu</a:t>
            </a:r>
          </a:p>
          <a:p>
            <a:r>
              <a:rPr lang="cs-CZ" dirty="0" smtClean="0"/>
              <a:t>Pravda na nemocničním lůžku</a:t>
            </a:r>
          </a:p>
          <a:p>
            <a:r>
              <a:rPr lang="cs-CZ" dirty="0" smtClean="0"/>
              <a:t>Právo na informovaný souhlas</a:t>
            </a:r>
          </a:p>
          <a:p>
            <a:r>
              <a:rPr lang="cs-CZ" dirty="0" smtClean="0"/>
              <a:t>Dříve vyslovená přání</a:t>
            </a:r>
          </a:p>
          <a:p>
            <a:r>
              <a:rPr lang="cs-CZ" smtClean="0"/>
              <a:t>Zachovávání mlčenlivosti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Vztah etiky a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legislativa </a:t>
            </a:r>
            <a:r>
              <a:rPr lang="cs-CZ" dirty="0"/>
              <a:t>představuje jen minimum </a:t>
            </a:r>
            <a:r>
              <a:rPr lang="cs-CZ" dirty="0" smtClean="0"/>
              <a:t>morálky</a:t>
            </a:r>
          </a:p>
          <a:p>
            <a:r>
              <a:rPr lang="cs-CZ" dirty="0" smtClean="0"/>
              <a:t>právní </a:t>
            </a:r>
            <a:r>
              <a:rPr lang="cs-CZ" dirty="0"/>
              <a:t>normy vycházejí z jednoznačných </a:t>
            </a:r>
            <a:r>
              <a:rPr lang="cs-CZ" dirty="0" smtClean="0"/>
              <a:t>postulátů</a:t>
            </a:r>
          </a:p>
          <a:p>
            <a:r>
              <a:rPr lang="cs-CZ" dirty="0" smtClean="0"/>
              <a:t>n</a:t>
            </a:r>
            <a:r>
              <a:rPr lang="pt-BR" dirty="0" smtClean="0"/>
              <a:t>e </a:t>
            </a:r>
            <a:r>
              <a:rPr lang="pt-BR" dirty="0"/>
              <a:t>vždy se právní norma shoduje s normou </a:t>
            </a:r>
            <a:r>
              <a:rPr lang="pt-BR" dirty="0" smtClean="0"/>
              <a:t>mravní</a:t>
            </a:r>
            <a:endParaRPr lang="cs-CZ" dirty="0" smtClean="0"/>
          </a:p>
          <a:p>
            <a:r>
              <a:rPr lang="cs-CZ" dirty="0" smtClean="0"/>
              <a:t>zákon </a:t>
            </a:r>
            <a:r>
              <a:rPr lang="cs-CZ" dirty="0"/>
              <a:t>zaručuje minimální </a:t>
            </a:r>
            <a:r>
              <a:rPr lang="cs-CZ" dirty="0" smtClean="0"/>
              <a:t>standardy</a:t>
            </a:r>
          </a:p>
          <a:p>
            <a:r>
              <a:rPr lang="cs-CZ" dirty="0" smtClean="0"/>
              <a:t>zákon </a:t>
            </a:r>
            <a:r>
              <a:rPr lang="cs-CZ" dirty="0"/>
              <a:t>a etika se mohou navzájem posilovat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Legislativa představuje jen minimum morálky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 </a:t>
            </a:r>
            <a:r>
              <a:rPr lang="cs-CZ" dirty="0"/>
              <a:t>zákona lze </a:t>
            </a:r>
            <a:r>
              <a:rPr lang="cs-CZ" dirty="0" smtClean="0"/>
              <a:t>převést jen </a:t>
            </a:r>
            <a:r>
              <a:rPr lang="cs-CZ" dirty="0"/>
              <a:t>ustanovení, které odrážejí jednoznačný </a:t>
            </a:r>
            <a:r>
              <a:rPr lang="cs-CZ" dirty="0" smtClean="0"/>
              <a:t>konsenzus </a:t>
            </a:r>
          </a:p>
          <a:p>
            <a:r>
              <a:rPr lang="cs-CZ" dirty="0"/>
              <a:t>t</a:t>
            </a:r>
            <a:r>
              <a:rPr lang="cs-CZ" dirty="0" smtClean="0"/>
              <a:t>am</a:t>
            </a:r>
            <a:r>
              <a:rPr lang="cs-CZ" dirty="0"/>
              <a:t>, kde je </a:t>
            </a:r>
            <a:r>
              <a:rPr lang="cs-CZ" dirty="0" smtClean="0"/>
              <a:t>možné podle </a:t>
            </a:r>
            <a:r>
              <a:rPr lang="cs-CZ" dirty="0"/>
              <a:t>situace uplatnit různá řešení, nelze očekávat oporu v </a:t>
            </a:r>
            <a:r>
              <a:rPr lang="cs-CZ" dirty="0" smtClean="0"/>
              <a:t>zákoně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Právní normy vycházejí z jednoznačných postulátů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nerespektují dilematické situace</a:t>
            </a:r>
          </a:p>
          <a:p>
            <a:r>
              <a:rPr lang="cs-CZ" dirty="0" smtClean="0"/>
              <a:t>mravní </a:t>
            </a:r>
            <a:r>
              <a:rPr lang="cs-CZ" dirty="0"/>
              <a:t>postuláty respektují dilematické situace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Ne vždy se právní norma shoduje s normou mravní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/>
              <a:t>p</a:t>
            </a:r>
            <a:r>
              <a:rPr lang="cs-CZ" dirty="0" smtClean="0"/>
              <a:t>říklad - uzákonění </a:t>
            </a:r>
            <a:r>
              <a:rPr lang="cs-CZ" dirty="0"/>
              <a:t>interrupce i pro neohrožující případy </a:t>
            </a:r>
            <a:endParaRPr lang="cs-CZ" dirty="0" smtClean="0"/>
          </a:p>
          <a:p>
            <a:r>
              <a:rPr lang="cs-CZ" dirty="0" smtClean="0"/>
              <a:t>etická </a:t>
            </a:r>
            <a:r>
              <a:rPr lang="cs-CZ" dirty="0"/>
              <a:t>norma rozhodně </a:t>
            </a:r>
            <a:r>
              <a:rPr lang="cs-CZ" dirty="0" smtClean="0"/>
              <a:t>nemá </a:t>
            </a:r>
            <a:r>
              <a:rPr lang="pl-PL" dirty="0" smtClean="0"/>
              <a:t>„jasno</a:t>
            </a:r>
            <a:r>
              <a:rPr lang="pl-PL" dirty="0"/>
              <a:t>“ v tom, co je jednoznačně správné a co </a:t>
            </a:r>
            <a:r>
              <a:rPr lang="pl-PL" dirty="0" smtClean="0"/>
              <a:t>nikoliv </a:t>
            </a:r>
          </a:p>
          <a:p>
            <a:r>
              <a:rPr lang="cs-CZ" dirty="0"/>
              <a:t>n</a:t>
            </a:r>
            <a:r>
              <a:rPr lang="cs-CZ" dirty="0" smtClean="0"/>
              <a:t>ěkdy vzniká </a:t>
            </a:r>
            <a:r>
              <a:rPr lang="cs-CZ" dirty="0"/>
              <a:t>chybný dojem, že jestliže je něco dáno zákonem, musí to být </a:t>
            </a:r>
            <a:r>
              <a:rPr lang="cs-CZ" dirty="0" smtClean="0"/>
              <a:t>také etické </a:t>
            </a:r>
          </a:p>
          <a:p>
            <a:r>
              <a:rPr lang="cs-CZ" dirty="0" smtClean="0"/>
              <a:t>v některých </a:t>
            </a:r>
            <a:r>
              <a:rPr lang="cs-CZ" dirty="0"/>
              <a:t>otázkách se etika a právo shodují, zákony zaručují určitá práva </a:t>
            </a:r>
            <a:r>
              <a:rPr lang="cs-CZ" dirty="0" smtClean="0"/>
              <a:t>a svobody</a:t>
            </a:r>
          </a:p>
          <a:p>
            <a:r>
              <a:rPr lang="cs-CZ" dirty="0"/>
              <a:t>v</a:t>
            </a:r>
            <a:r>
              <a:rPr lang="cs-CZ" dirty="0" smtClean="0"/>
              <a:t> mnoha </a:t>
            </a:r>
            <a:r>
              <a:rPr lang="cs-CZ" dirty="0"/>
              <a:t>případech může zákon protiřečit hodnotám, na </a:t>
            </a:r>
            <a:r>
              <a:rPr lang="cs-CZ" dirty="0" smtClean="0"/>
              <a:t>nichž silně </a:t>
            </a:r>
            <a:r>
              <a:rPr lang="cs-CZ" dirty="0"/>
              <a:t>lpí nemalá část populace, včetně </a:t>
            </a:r>
            <a:r>
              <a:rPr lang="cs-CZ" dirty="0" smtClean="0"/>
              <a:t>zdravotníků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 zaručuje minimální standardy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vynucuje je </a:t>
            </a:r>
            <a:r>
              <a:rPr lang="cs-CZ" dirty="0" smtClean="0"/>
              <a:t>prostřednictvím </a:t>
            </a:r>
            <a:r>
              <a:rPr lang="cs-CZ" dirty="0"/>
              <a:t>sankcí a </a:t>
            </a:r>
            <a:r>
              <a:rPr lang="cs-CZ" dirty="0" smtClean="0"/>
              <a:t>trestů</a:t>
            </a:r>
          </a:p>
          <a:p>
            <a:r>
              <a:rPr lang="cs-CZ" dirty="0"/>
              <a:t>e</a:t>
            </a:r>
            <a:r>
              <a:rPr lang="cs-CZ" dirty="0" smtClean="0"/>
              <a:t>tiku nelze vynutit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Zákon a etika se mohou navzájem posilovat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zákon </a:t>
            </a:r>
            <a:r>
              <a:rPr lang="cs-CZ" dirty="0"/>
              <a:t>chrání </a:t>
            </a:r>
            <a:r>
              <a:rPr lang="cs-CZ" dirty="0" smtClean="0"/>
              <a:t>proti nespravedlnosti </a:t>
            </a:r>
            <a:r>
              <a:rPr lang="cs-CZ" dirty="0"/>
              <a:t>a zajišťuje </a:t>
            </a:r>
            <a:r>
              <a:rPr lang="cs-CZ" dirty="0" smtClean="0"/>
              <a:t>práva </a:t>
            </a:r>
          </a:p>
          <a:p>
            <a:r>
              <a:rPr lang="cs-CZ" dirty="0"/>
              <a:t>e</a:t>
            </a:r>
            <a:r>
              <a:rPr lang="cs-CZ" dirty="0" smtClean="0"/>
              <a:t>tika </a:t>
            </a:r>
            <a:r>
              <a:rPr lang="cs-CZ" dirty="0"/>
              <a:t>vyžaduje, abychom jednali </a:t>
            </a:r>
            <a:r>
              <a:rPr lang="cs-CZ" dirty="0" smtClean="0"/>
              <a:t>podle zásad</a:t>
            </a:r>
            <a:r>
              <a:rPr lang="cs-CZ" dirty="0"/>
              <a:t>, které často přesahují povinnosti dané </a:t>
            </a:r>
            <a:r>
              <a:rPr lang="cs-CZ" dirty="0" smtClean="0"/>
              <a:t>zákonem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Listina základních práv a svobod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norma </a:t>
            </a:r>
            <a:r>
              <a:rPr lang="cs-CZ" dirty="0"/>
              <a:t>nejvyšší právní závaznosti a </a:t>
            </a:r>
            <a:r>
              <a:rPr lang="cs-CZ" dirty="0" smtClean="0"/>
              <a:t>je součástí </a:t>
            </a:r>
            <a:r>
              <a:rPr lang="cs-CZ" dirty="0"/>
              <a:t>ústavního pořádku </a:t>
            </a:r>
            <a:r>
              <a:rPr lang="cs-CZ" dirty="0" smtClean="0"/>
              <a:t>ČR </a:t>
            </a:r>
          </a:p>
          <a:p>
            <a:r>
              <a:rPr lang="cs-CZ" dirty="0" smtClean="0"/>
              <a:t>vstoupila </a:t>
            </a:r>
            <a:r>
              <a:rPr lang="cs-CZ" dirty="0"/>
              <a:t>v platnost dne </a:t>
            </a:r>
            <a:r>
              <a:rPr lang="cs-CZ" dirty="0" smtClean="0"/>
              <a:t>16.12.1992</a:t>
            </a:r>
          </a:p>
          <a:p>
            <a:r>
              <a:rPr lang="cs-CZ" dirty="0" smtClean="0"/>
              <a:t>základním </a:t>
            </a:r>
            <a:r>
              <a:rPr lang="cs-CZ" dirty="0"/>
              <a:t>právem člověka je </a:t>
            </a:r>
            <a:r>
              <a:rPr lang="cs-CZ" b="1" dirty="0"/>
              <a:t>mít svá práva, důstojnost a </a:t>
            </a:r>
            <a:r>
              <a:rPr lang="cs-CZ" b="1" dirty="0" smtClean="0"/>
              <a:t>rovnost</a:t>
            </a:r>
          </a:p>
          <a:p>
            <a:r>
              <a:rPr lang="cs-CZ" dirty="0"/>
              <a:t>právo </a:t>
            </a:r>
            <a:r>
              <a:rPr lang="cs-CZ" dirty="0" smtClean="0"/>
              <a:t>na ochranu </a:t>
            </a:r>
            <a:r>
              <a:rPr lang="cs-CZ" dirty="0"/>
              <a:t>před </a:t>
            </a:r>
            <a:r>
              <a:rPr lang="cs-CZ" b="1" dirty="0"/>
              <a:t>neoprávněným zasahováním do soukromého a </a:t>
            </a:r>
            <a:r>
              <a:rPr lang="cs-CZ" b="1" dirty="0" smtClean="0"/>
              <a:t>rodinného </a:t>
            </a:r>
            <a:r>
              <a:rPr lang="cs-CZ" dirty="0" smtClean="0"/>
              <a:t>života </a:t>
            </a:r>
            <a:r>
              <a:rPr lang="cs-CZ" dirty="0"/>
              <a:t>a na </a:t>
            </a:r>
            <a:r>
              <a:rPr lang="cs-CZ" b="1" dirty="0"/>
              <a:t>ochranu před neoprávněným shromažďováním, </a:t>
            </a:r>
            <a:r>
              <a:rPr lang="cs-CZ" b="1" dirty="0" smtClean="0"/>
              <a:t>zveřejňováním </a:t>
            </a:r>
            <a:r>
              <a:rPr lang="cs-CZ" dirty="0" smtClean="0"/>
              <a:t>nebo </a:t>
            </a:r>
            <a:r>
              <a:rPr lang="cs-CZ" dirty="0"/>
              <a:t>jiným zneužíváním </a:t>
            </a:r>
            <a:r>
              <a:rPr lang="cs-CZ" b="1" dirty="0"/>
              <a:t>údajů o své </a:t>
            </a:r>
            <a:r>
              <a:rPr lang="cs-CZ" b="1" dirty="0" smtClean="0"/>
              <a:t>osobě</a:t>
            </a:r>
          </a:p>
          <a:p>
            <a:r>
              <a:rPr lang="cs-CZ" b="1" dirty="0"/>
              <a:t>právo na ochranu zdraví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t-BR" b="1" dirty="0"/>
              <a:t>Úmluva o lidských právech a biomedicíně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ratifikována v </a:t>
            </a:r>
            <a:r>
              <a:rPr lang="pl-PL" dirty="0"/>
              <a:t>roce </a:t>
            </a:r>
            <a:r>
              <a:rPr lang="pl-PL" dirty="0" smtClean="0"/>
              <a:t>2001</a:t>
            </a:r>
          </a:p>
          <a:p>
            <a:r>
              <a:rPr lang="cs-CZ" dirty="0" smtClean="0"/>
              <a:t>odborné </a:t>
            </a:r>
            <a:r>
              <a:rPr lang="cs-CZ" dirty="0"/>
              <a:t>pracovní skupiny nyní navazují na uvedený dokument a </a:t>
            </a:r>
            <a:r>
              <a:rPr lang="cs-CZ" dirty="0" smtClean="0"/>
              <a:t>vytvářejí protokoly </a:t>
            </a:r>
            <a:r>
              <a:rPr lang="cs-CZ" dirty="0"/>
              <a:t>s podrobnějšími směrnicemi pro specifické oblasti </a:t>
            </a:r>
            <a:r>
              <a:rPr lang="cs-CZ" dirty="0" smtClean="0"/>
              <a:t>medicíny (transplantace</a:t>
            </a:r>
            <a:r>
              <a:rPr lang="cs-CZ" dirty="0"/>
              <a:t>, výzkum na lidských jedincích, genetika, harmonizace </a:t>
            </a:r>
            <a:r>
              <a:rPr lang="cs-CZ" dirty="0" smtClean="0"/>
              <a:t>pitevních předpisů</a:t>
            </a:r>
            <a:r>
              <a:rPr lang="cs-CZ" dirty="0"/>
              <a:t>, ochrana dat ve vztahu ke komerčnímu zdravotnímu pojištění, aj</a:t>
            </a:r>
            <a:r>
              <a:rPr lang="cs-CZ" dirty="0" smtClean="0"/>
              <a:t>.)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400</Words>
  <Application>Microsoft Office PowerPoint</Application>
  <PresentationFormat>Předvádění na obrazovce (4:3)</PresentationFormat>
  <Paragraphs>47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sady Office</vt:lpstr>
      <vt:lpstr>Etika a právo</vt:lpstr>
      <vt:lpstr>Vztah etiky a práva</vt:lpstr>
      <vt:lpstr>Legislativa představuje jen minimum morálky</vt:lpstr>
      <vt:lpstr>Právní normy vycházejí z jednoznačných postulátů</vt:lpstr>
      <vt:lpstr>Ne vždy se právní norma shoduje s normou mravní</vt:lpstr>
      <vt:lpstr>Zákon zaručuje minimální standardy</vt:lpstr>
      <vt:lpstr>Zákon a etika se mohou navzájem posilovat</vt:lpstr>
      <vt:lpstr>Listina základních práv a svobod</vt:lpstr>
      <vt:lpstr>Úmluva o lidských právech a biomedicíně</vt:lpstr>
      <vt:lpstr>Zákon o zdravotních službách</vt:lpstr>
      <vt:lpstr>Práva pacientů</vt:lpstr>
    </vt:vector>
  </TitlesOfParts>
  <Company>Pedagogická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Etika a právo</dc:title>
  <dc:creator>Javorova Barbora</dc:creator>
  <cp:lastModifiedBy>bjavorova</cp:lastModifiedBy>
  <cp:revision>2</cp:revision>
  <dcterms:created xsi:type="dcterms:W3CDTF">2015-11-07T08:10:38Z</dcterms:created>
  <dcterms:modified xsi:type="dcterms:W3CDTF">2018-09-27T14:04:29Z</dcterms:modified>
</cp:coreProperties>
</file>