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4AEE3-E080-44B0-AA37-5E47FBD44846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F50D-C372-4C41-998E-C3D33EB9EF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4AEE3-E080-44B0-AA37-5E47FBD44846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F50D-C372-4C41-998E-C3D33EB9EF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4AEE3-E080-44B0-AA37-5E47FBD44846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F50D-C372-4C41-998E-C3D33EB9EF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4AEE3-E080-44B0-AA37-5E47FBD44846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F50D-C372-4C41-998E-C3D33EB9EF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4AEE3-E080-44B0-AA37-5E47FBD44846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F50D-C372-4C41-998E-C3D33EB9EF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4AEE3-E080-44B0-AA37-5E47FBD44846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F50D-C372-4C41-998E-C3D33EB9EF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4AEE3-E080-44B0-AA37-5E47FBD44846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F50D-C372-4C41-998E-C3D33EB9EF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4AEE3-E080-44B0-AA37-5E47FBD44846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F50D-C372-4C41-998E-C3D33EB9EF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4AEE3-E080-44B0-AA37-5E47FBD44846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F50D-C372-4C41-998E-C3D33EB9EF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4AEE3-E080-44B0-AA37-5E47FBD44846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F50D-C372-4C41-998E-C3D33EB9EF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4AEE3-E080-44B0-AA37-5E47FBD44846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F50D-C372-4C41-998E-C3D33EB9EF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D4AEE3-E080-44B0-AA37-5E47FBD44846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23F50D-C372-4C41-998E-C3D33EB9EF2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Státní zastupitelství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Státní zastupitelství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Soustava </a:t>
            </a:r>
            <a:r>
              <a:rPr lang="cs-CZ" dirty="0"/>
              <a:t>státních úřadů, které jsou určeny k zastupování státu při ochraně veřejného zájmu ve věcech svěřených zákonem do působnosti státního </a:t>
            </a:r>
            <a:r>
              <a:rPr lang="cs-CZ" dirty="0" smtClean="0"/>
              <a:t>zastupitelství</a:t>
            </a:r>
            <a:endParaRPr lang="cs-CZ" dirty="0" smtClean="0"/>
          </a:p>
          <a:p>
            <a:r>
              <a:rPr lang="cs-CZ" dirty="0" smtClean="0"/>
              <a:t>Státní </a:t>
            </a:r>
            <a:r>
              <a:rPr lang="cs-CZ" dirty="0"/>
              <a:t>zastupitelství koná prostřednictvím státních </a:t>
            </a:r>
            <a:r>
              <a:rPr lang="cs-CZ" dirty="0" smtClean="0"/>
              <a:t>zástupců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Hlavní úkoly SZ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</a:t>
            </a:r>
            <a:r>
              <a:rPr lang="cs-CZ" dirty="0" smtClean="0"/>
              <a:t>lnění </a:t>
            </a:r>
            <a:r>
              <a:rPr lang="cs-CZ" dirty="0"/>
              <a:t>role orgánu </a:t>
            </a:r>
            <a:r>
              <a:rPr lang="cs-CZ" i="1" dirty="0"/>
              <a:t>veřejné žaloby</a:t>
            </a:r>
            <a:r>
              <a:rPr lang="cs-CZ" dirty="0"/>
              <a:t> v trestním řízení a dalších úkonů vyplývajících z trestního řádu (zejména výkon dozoru nad zachováváním zákonnosti v přípravném řízení trestním, účast v hlavním </a:t>
            </a:r>
            <a:r>
              <a:rPr lang="cs-CZ" dirty="0" smtClean="0"/>
              <a:t>líčení a </a:t>
            </a:r>
            <a:r>
              <a:rPr lang="cs-CZ" dirty="0"/>
              <a:t>veřejném zasedání konaných soudem</a:t>
            </a:r>
            <a:r>
              <a:rPr lang="cs-CZ" dirty="0" smtClean="0"/>
              <a:t>)</a:t>
            </a:r>
            <a:endParaRPr lang="cs-CZ" dirty="0" smtClean="0"/>
          </a:p>
          <a:p>
            <a:r>
              <a:rPr lang="cs-CZ" dirty="0"/>
              <a:t>V</a:t>
            </a:r>
            <a:r>
              <a:rPr lang="cs-CZ" dirty="0" smtClean="0"/>
              <a:t> </a:t>
            </a:r>
            <a:r>
              <a:rPr lang="cs-CZ" dirty="0"/>
              <a:t>jiných řízeních (v občanskoprávním řízení a správním soudnictví), vykonává dozor nad dodržováním právních předpisů v místech, kde se vykonává vazba, trest odnětí svobody, ochranné léčení a ochranná nebo ústavní </a:t>
            </a:r>
            <a:r>
              <a:rPr lang="cs-CZ" dirty="0" smtClean="0"/>
              <a:t>výchova 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Orgán veřejné žaloby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</a:t>
            </a:r>
            <a:r>
              <a:rPr lang="cs-CZ" dirty="0" smtClean="0"/>
              <a:t>tátní </a:t>
            </a:r>
            <a:r>
              <a:rPr lang="cs-CZ" dirty="0" smtClean="0"/>
              <a:t>zástupce nelze označovat jako žalobce</a:t>
            </a:r>
          </a:p>
          <a:p>
            <a:r>
              <a:rPr lang="cs-CZ" dirty="0"/>
              <a:t>P</a:t>
            </a:r>
            <a:r>
              <a:rPr lang="cs-CZ" dirty="0" smtClean="0"/>
              <a:t>ůsobnost </a:t>
            </a:r>
            <a:r>
              <a:rPr lang="cs-CZ" dirty="0" smtClean="0"/>
              <a:t>státního zastupitelství je širší (a to jak v trestním řízení, tak i mimo ně)  </a:t>
            </a:r>
          </a:p>
          <a:p>
            <a:r>
              <a:rPr lang="cs-CZ" dirty="0"/>
              <a:t>P</a:t>
            </a:r>
            <a:r>
              <a:rPr lang="cs-CZ" dirty="0" smtClean="0"/>
              <a:t>rávní </a:t>
            </a:r>
            <a:r>
              <a:rPr lang="cs-CZ" dirty="0" smtClean="0"/>
              <a:t>pojem „žalobce“ označuje navrhovatele, který v civilní řízení</a:t>
            </a:r>
            <a:r>
              <a:rPr lang="cs-CZ" dirty="0"/>
              <a:t> </a:t>
            </a:r>
            <a:r>
              <a:rPr lang="cs-CZ" dirty="0" smtClean="0"/>
              <a:t>podal </a:t>
            </a:r>
            <a:r>
              <a:rPr lang="cs-CZ" dirty="0" smtClean="0"/>
              <a:t>žalobu </a:t>
            </a:r>
            <a:endParaRPr lang="cs-CZ" dirty="0" smtClean="0"/>
          </a:p>
          <a:p>
            <a:r>
              <a:rPr lang="cs-CZ" dirty="0" smtClean="0"/>
              <a:t>Státní zástupce v trestním řízení však podává </a:t>
            </a:r>
            <a:r>
              <a:rPr lang="cs-CZ" b="1" dirty="0" smtClean="0"/>
              <a:t>obžalobu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Skladba státního zastupitelství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Nejvyšší státní zastupitelství</a:t>
            </a:r>
            <a:r>
              <a:rPr lang="cs-CZ" dirty="0" smtClean="0"/>
              <a:t> se sídlem v Brně</a:t>
            </a:r>
          </a:p>
          <a:p>
            <a:r>
              <a:rPr lang="cs-CZ" dirty="0"/>
              <a:t>V</a:t>
            </a:r>
            <a:r>
              <a:rPr lang="cs-CZ" b="1" dirty="0" smtClean="0"/>
              <a:t>rchní</a:t>
            </a:r>
            <a:r>
              <a:rPr lang="cs-CZ" b="1" dirty="0" smtClean="0"/>
              <a:t> státní zastupitelství</a:t>
            </a:r>
            <a:r>
              <a:rPr lang="cs-CZ" dirty="0" smtClean="0"/>
              <a:t>  v Praze a v </a:t>
            </a:r>
            <a:r>
              <a:rPr lang="cs-CZ" dirty="0" smtClean="0"/>
              <a:t>Olomouci</a:t>
            </a:r>
          </a:p>
          <a:p>
            <a:r>
              <a:rPr lang="cs-CZ" b="1" dirty="0" smtClean="0"/>
              <a:t>K</a:t>
            </a:r>
            <a:r>
              <a:rPr lang="cs-CZ" b="1" dirty="0" smtClean="0"/>
              <a:t>rajská </a:t>
            </a:r>
            <a:r>
              <a:rPr lang="cs-CZ" b="1" dirty="0" err="1" smtClean="0"/>
              <a:t>státníc</a:t>
            </a:r>
            <a:r>
              <a:rPr lang="cs-CZ" b="1" dirty="0" smtClean="0"/>
              <a:t> </a:t>
            </a:r>
            <a:r>
              <a:rPr lang="cs-CZ" b="1" dirty="0" smtClean="0"/>
              <a:t>zastupitelství</a:t>
            </a:r>
            <a:r>
              <a:rPr lang="cs-CZ" dirty="0" smtClean="0"/>
              <a:t>: </a:t>
            </a:r>
            <a:r>
              <a:rPr lang="cs-CZ" dirty="0" smtClean="0"/>
              <a:t>8 - 2 </a:t>
            </a:r>
            <a:r>
              <a:rPr lang="cs-CZ" dirty="0" smtClean="0"/>
              <a:t>v Praze (městské státní zastupitelství u Městského soudu v Praze a krajské státní zastupitelství u Krajského soudu v Praze), v Českých Budějovicích, Plzni, Ústí nad Labem, Hradci Králové, Brně a Ostravě</a:t>
            </a:r>
          </a:p>
          <a:p>
            <a:r>
              <a:rPr lang="cs-CZ" dirty="0" smtClean="0"/>
              <a:t>O</a:t>
            </a:r>
            <a:r>
              <a:rPr lang="cs-CZ" b="1" dirty="0" smtClean="0"/>
              <a:t>kresní státní zastupitelství - 86</a:t>
            </a:r>
            <a:r>
              <a:rPr lang="cs-CZ" dirty="0" smtClean="0"/>
              <a:t> (u pražských obvodních soudů 10 obvodních státních zastupitelství a u Městského soudu v Brně městské státní zastupitelství)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Státní </a:t>
            </a:r>
            <a:r>
              <a:rPr lang="cs-CZ" b="1" dirty="0" smtClean="0"/>
              <a:t>zástupce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</a:t>
            </a:r>
            <a:r>
              <a:rPr lang="cs-CZ" dirty="0" smtClean="0"/>
              <a:t>menuje</a:t>
            </a:r>
            <a:r>
              <a:rPr lang="cs-CZ" dirty="0" smtClean="0"/>
              <a:t> ministr spravedlnosti na návrh nejvyššího státního zástupce </a:t>
            </a:r>
          </a:p>
          <a:p>
            <a:r>
              <a:rPr lang="cs-CZ" dirty="0"/>
              <a:t>N</a:t>
            </a:r>
            <a:r>
              <a:rPr lang="cs-CZ" dirty="0" smtClean="0"/>
              <a:t>ejvyššího </a:t>
            </a:r>
            <a:r>
              <a:rPr lang="cs-CZ" dirty="0" smtClean="0"/>
              <a:t>státního zástupce jmenuje vláda na návrh ministra spravedlnosti </a:t>
            </a:r>
          </a:p>
          <a:p>
            <a:r>
              <a:rPr lang="cs-CZ" dirty="0" smtClean="0"/>
              <a:t>V </a:t>
            </a:r>
            <a:r>
              <a:rPr lang="cs-CZ" dirty="0" smtClean="0"/>
              <a:t>Česku</a:t>
            </a:r>
            <a:r>
              <a:rPr lang="cs-CZ" dirty="0" smtClean="0"/>
              <a:t> bylo v červnu 2014 evidováno celkem 1245 státních zástupců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Nejvyšší státní zástupce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</a:t>
            </a:r>
            <a:r>
              <a:rPr lang="cs-CZ" dirty="0" smtClean="0"/>
              <a:t>ydává</a:t>
            </a:r>
            <a:r>
              <a:rPr lang="cs-CZ" dirty="0" smtClean="0"/>
              <a:t> pokyny obecné povahy ke sjednocení a usměrnění postupu státních zástupců při výkonu jejich působnosti </a:t>
            </a:r>
          </a:p>
          <a:p>
            <a:r>
              <a:rPr lang="cs-CZ" dirty="0"/>
              <a:t>P</a:t>
            </a:r>
            <a:r>
              <a:rPr lang="cs-CZ" dirty="0" smtClean="0"/>
              <a:t>okyny </a:t>
            </a:r>
            <a:r>
              <a:rPr lang="cs-CZ" dirty="0" smtClean="0"/>
              <a:t>jsou závazné pro všechny státní zástupce i pro další zaměstnance státního zastupitelství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65</Words>
  <Application>Microsoft Office PowerPoint</Application>
  <PresentationFormat>Předvádění na obrazovce (4:3)</PresentationFormat>
  <Paragraphs>24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Arial</vt:lpstr>
      <vt:lpstr>Calibri</vt:lpstr>
      <vt:lpstr>Motiv sady Office</vt:lpstr>
      <vt:lpstr>Státní zastupitelství</vt:lpstr>
      <vt:lpstr>Státní zastupitelství</vt:lpstr>
      <vt:lpstr>Hlavní úkoly SZ</vt:lpstr>
      <vt:lpstr>Orgán veřejné žaloby</vt:lpstr>
      <vt:lpstr>Skladba státního zastupitelství</vt:lpstr>
      <vt:lpstr>Státní zástupce</vt:lpstr>
      <vt:lpstr>Nejvyšší státní zástupce</vt:lpstr>
    </vt:vector>
  </TitlesOfParts>
  <Company>Pedagogická fakulta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Státní zastupitelství</dc:title>
  <dc:creator>Javorova Barbora</dc:creator>
  <cp:lastModifiedBy>bjavorova</cp:lastModifiedBy>
  <cp:revision>6</cp:revision>
  <dcterms:created xsi:type="dcterms:W3CDTF">2014-10-23T12:49:40Z</dcterms:created>
  <dcterms:modified xsi:type="dcterms:W3CDTF">2018-09-18T10:10:23Z</dcterms:modified>
</cp:coreProperties>
</file>