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64"/>
  </p:notesMasterIdLst>
  <p:sldIdLst>
    <p:sldId id="337" r:id="rId2"/>
    <p:sldId id="374" r:id="rId3"/>
    <p:sldId id="354" r:id="rId4"/>
    <p:sldId id="372" r:id="rId5"/>
    <p:sldId id="370" r:id="rId6"/>
    <p:sldId id="368" r:id="rId7"/>
    <p:sldId id="366" r:id="rId8"/>
    <p:sldId id="367" r:id="rId9"/>
    <p:sldId id="287" r:id="rId10"/>
    <p:sldId id="288" r:id="rId11"/>
    <p:sldId id="358" r:id="rId12"/>
    <p:sldId id="369" r:id="rId13"/>
    <p:sldId id="359" r:id="rId14"/>
    <p:sldId id="289" r:id="rId15"/>
    <p:sldId id="293" r:id="rId16"/>
    <p:sldId id="292" r:id="rId17"/>
    <p:sldId id="357" r:id="rId18"/>
    <p:sldId id="290" r:id="rId19"/>
    <p:sldId id="363" r:id="rId20"/>
    <p:sldId id="364" r:id="rId21"/>
    <p:sldId id="365" r:id="rId22"/>
    <p:sldId id="362" r:id="rId23"/>
    <p:sldId id="373" r:id="rId24"/>
    <p:sldId id="360" r:id="rId25"/>
    <p:sldId id="347" r:id="rId26"/>
    <p:sldId id="351" r:id="rId27"/>
    <p:sldId id="352" r:id="rId28"/>
    <p:sldId id="353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9" r:id="rId48"/>
    <p:sldId id="295" r:id="rId49"/>
    <p:sldId id="272" r:id="rId50"/>
    <p:sldId id="299" r:id="rId51"/>
    <p:sldId id="300" r:id="rId52"/>
    <p:sldId id="302" r:id="rId53"/>
    <p:sldId id="304" r:id="rId54"/>
    <p:sldId id="305" r:id="rId55"/>
    <p:sldId id="308" r:id="rId56"/>
    <p:sldId id="309" r:id="rId57"/>
    <p:sldId id="311" r:id="rId58"/>
    <p:sldId id="312" r:id="rId59"/>
    <p:sldId id="313" r:id="rId60"/>
    <p:sldId id="340" r:id="rId61"/>
    <p:sldId id="344" r:id="rId62"/>
    <p:sldId id="345" r:id="rId63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87"/>
  </p:normalViewPr>
  <p:slideViewPr>
    <p:cSldViewPr>
      <p:cViewPr varScale="1">
        <p:scale>
          <a:sx n="110" d="100"/>
          <a:sy n="110" d="100"/>
        </p:scale>
        <p:origin x="42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1.267828843106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4.1502890173410378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A8-494D-8775-81C241FD2EDA}"/>
            </c:ext>
          </c:extLst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3.6570327552986508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A8-494D-8775-81C241FD2EDA}"/>
            </c:ext>
          </c:extLst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7342204025929501E-2"/>
                  <c:y val="-4.22609614368726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9A8-494D-8775-81C241FD2EDA}"/>
            </c:ext>
          </c:extLst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1883316274309094E-3"/>
                  <c:y val="-6.339144215530909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3.8150289017340979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9A8-494D-8775-81C241FD2EDA}"/>
            </c:ext>
          </c:extLst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3.9402697495183041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9A8-494D-8775-81C241FD2EDA}"/>
            </c:ext>
          </c:extLst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3.1753371868978801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9A8-494D-8775-81C241FD2EDA}"/>
            </c:ext>
          </c:extLst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7318321392016501E-2"/>
                  <c:y val="2.113048071843630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4.1136801541425809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9A8-494D-8775-81C241FD2EDA}"/>
            </c:ext>
          </c:extLst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3.5934489402697469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9A8-494D-8775-81C241FD2EDA}"/>
            </c:ext>
          </c:extLst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3.0308285163776452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9A8-494D-8775-81C241FD2EDA}"/>
            </c:ext>
          </c:extLst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2.8882466281310202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9A8-494D-8775-81C241FD2EDA}"/>
            </c:ext>
          </c:extLst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0119413169567E-2"/>
                  <c:y val="-2.324352879028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3.5703275529865199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9A8-494D-8775-81C241FD2EDA}"/>
            </c:ext>
          </c:extLst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5.4588877516206103E-3"/>
                  <c:y val="4.22609614368719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3.9306358381502871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9A8-494D-8775-81C241FD2EDA}"/>
            </c:ext>
          </c:extLst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3647219379052001E-3"/>
                  <c:y val="1.690438457474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3.0539499036608819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9A8-494D-8775-81C241FD2EDA}"/>
            </c:ext>
          </c:extLst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2.6069364161849702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9A8-494D-8775-81C241FD2EDA}"/>
            </c:ext>
          </c:extLst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3694984646878306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9A8-494D-8775-81C241FD2EDA}"/>
            </c:ext>
          </c:extLst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3.8766859344893949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9A8-494D-8775-81C241FD2EDA}"/>
            </c:ext>
          </c:extLst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9A8-494D-8775-81C241FD2EDA}"/>
            </c:ext>
          </c:extLst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3.7880539499036581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9A8-494D-8775-81C241FD2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25440"/>
        <c:axId val="294724656"/>
      </c:scatterChart>
      <c:valAx>
        <c:axId val="294725440"/>
        <c:scaling>
          <c:orientation val="minMax"/>
          <c:max val="5"/>
          <c:min val="1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4656"/>
        <c:crossesAt val="3"/>
        <c:crossBetween val="midCat"/>
        <c:majorUnit val="1"/>
      </c:valAx>
      <c:valAx>
        <c:axId val="294724656"/>
        <c:scaling>
          <c:orientation val="minMax"/>
          <c:max val="5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5440"/>
        <c:crossesAt val="3"/>
        <c:crossBetween val="midCat"/>
        <c:majorUnit val="1"/>
      </c:valAx>
    </c:plotArea>
    <c:legend>
      <c:legendPos val="r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1507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1506" y="878422"/>
            <a:ext cx="4477871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1838" y="4350019"/>
            <a:ext cx="4741529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3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8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41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97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8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endParaRPr lang="cs-CZ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6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3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cr.cz/index.php?lng=c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iv.cz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web.pedf.cuni.cz/~www_kpsp/etnografie/fram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2" Type="http://schemas.openxmlformats.org/officeDocument/2006/relationships/hyperlink" Target="http://www.nuov.cz/ae/publikace-vytvorene-v-projekt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ovnik.evaluacninastroje.cz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mares@ped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Školní klima, klima třídy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Co tedy je klima školy / třídy?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Tedy česky – </a:t>
            </a:r>
            <a:r>
              <a:rPr lang="cs-CZ" b="1" dirty="0" smtClean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Obvykle ani není explicitním tématem hovoru </a:t>
            </a:r>
          </a:p>
          <a:p>
            <a:pPr marL="1512768" lvl="3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„A co škola, dobrý?“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(Auto)evaluační nástroje pak mohou </a:t>
            </a:r>
            <a:r>
              <a:rPr lang="cs-CZ" b="1" dirty="0" smtClean="0"/>
              <a:t>a) napomoci se začátkem diskusí na téma naše škola </a:t>
            </a:r>
            <a:r>
              <a:rPr lang="cs-CZ" dirty="0" smtClean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Následně </a:t>
            </a:r>
            <a:r>
              <a:rPr lang="cs-CZ" b="1" dirty="0" smtClean="0"/>
              <a:t>b) pomoci ověřit, zda pocity, názory a domněnky</a:t>
            </a:r>
            <a:r>
              <a:rPr lang="cs-CZ" dirty="0" smtClean="0"/>
              <a:t>, které se v debatě vyskytly </a:t>
            </a:r>
            <a:r>
              <a:rPr lang="cs-CZ" b="1" dirty="0" smtClean="0"/>
              <a:t>jsou většinově vnímány jako problém </a:t>
            </a:r>
            <a:r>
              <a:rPr lang="cs-CZ" dirty="0" smtClean="0"/>
              <a:t>(ev. jako přednost)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 smtClean="0"/>
              <a:t>Např. modelový dotaz pro absolventy / rodiče „Doporučil bys naší školu kamarádovi? A proč?“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 smtClean="0"/>
              <a:t>Prostředí, klima, atmosféra</a:t>
            </a:r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134070" y="2519892"/>
            <a:ext cx="3402186" cy="3947830"/>
          </a:xfrm>
        </p:spPr>
        <p:txBody>
          <a:bodyPr lIns="0" tIns="0" rIns="0" bIns="0">
            <a:normAutofit fontScale="70000" lnSpcReduction="20000"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700" i="1" dirty="0" err="1" smtClean="0"/>
              <a:t>rozlišuje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sociálně-psychologické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jevy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ve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škole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podle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rozsahu</a:t>
            </a:r>
            <a:r>
              <a:rPr lang="en-GB" sz="1700" i="1" dirty="0" smtClean="0"/>
              <a:t>, </a:t>
            </a:r>
            <a:r>
              <a:rPr lang="en-GB" sz="1700" b="1" i="1" dirty="0" err="1" smtClean="0"/>
              <a:t>měnlivosti</a:t>
            </a:r>
            <a:r>
              <a:rPr lang="en-GB" sz="1700" b="1" i="1" dirty="0" smtClean="0"/>
              <a:t>, </a:t>
            </a:r>
            <a:r>
              <a:rPr lang="en-GB" sz="1700" b="1" i="1" dirty="0" err="1" smtClean="0"/>
              <a:t>délky</a:t>
            </a:r>
            <a:r>
              <a:rPr lang="en-GB" sz="1700" b="1" i="1" dirty="0" smtClean="0"/>
              <a:t> </a:t>
            </a:r>
            <a:r>
              <a:rPr lang="en-GB" sz="1700" b="1" i="1" dirty="0" err="1" smtClean="0"/>
              <a:t>trvání</a:t>
            </a:r>
            <a:r>
              <a:rPr lang="en-GB" sz="1700" b="1" i="1" dirty="0" smtClean="0"/>
              <a:t>, </a:t>
            </a:r>
            <a:r>
              <a:rPr lang="en-GB" sz="1700" b="1" i="1" dirty="0" err="1" smtClean="0"/>
              <a:t>obecnosti</a:t>
            </a:r>
            <a:r>
              <a:rPr lang="en-GB" sz="1700" b="1" i="1" dirty="0" smtClean="0"/>
              <a:t>.</a:t>
            </a:r>
            <a:r>
              <a:rPr lang="en-GB" sz="1700" i="1" dirty="0" smtClean="0"/>
              <a:t>  (</a:t>
            </a:r>
            <a:r>
              <a:rPr lang="en-GB" sz="1700" i="1" dirty="0" err="1" smtClean="0"/>
              <a:t>Mareš</a:t>
            </a:r>
            <a:r>
              <a:rPr lang="en-GB" sz="1700" i="1" dirty="0" smtClean="0"/>
              <a:t>, </a:t>
            </a:r>
            <a:r>
              <a:rPr lang="en-GB" sz="1700" i="1" dirty="0" err="1" smtClean="0"/>
              <a:t>Lašek</a:t>
            </a:r>
            <a:r>
              <a:rPr lang="en-GB" sz="1700" i="1" dirty="0" smtClean="0"/>
              <a:t>, 1990/91, </a:t>
            </a:r>
            <a:r>
              <a:rPr lang="en-GB" sz="1700" i="1" dirty="0" err="1" smtClean="0"/>
              <a:t>Mareš</a:t>
            </a:r>
            <a:r>
              <a:rPr lang="en-GB" sz="1700" i="1" dirty="0" smtClean="0"/>
              <a:t>, </a:t>
            </a:r>
            <a:r>
              <a:rPr lang="en-GB" sz="1700" i="1" dirty="0" err="1" smtClean="0"/>
              <a:t>Křivohlavý</a:t>
            </a:r>
            <a:r>
              <a:rPr lang="en-GB" sz="1700" i="1" dirty="0" smtClean="0"/>
              <a:t>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dirty="0" err="1" smtClean="0"/>
              <a:t>prostředí</a:t>
            </a:r>
            <a:r>
              <a:rPr lang="en-GB" sz="2600" dirty="0" smtClean="0"/>
              <a:t> je </a:t>
            </a:r>
            <a:r>
              <a:rPr lang="en-GB" sz="2600" dirty="0" err="1" smtClean="0"/>
              <a:t>nejobecnější</a:t>
            </a:r>
            <a:r>
              <a:rPr lang="en-GB" sz="2600" dirty="0" smtClean="0"/>
              <a:t> </a:t>
            </a:r>
            <a:r>
              <a:rPr lang="en-GB" sz="2600" dirty="0" err="1" smtClean="0"/>
              <a:t>termín</a:t>
            </a:r>
            <a:r>
              <a:rPr lang="en-GB" sz="2600" dirty="0" smtClean="0"/>
              <a:t>, </a:t>
            </a:r>
            <a:r>
              <a:rPr lang="en-GB" sz="2000" i="1" dirty="0" err="1" smtClean="0"/>
              <a:t>netýká</a:t>
            </a:r>
            <a:r>
              <a:rPr lang="en-GB" sz="2000" i="1" dirty="0" smtClean="0"/>
              <a:t> se </a:t>
            </a:r>
            <a:r>
              <a:rPr lang="en-GB" sz="2000" i="1" dirty="0" err="1" smtClean="0"/>
              <a:t>jenom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aspektů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sociálně-psychologických</a:t>
            </a:r>
            <a:r>
              <a:rPr lang="en-GB" sz="2000" i="1" dirty="0" smtClean="0"/>
              <a:t>.</a:t>
            </a:r>
            <a:r>
              <a:rPr lang="en-GB" sz="2600" dirty="0" smtClean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 smtClean="0"/>
              <a:t>termín</a:t>
            </a:r>
            <a:r>
              <a:rPr lang="en-GB" sz="2600" dirty="0" smtClean="0"/>
              <a:t> </a:t>
            </a:r>
            <a:r>
              <a:rPr lang="en-GB" sz="2600" b="1" dirty="0" err="1" smtClean="0"/>
              <a:t>atmosféra</a:t>
            </a:r>
            <a:r>
              <a:rPr lang="en-GB" sz="2600" dirty="0" smtClean="0"/>
              <a:t> </a:t>
            </a:r>
            <a:r>
              <a:rPr lang="en-GB" sz="2600" dirty="0" err="1" smtClean="0"/>
              <a:t>má</a:t>
            </a:r>
            <a:r>
              <a:rPr lang="en-GB" sz="2600" dirty="0" smtClean="0"/>
              <a:t> </a:t>
            </a:r>
            <a:r>
              <a:rPr lang="en-GB" sz="2600" dirty="0" err="1" smtClean="0"/>
              <a:t>poměrně</a:t>
            </a:r>
            <a:r>
              <a:rPr lang="en-GB" sz="2600" dirty="0" smtClean="0"/>
              <a:t> </a:t>
            </a:r>
            <a:r>
              <a:rPr lang="en-GB" sz="2600" dirty="0" err="1" smtClean="0"/>
              <a:t>úzký</a:t>
            </a:r>
            <a:r>
              <a:rPr lang="en-GB" sz="2600" dirty="0" smtClean="0"/>
              <a:t> </a:t>
            </a:r>
            <a:r>
              <a:rPr lang="en-GB" sz="2600" dirty="0" err="1" smtClean="0"/>
              <a:t>rozsah</a:t>
            </a:r>
            <a:r>
              <a:rPr lang="en-GB" sz="2600" dirty="0" smtClean="0"/>
              <a:t>. </a:t>
            </a:r>
            <a:r>
              <a:rPr lang="en-GB" sz="2000" i="1" dirty="0" err="1" smtClean="0"/>
              <a:t>Vyjadřuje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proměnlivost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krátké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trvání</a:t>
            </a:r>
            <a:r>
              <a:rPr lang="en-GB" sz="2000" i="1" dirty="0" smtClean="0"/>
              <a:t>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 smtClean="0"/>
              <a:t>Termín</a:t>
            </a:r>
            <a:r>
              <a:rPr lang="en-GB" sz="2600" dirty="0" smtClean="0"/>
              <a:t> </a:t>
            </a:r>
            <a:r>
              <a:rPr lang="en-GB" sz="2600" b="1" dirty="0" err="1" smtClean="0"/>
              <a:t>sociální</a:t>
            </a:r>
            <a:r>
              <a:rPr lang="en-GB" sz="2600" b="1" dirty="0" smtClean="0"/>
              <a:t> </a:t>
            </a:r>
            <a:r>
              <a:rPr lang="en-GB" sz="2600" b="1" dirty="0" err="1" smtClean="0"/>
              <a:t>klima</a:t>
            </a:r>
            <a:r>
              <a:rPr lang="en-GB" sz="2600" dirty="0" smtClean="0"/>
              <a:t> </a:t>
            </a:r>
            <a:r>
              <a:rPr lang="en-GB" sz="2600" dirty="0" err="1" smtClean="0"/>
              <a:t>označuje</a:t>
            </a:r>
            <a:r>
              <a:rPr lang="en-GB" sz="2600" dirty="0" smtClean="0"/>
              <a:t> </a:t>
            </a:r>
            <a:r>
              <a:rPr lang="en-GB" sz="2600" dirty="0" err="1" smtClean="0"/>
              <a:t>jevy</a:t>
            </a:r>
            <a:r>
              <a:rPr lang="en-GB" sz="2600" dirty="0" smtClean="0"/>
              <a:t> </a:t>
            </a:r>
            <a:r>
              <a:rPr lang="en-GB" sz="2600" dirty="0" err="1" smtClean="0"/>
              <a:t>dlouhodobé</a:t>
            </a:r>
            <a:r>
              <a:rPr lang="en-GB" sz="2600" dirty="0" smtClean="0"/>
              <a:t>. </a:t>
            </a:r>
            <a:r>
              <a:rPr lang="en-GB" sz="2000" i="1" dirty="0" err="1" smtClean="0"/>
              <a:t>Jsou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typické</a:t>
            </a:r>
            <a:r>
              <a:rPr lang="en-GB" sz="2000" i="1" dirty="0" smtClean="0"/>
              <a:t> pro </a:t>
            </a:r>
            <a:r>
              <a:rPr lang="en-GB" sz="2000" i="1" dirty="0" err="1" smtClean="0"/>
              <a:t>danou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třídu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daného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učitele</a:t>
            </a:r>
            <a:r>
              <a:rPr lang="en-GB" sz="2000" i="1" dirty="0" smtClean="0"/>
              <a:t> (</a:t>
            </a:r>
            <a:r>
              <a:rPr lang="en-GB" sz="2000" i="1" dirty="0" err="1" smtClean="0"/>
              <a:t>školu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zaměstnance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žáky</a:t>
            </a:r>
            <a:r>
              <a:rPr lang="en-GB" sz="2000" i="1" dirty="0" smtClean="0"/>
              <a:t>) </a:t>
            </a:r>
            <a:r>
              <a:rPr lang="en-GB" sz="2000" i="1" dirty="0" err="1" smtClean="0"/>
              <a:t>po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několik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měsíců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či</a:t>
            </a:r>
            <a:r>
              <a:rPr lang="en-GB" sz="2000" i="1" dirty="0" smtClean="0"/>
              <a:t> let.</a:t>
            </a:r>
            <a:r>
              <a:rPr lang="en-GB" sz="2600" dirty="0" smtClean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484438"/>
            <a:ext cx="58324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485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4450"/>
            <a:ext cx="8609012" cy="13985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en-US" sz="3900" dirty="0" err="1"/>
              <a:t>Př</a:t>
            </a:r>
            <a:r>
              <a:rPr lang="cs-CZ" altLang="en-US" sz="3900" dirty="0"/>
              <a:t>.</a:t>
            </a:r>
            <a:r>
              <a:rPr lang="en-GB" altLang="en-US" sz="3900" dirty="0"/>
              <a:t> 1 - </a:t>
            </a:r>
            <a:r>
              <a:rPr lang="en-GB" altLang="en-US" sz="3900" dirty="0" err="1"/>
              <a:t>Rozlišuje</a:t>
            </a:r>
            <a:r>
              <a:rPr lang="en-GB" altLang="en-US" sz="3900" dirty="0"/>
              <a:t> </a:t>
            </a:r>
            <a:r>
              <a:rPr lang="en-GB" altLang="en-US" sz="3900" dirty="0" err="1"/>
              <a:t>čtyři</a:t>
            </a:r>
            <a:r>
              <a:rPr lang="en-GB" altLang="en-US" sz="3900" dirty="0"/>
              <a:t> </a:t>
            </a:r>
            <a:r>
              <a:rPr lang="en-GB" altLang="en-US" sz="3900" dirty="0" err="1"/>
              <a:t>hierarchické</a:t>
            </a:r>
            <a:r>
              <a:rPr lang="en-GB" altLang="en-US" sz="3900" dirty="0"/>
              <a:t> </a:t>
            </a:r>
            <a:r>
              <a:rPr lang="en-GB" altLang="en-US" sz="3900" dirty="0" err="1"/>
              <a:t>úrovně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sz="2700" dirty="0" err="1"/>
              <a:t>dle</a:t>
            </a:r>
            <a:r>
              <a:rPr lang="en-GB" altLang="en-US" sz="2700" dirty="0"/>
              <a:t> </a:t>
            </a:r>
            <a:r>
              <a:rPr lang="en-GB" altLang="en-US" sz="2700" dirty="0" err="1"/>
              <a:t>Tagiuri</a:t>
            </a:r>
            <a:r>
              <a:rPr lang="en-GB" altLang="en-US" sz="2700" dirty="0"/>
              <a:t> (1968) a Anderson (1982)</a:t>
            </a:r>
            <a:r>
              <a:rPr lang="en-GB" altLang="en-US" sz="4100" dirty="0"/>
              <a:t>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7824" y="1963738"/>
            <a:ext cx="4895345" cy="4803944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1. </a:t>
            </a:r>
            <a:r>
              <a:rPr lang="en-GB" altLang="en-US" sz="1800" b="1" u="sng" dirty="0" err="1"/>
              <a:t>ekologie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budovy</a:t>
            </a:r>
            <a:r>
              <a:rPr lang="en-GB" altLang="en-US" sz="1800" dirty="0"/>
              <a:t>, v </a:t>
            </a:r>
            <a:r>
              <a:rPr lang="en-GB" altLang="en-US" sz="1800" dirty="0" err="1"/>
              <a:t>níž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výuka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odehrává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2. </a:t>
            </a:r>
            <a:r>
              <a:rPr lang="en-GB" altLang="en-US" sz="1800" b="1" u="sng" dirty="0" err="1"/>
              <a:t>prostředí</a:t>
            </a:r>
            <a:r>
              <a:rPr lang="en-GB" altLang="en-US" sz="1800" b="1" u="sng" dirty="0"/>
              <a:t> (milieu)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učitelů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délka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praxe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platové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zařazení</a:t>
            </a:r>
            <a:r>
              <a:rPr lang="en-GB" altLang="en-US" sz="1800" dirty="0"/>
              <a:t>, ap.)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žáků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věk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pohlaví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sociální</a:t>
            </a:r>
            <a:r>
              <a:rPr lang="en-GB" altLang="en-US" sz="1800" dirty="0"/>
              <a:t> status, ap.)</a:t>
            </a:r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3. </a:t>
            </a:r>
            <a:r>
              <a:rPr lang="en-GB" altLang="en-US" sz="1800" b="1" u="sng" dirty="0" err="1"/>
              <a:t>sociální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systém</a:t>
            </a:r>
            <a:r>
              <a:rPr lang="en-GB" altLang="en-US" sz="1800" b="1" u="sng" dirty="0"/>
              <a:t> (</a:t>
            </a:r>
            <a:r>
              <a:rPr lang="en-GB" altLang="en-US" sz="1800" b="1" u="sng" dirty="0" err="1"/>
              <a:t>skupinové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charakteristiky</a:t>
            </a:r>
            <a:r>
              <a:rPr lang="en-GB" altLang="en-US" sz="1800" b="1" u="sng" dirty="0"/>
              <a:t>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vztahy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mezi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klíčovými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účastníky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sociální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komunikace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podíl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rozhodování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příležitost</a:t>
            </a:r>
            <a:r>
              <a:rPr lang="en-GB" altLang="en-US" sz="1800" dirty="0"/>
              <a:t> k </a:t>
            </a:r>
            <a:r>
              <a:rPr lang="en-GB" altLang="en-US" sz="1800" dirty="0" err="1"/>
              <a:t>účasti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sociálním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dění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skupině</a:t>
            </a:r>
            <a:endParaRPr lang="en-GB" altLang="en-US" sz="1800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543170" y="1963738"/>
            <a:ext cx="4533900" cy="37084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4. </a:t>
            </a:r>
            <a:r>
              <a:rPr lang="en-GB" altLang="en-US" sz="1800" b="1" u="sng" dirty="0" err="1"/>
              <a:t>kultura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hodnoty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hodnotové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systémy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jež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účastníci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považují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významné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učitelova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zaangažovanost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rozvoji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žáků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kooperaci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činnosti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související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školou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očekávání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jasnost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konzistentnost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cíl</a:t>
            </a:r>
            <a:r>
              <a:rPr lang="en-GB" altLang="en-US" sz="2700" dirty="0" err="1"/>
              <a:t>ů</a:t>
            </a:r>
            <a:endParaRPr lang="en-GB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00347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Sociální klima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 smtClean="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6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Jak ke klimatu ve škole přistupujeme?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 dirty="0" smtClean="0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Základní 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 dirty="0" smtClean="0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Klima školy v diagnostické praxi i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44381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1400" b="1" dirty="0" smtClean="0"/>
              <a:t>Facilitační techniky – </a:t>
            </a:r>
            <a:r>
              <a:rPr lang="cs-CZ" sz="1400" i="1" dirty="0" smtClean="0"/>
              <a:t>v principu je nemožné je považovat za diagnostický nástroj (jakkoli mohou mít formálně podobu např. dotazníku); slouží  pro rozvíjení dialogu o možných problémech a jeho strukturaci</a:t>
            </a:r>
          </a:p>
          <a:p>
            <a:pPr>
              <a:defRPr/>
            </a:pPr>
            <a:r>
              <a:rPr lang="cs-CZ" sz="1400" b="1" dirty="0" smtClean="0"/>
              <a:t>Výzkumné nástroje  - </a:t>
            </a:r>
            <a:r>
              <a:rPr lang="cs-CZ" sz="1400" dirty="0" smtClean="0"/>
              <a:t>diplomové práce, disertace, mezinárodní srovnání </a:t>
            </a:r>
            <a:r>
              <a:rPr lang="cs-CZ" sz="1400" i="1" dirty="0" smtClean="0"/>
              <a:t>(PISA atd.)</a:t>
            </a:r>
          </a:p>
          <a:p>
            <a:pPr lvl="1">
              <a:defRPr/>
            </a:pPr>
            <a:r>
              <a:rPr lang="cs-CZ" sz="1400" dirty="0" smtClean="0"/>
              <a:t>kvalitativní i kvantitativní přístupy </a:t>
            </a:r>
            <a:r>
              <a:rPr lang="cs-CZ" sz="1400" i="1" dirty="0" smtClean="0"/>
              <a:t>(dotazníky, rozhovory, </a:t>
            </a:r>
            <a:r>
              <a:rPr lang="cs-CZ" sz="1400" i="1" dirty="0" err="1" smtClean="0"/>
              <a:t>focus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groups</a:t>
            </a:r>
            <a:r>
              <a:rPr lang="cs-CZ" sz="1400" i="1" dirty="0" smtClean="0"/>
              <a:t>)</a:t>
            </a:r>
          </a:p>
          <a:p>
            <a:pPr lvl="1">
              <a:defRPr/>
            </a:pPr>
            <a:r>
              <a:rPr lang="cs-CZ" sz="1400" dirty="0" smtClean="0"/>
              <a:t>vycházející z různých paradigmat i teorií</a:t>
            </a:r>
            <a:r>
              <a:rPr lang="cs-CZ" sz="1400" dirty="0"/>
              <a:t> </a:t>
            </a:r>
            <a:r>
              <a:rPr lang="cs-CZ" sz="1400" dirty="0" smtClean="0"/>
              <a:t>(klima školy, kultura školy)</a:t>
            </a:r>
          </a:p>
          <a:p>
            <a:pPr lvl="4">
              <a:defRPr/>
            </a:pPr>
            <a:r>
              <a:rPr lang="cs-CZ" sz="1180" dirty="0" smtClean="0"/>
              <a:t>Praktiky není </a:t>
            </a:r>
            <a:r>
              <a:rPr lang="cs-CZ" sz="1180" dirty="0" err="1" smtClean="0"/>
              <a:t>nahíženo</a:t>
            </a:r>
            <a:r>
              <a:rPr lang="cs-CZ" sz="1180" dirty="0" smtClean="0"/>
              <a:t> jako problém; zásadní otázka – co je „dobrá škola“ a jaká jsou </a:t>
            </a:r>
            <a:r>
              <a:rPr lang="cs-CZ" sz="1180" dirty="0" err="1" smtClean="0"/>
              <a:t>kriteria</a:t>
            </a:r>
            <a:r>
              <a:rPr lang="cs-CZ" sz="1180" dirty="0" smtClean="0"/>
              <a:t> pro identifikaci pozitivních a negativních vlastností školy</a:t>
            </a:r>
          </a:p>
          <a:p>
            <a:pPr lvl="2">
              <a:defRPr/>
            </a:pPr>
            <a:r>
              <a:rPr lang="cs-CZ" sz="1179" dirty="0" smtClean="0"/>
              <a:t>věcně ad hoc adaptace zahraničních metod či jejich deriváty </a:t>
            </a:r>
          </a:p>
          <a:p>
            <a:pPr lvl="4">
              <a:defRPr/>
            </a:pPr>
            <a:r>
              <a:rPr lang="cs-CZ" sz="1180" dirty="0" smtClean="0"/>
              <a:t>často problém s uchopením specifického kontextu české školy či kulturních specifik</a:t>
            </a:r>
          </a:p>
          <a:p>
            <a:pPr lvl="6">
              <a:defRPr/>
            </a:pPr>
            <a:r>
              <a:rPr lang="cs-CZ" sz="959" dirty="0" smtClean="0"/>
              <a:t>„Cítíte se ve škole bezpečně?“</a:t>
            </a:r>
          </a:p>
          <a:p>
            <a:pPr lvl="1">
              <a:defRPr/>
            </a:pPr>
            <a:r>
              <a:rPr lang="cs-CZ" sz="1400" dirty="0" smtClean="0"/>
              <a:t>relativně často i metody vlastní konstrukce s problematickými vlastnostmi (validita, reliabilita)</a:t>
            </a:r>
          </a:p>
          <a:p>
            <a:pPr>
              <a:defRPr/>
            </a:pPr>
            <a:r>
              <a:rPr lang="cs-CZ" sz="1400" b="1" dirty="0" smtClean="0"/>
              <a:t>Komerční nástroje </a:t>
            </a:r>
          </a:p>
          <a:p>
            <a:pPr lvl="1">
              <a:defRPr/>
            </a:pPr>
            <a:r>
              <a:rPr lang="cs-CZ" sz="1400" dirty="0" smtClean="0"/>
              <a:t>Mapa školy – SCIO, </a:t>
            </a:r>
            <a:r>
              <a:rPr lang="cs-CZ" sz="1400" dirty="0" err="1" smtClean="0"/>
              <a:t>Kalibro</a:t>
            </a:r>
            <a:r>
              <a:rPr lang="cs-CZ" sz="1400" dirty="0" smtClean="0"/>
              <a:t>… </a:t>
            </a:r>
            <a:r>
              <a:rPr lang="cs-CZ" sz="1400" i="1" dirty="0" smtClean="0"/>
              <a:t>(též s kořeny v zahraničních nástrojích)</a:t>
            </a:r>
          </a:p>
          <a:p>
            <a:pPr>
              <a:defRPr/>
            </a:pPr>
            <a:r>
              <a:rPr lang="cs-CZ" sz="1400" b="1" dirty="0" smtClean="0"/>
              <a:t>Odborně nepřijatelné aktivity s problematickým teoretickým pozadím </a:t>
            </a:r>
          </a:p>
          <a:p>
            <a:pPr lvl="1">
              <a:defRPr/>
            </a:pPr>
            <a:r>
              <a:rPr lang="cs-CZ" sz="1400" dirty="0" smtClean="0"/>
              <a:t>Barvy školy – DAP - </a:t>
            </a:r>
            <a:r>
              <a:rPr lang="cs-CZ" sz="1400" dirty="0">
                <a:hlinkClick r:id="rId2"/>
              </a:rPr>
              <a:t>http://www.upacr.cz/index.php?lng=cs</a:t>
            </a:r>
            <a:endParaRPr lang="cs-CZ" sz="1400" dirty="0" smtClean="0"/>
          </a:p>
          <a:p>
            <a:pPr>
              <a:defRPr/>
            </a:pPr>
            <a:r>
              <a:rPr lang="cs-CZ" sz="1400" b="1" dirty="0" smtClean="0"/>
              <a:t>Lidová tvořivost </a:t>
            </a:r>
            <a:r>
              <a:rPr lang="cs-CZ" sz="1400" dirty="0" smtClean="0"/>
              <a:t>– postupy vyvinuté školami - často kombinace předchozích variant </a:t>
            </a:r>
            <a:r>
              <a:rPr lang="cs-CZ" sz="1400" i="1" dirty="0" smtClean="0"/>
              <a:t>(„Líbily se nám otázky…“)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účely zjišťování klimatu školy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34070" y="2917152"/>
            <a:ext cx="3446056" cy="37892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400" dirty="0" smtClean="0"/>
              <a:t>Výzkum</a:t>
            </a:r>
          </a:p>
          <a:p>
            <a:pPr lvl="1">
              <a:defRPr/>
            </a:pPr>
            <a:r>
              <a:rPr lang="cs-CZ" sz="1400" dirty="0" smtClean="0"/>
              <a:t>Vychází z výzkumné otázky (širší zaměření)</a:t>
            </a:r>
          </a:p>
          <a:p>
            <a:pPr lvl="1">
              <a:defRPr/>
            </a:pPr>
            <a:r>
              <a:rPr lang="cs-CZ" sz="1400" dirty="0" smtClean="0"/>
              <a:t>Nástroje zohledňují i metodologické aspekty šetření</a:t>
            </a:r>
            <a:endParaRPr lang="cs-CZ" sz="1400" dirty="0"/>
          </a:p>
          <a:p>
            <a:pPr lvl="1">
              <a:defRPr/>
            </a:pPr>
            <a:r>
              <a:rPr lang="cs-CZ" sz="1400" dirty="0" smtClean="0"/>
              <a:t>Nižší znalost kontextu školy</a:t>
            </a:r>
          </a:p>
          <a:p>
            <a:pPr lvl="1">
              <a:defRPr/>
            </a:pPr>
            <a:r>
              <a:rPr lang="cs-CZ" sz="1400" dirty="0" smtClean="0"/>
              <a:t>Případná náročnost na administraci a vyhodnocení není problém</a:t>
            </a:r>
          </a:p>
          <a:p>
            <a:pPr lvl="1">
              <a:defRPr/>
            </a:pPr>
            <a:r>
              <a:rPr lang="cs-CZ" sz="1400" dirty="0" smtClean="0"/>
              <a:t>Snaha o postihnutí všech potenciálně významných aspektů života školy</a:t>
            </a:r>
          </a:p>
          <a:p>
            <a:pPr lvl="2">
              <a:defRPr/>
            </a:pPr>
            <a:r>
              <a:rPr lang="cs-CZ" sz="1200" dirty="0" smtClean="0"/>
              <a:t>Snaha o univerzální dotazníkové řešení</a:t>
            </a:r>
          </a:p>
          <a:p>
            <a:pPr lvl="2">
              <a:defRPr/>
            </a:pPr>
            <a:r>
              <a:rPr lang="cs-CZ" sz="1200" dirty="0" smtClean="0"/>
              <a:t>Širší baterie položek (otázek)</a:t>
            </a:r>
          </a:p>
          <a:p>
            <a:pPr lvl="2">
              <a:defRPr/>
            </a:pPr>
            <a:r>
              <a:rPr lang="cs-CZ" sz="1200" dirty="0" smtClean="0"/>
              <a:t>Náročnější pro respondenty (méně konkrétních položek)</a:t>
            </a:r>
            <a:endParaRPr lang="cs-CZ" sz="1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389984" y="2917152"/>
            <a:ext cx="3445814" cy="37892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 smtClean="0"/>
              <a:t>Praxe</a:t>
            </a:r>
          </a:p>
          <a:p>
            <a:pPr lvl="1">
              <a:defRPr/>
            </a:pPr>
            <a:r>
              <a:rPr lang="cs-CZ" dirty="0" smtClean="0"/>
              <a:t>Vychází z konkrétních potřeb</a:t>
            </a:r>
          </a:p>
          <a:p>
            <a:pPr lvl="1">
              <a:defRPr/>
            </a:pPr>
            <a:r>
              <a:rPr lang="cs-CZ" dirty="0"/>
              <a:t>Menší znalost </a:t>
            </a:r>
            <a:r>
              <a:rPr lang="cs-CZ" dirty="0" smtClean="0"/>
              <a:t>metodologie (často nápodoba vzorů)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Velká znalost kontextu školy</a:t>
            </a:r>
          </a:p>
          <a:p>
            <a:pPr lvl="1">
              <a:defRPr/>
            </a:pPr>
            <a:r>
              <a:rPr lang="cs-CZ" dirty="0" smtClean="0"/>
              <a:t>Požadavek na jednoduchost administrace i vyhodnocení</a:t>
            </a:r>
          </a:p>
          <a:p>
            <a:pPr lvl="1">
              <a:defRPr/>
            </a:pPr>
            <a:r>
              <a:rPr lang="cs-CZ" dirty="0" smtClean="0"/>
              <a:t>Snaha o postihnutí konkrétních aspektů života školy</a:t>
            </a:r>
          </a:p>
          <a:p>
            <a:pPr lvl="1">
              <a:defRPr/>
            </a:pPr>
            <a:r>
              <a:rPr lang="cs-CZ" dirty="0" smtClean="0"/>
              <a:t>Různé účely použití – např.</a:t>
            </a:r>
          </a:p>
          <a:p>
            <a:pPr lvl="2">
              <a:defRPr/>
            </a:pPr>
            <a:r>
              <a:rPr lang="cs-CZ" dirty="0" err="1" smtClean="0"/>
              <a:t>Screening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Řešení konkrétních problémů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1128081" y="2225677"/>
            <a:ext cx="3446463" cy="884238"/>
          </a:xfrm>
        </p:spPr>
        <p:txBody>
          <a:bodyPr/>
          <a:lstStyle/>
          <a:p>
            <a:r>
              <a:rPr lang="cs-CZ" sz="2600" dirty="0" smtClean="0"/>
              <a:t>Explorace</a:t>
            </a:r>
            <a:r>
              <a:rPr lang="cs-CZ" dirty="0" smtClean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214124" y="2232811"/>
            <a:ext cx="3446462" cy="8842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600" dirty="0"/>
              <a:t>Evaluace a </a:t>
            </a:r>
            <a:r>
              <a:rPr lang="cs-CZ" sz="2600" dirty="0" err="1"/>
              <a:t>autoevaluace</a:t>
            </a:r>
            <a:endParaRPr lang="cs-CZ" sz="2600" dirty="0"/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 rot="20951892">
            <a:off x="2586260" y="2243046"/>
            <a:ext cx="5254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b="1" dirty="0"/>
              <a:t>V praxi bohužel často zaměňovány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323453"/>
            <a:ext cx="8197850" cy="7448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O školním prostředí </a:t>
            </a:r>
            <a:r>
              <a:rPr lang="cs-CZ" sz="2800" b="1" dirty="0" smtClean="0"/>
              <a:t>ale víme </a:t>
            </a:r>
            <a:r>
              <a:rPr lang="cs-CZ" sz="2800" b="1" dirty="0"/>
              <a:t>spoustu věcí i „bez dotazníků</a:t>
            </a:r>
            <a:r>
              <a:rPr lang="cs-CZ" sz="2800" b="1" dirty="0" smtClean="0"/>
              <a:t>“</a:t>
            </a:r>
            <a:endParaRPr lang="cs-CZ" sz="28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Informace od rodičů, absolventů… </a:t>
            </a:r>
            <a:r>
              <a:rPr lang="cs-CZ" i="1" dirty="0" smtClean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Noví zaměstnanci… </a:t>
            </a:r>
            <a:r>
              <a:rPr lang="cs-CZ" i="1" dirty="0" smtClean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Hodnocení inspekcí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… </a:t>
            </a:r>
            <a:r>
              <a:rPr lang="cs-CZ" i="1" dirty="0" smtClean="0"/>
              <a:t>(pohled „zvenku“ aneb Jak se nám to stalo?)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s dotazníky?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na vaší škole?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se </a:t>
            </a:r>
            <a:r>
              <a:rPr lang="cs-CZ" smtClean="0"/>
              <a:t>řekne klima, tak…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42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Sociometrie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06000"/>
              </a:lnSpc>
            </a:pPr>
            <a:r>
              <a:rPr lang="cs-CZ" altLang="en-US" sz="2700"/>
              <a:t>Autor metody - </a:t>
            </a:r>
            <a:r>
              <a:rPr lang="cs-CZ" altLang="en-US" sz="2700" b="1"/>
              <a:t>J. L. Moreno</a:t>
            </a:r>
            <a:r>
              <a:rPr lang="cs-CZ" altLang="en-US" sz="2700"/>
              <a:t>; 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/>
              <a:t>zjištění </a:t>
            </a:r>
            <a:r>
              <a:rPr lang="cs-CZ" altLang="en-US" sz="2700" b="1"/>
              <a:t>struktury vzájemných vztahů</a:t>
            </a:r>
            <a:r>
              <a:rPr lang="cs-CZ" altLang="en-US" sz="2700"/>
              <a:t> v malé skupině </a:t>
            </a:r>
            <a:r>
              <a:rPr lang="cs-CZ" altLang="en-US" sz="2700" i="1"/>
              <a:t>(intenzita, polarita)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/>
              <a:t>cesta ke zjištění </a:t>
            </a:r>
            <a:r>
              <a:rPr lang="cs-CZ" altLang="en-US" sz="2200" b="1"/>
              <a:t>sympatií, antipatií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/>
              <a:t>člen skupiny hodnotí pozici jiného člena ve skupině (nebo i svoji pozici)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/>
              <a:t>formulace sociometrické otázky 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i="1"/>
              <a:t>(„S kým bych chtěl jet na výlet?“ „Vedle koho bych chtěl sedět?“)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/>
              <a:t>Odpovědí je jméno člena(ů) skupiny</a:t>
            </a:r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endParaRPr lang="cs-CZ" altLang="en-US" sz="2700"/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r>
              <a:rPr lang="cs-CZ" altLang="en-US" sz="1800"/>
              <a:t>Více mj. na http://en.wikipedia.org/wiki/Sociometry</a:t>
            </a:r>
          </a:p>
          <a:p>
            <a:pPr eaLnBrk="1" hangingPunct="1">
              <a:lnSpc>
                <a:spcPct val="106000"/>
              </a:lnSpc>
            </a:pPr>
            <a:endParaRPr lang="cs-CZ" altLang="en-US" sz="2700"/>
          </a:p>
        </p:txBody>
      </p:sp>
    </p:spTree>
    <p:extLst>
      <p:ext uri="{BB962C8B-B14F-4D97-AF65-F5344CB8AC3E}">
        <p14:creationId xmlns:p14="http://schemas.microsoft.com/office/powerpoint/2010/main" val="15235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Zásady sociometrie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15889" indent="-715889"/>
            <a:r>
              <a:rPr lang="cs-CZ" altLang="en-US" dirty="0" err="1"/>
              <a:t>Moreno</a:t>
            </a:r>
            <a:r>
              <a:rPr lang="cs-CZ" altLang="en-US" dirty="0"/>
              <a:t> formuloval tyto zásady </a:t>
            </a:r>
            <a:r>
              <a:rPr lang="cs-CZ" altLang="en-US" dirty="0" err="1"/>
              <a:t>sociometrie</a:t>
            </a:r>
            <a:endParaRPr lang="cs-CZ" altLang="en-US" dirty="0"/>
          </a:p>
          <a:p>
            <a:pPr marL="1109548" lvl="1" indent="-606362">
              <a:buNone/>
            </a:pPr>
            <a:r>
              <a:rPr lang="cs-CZ" altLang="en-US" dirty="0"/>
              <a:t>a)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být vymezeny hranice skupiny, </a:t>
            </a:r>
          </a:p>
          <a:p>
            <a:pPr marL="1109548" lvl="1" indent="-606362">
              <a:buNone/>
            </a:pPr>
            <a:r>
              <a:rPr lang="cs-CZ" altLang="en-US" dirty="0"/>
              <a:t>b) osoby ve skupině se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dobře zn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t, </a:t>
            </a:r>
          </a:p>
          <a:p>
            <a:pPr marL="1109548" lvl="1" indent="-606362">
              <a:buNone/>
            </a:pPr>
            <a:r>
              <a:rPr lang="cs-CZ" altLang="en-US" dirty="0"/>
              <a:t>c) jasně formulovan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zka, </a:t>
            </a:r>
          </a:p>
          <a:p>
            <a:pPr marL="1109548" lvl="1" indent="-606362">
              <a:buNone/>
            </a:pPr>
            <a:r>
              <a:rPr lang="cs-CZ" altLang="en-US" dirty="0"/>
              <a:t>d) důvěryhodnost osoby zaji</a:t>
            </a:r>
            <a:r>
              <a:rPr lang="cs-CZ" altLang="en-US" dirty="0">
                <a:latin typeface="Arial" charset="0"/>
              </a:rPr>
              <a:t>š</a:t>
            </a:r>
            <a:r>
              <a:rPr lang="cs-CZ" altLang="en-US" dirty="0"/>
              <a:t>ťuj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</a:t>
            </a:r>
            <a:r>
              <a:rPr lang="cs-CZ" altLang="en-US" dirty="0" err="1"/>
              <a:t>sociometrii</a:t>
            </a:r>
            <a:r>
              <a:rPr lang="cs-CZ" altLang="en-US" dirty="0"/>
              <a:t>, </a:t>
            </a:r>
          </a:p>
          <a:p>
            <a:pPr marL="1109548" lvl="1" indent="-606362">
              <a:buNone/>
            </a:pPr>
            <a:r>
              <a:rPr lang="cs-CZ" altLang="en-US" dirty="0"/>
              <a:t>e) pravidla týkaj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se počtu -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zek, možnost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voleb, negativn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volby</a:t>
            </a:r>
          </a:p>
          <a:p>
            <a:pPr marL="715889" indent="-715889">
              <a:buNone/>
            </a:pPr>
            <a:endParaRPr lang="cs-CZ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4670427"/>
            <a:ext cx="3041280" cy="29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086" b="1" dirty="0">
                <a:latin typeface="Century Schoolbook" pitchFamily="18" charset="0"/>
              </a:rPr>
              <a:t>Sociometrický ratingový dotazník (SO-</a:t>
            </a:r>
            <a:r>
              <a:rPr lang="cs-CZ" sz="3086" b="1" dirty="0" err="1">
                <a:latin typeface="Century Schoolbook" pitchFamily="18" charset="0"/>
              </a:rPr>
              <a:t>RA</a:t>
            </a:r>
            <a:r>
              <a:rPr lang="cs-CZ" sz="3086" b="1" dirty="0">
                <a:latin typeface="Century Schoolbook" pitchFamily="18" charset="0"/>
              </a:rPr>
              <a:t>-D)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Každý žák ve třídě hodnotí </a:t>
            </a:r>
            <a:r>
              <a:rPr lang="cs-CZ" altLang="cs-CZ" b="1" dirty="0" smtClean="0"/>
              <a:t>vliv</a:t>
            </a:r>
            <a:r>
              <a:rPr lang="cs-CZ" altLang="cs-CZ" dirty="0" smtClean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Poté každý žák ve třídě hodnotí </a:t>
            </a:r>
            <a:r>
              <a:rPr lang="cs-CZ" altLang="cs-CZ" b="1" dirty="0" smtClean="0"/>
              <a:t>oblibu</a:t>
            </a:r>
            <a:r>
              <a:rPr lang="cs-CZ" altLang="cs-CZ" dirty="0" smtClean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Nakonec každý žák doplňuje číselné hodnocení slovním odůvodněním svých sympatií/antipatií k ostatním žákům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 smtClean="0"/>
              <a:t>Výchozími údaji pro zpracování jsou tedy: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vlivu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sympatií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volné slovní charakteristiky jednotlivých žáků</a:t>
            </a:r>
          </a:p>
        </p:txBody>
      </p:sp>
    </p:spTree>
    <p:extLst>
      <p:ext uri="{BB962C8B-B14F-4D97-AF65-F5344CB8AC3E}">
        <p14:creationId xmlns:p14="http://schemas.microsoft.com/office/powerpoint/2010/main" val="467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mr-IN" dirty="0" smtClean="0"/>
              <a:t>…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Klima </a:t>
            </a:r>
            <a:r>
              <a:rPr lang="cs-CZ" dirty="0" smtClean="0"/>
              <a:t>jeho </a:t>
            </a:r>
            <a:r>
              <a:rPr lang="cs-CZ" dirty="0"/>
              <a:t>diagnostika ve výzkumu i školní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700" i="1" dirty="0" smtClean="0"/>
              <a:t>Vzniklo </a:t>
            </a:r>
            <a:r>
              <a:rPr lang="cs-CZ" sz="1700" i="1" dirty="0"/>
              <a:t>v návaznosti na  národní projekt MŠMT </a:t>
            </a:r>
            <a:r>
              <a:rPr lang="cs-CZ" sz="1700" b="1" i="1" dirty="0"/>
              <a:t>"Cesta ke kvalitě" </a:t>
            </a:r>
            <a:r>
              <a:rPr lang="cs-CZ" sz="1700" i="1" dirty="0"/>
              <a:t>(CZ.1.07/4.1.00/06.0014; plný název projektu „AUTOEVALUACE - Vytváření systému a podpora škol v oblasti vlastního hodnocení“)</a:t>
            </a:r>
          </a:p>
        </p:txBody>
      </p:sp>
    </p:spTree>
    <p:extLst>
      <p:ext uri="{BB962C8B-B14F-4D97-AF65-F5344CB8AC3E}">
        <p14:creationId xmlns:p14="http://schemas.microsoft.com/office/powerpoint/2010/main" val="1880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konkrétního řešení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Vzniklo v rámci  národního projekt MŠMT "Cesta ke kvalitě" (CZ.1.07/4.1.00/06.0014 - plný název projektu „AUTOEVALUACE - Vytváření systému a podpora škol v oblasti vlastního hodnocení“)</a:t>
            </a:r>
          </a:p>
          <a:p>
            <a:endParaRPr lang="cs-CZ" dirty="0" smtClean="0"/>
          </a:p>
          <a:p>
            <a:r>
              <a:rPr lang="cs-CZ" dirty="0"/>
              <a:t>V roce 2013 projekt byl oceněn Českou asociací pedagogického výzkumu za přínos pro výzkum i školní praxi </a:t>
            </a:r>
          </a:p>
          <a:p>
            <a:endParaRPr lang="cs-CZ" dirty="0" smtClean="0"/>
          </a:p>
          <a:p>
            <a:r>
              <a:rPr lang="cs-CZ" dirty="0" smtClean="0"/>
              <a:t>Cílem projektu bylo vytvořit 30 nástrojů, které by mohly pomoci školní praxi v procesu vlastního sebehodnocení</a:t>
            </a:r>
          </a:p>
          <a:p>
            <a:pPr lvl="1"/>
            <a:r>
              <a:rPr lang="cs-CZ" dirty="0" smtClean="0"/>
              <a:t>Nástrojem je míněna široká škála technik od hospitačních archů, přes návody k vedení skupinových aktivit učitelů až po „klasické dotazníky“</a:t>
            </a:r>
          </a:p>
        </p:txBody>
      </p:sp>
    </p:spTree>
    <p:extLst>
      <p:ext uri="{BB962C8B-B14F-4D97-AF65-F5344CB8AC3E}">
        <p14:creationId xmlns:p14="http://schemas.microsoft.com/office/powerpoint/2010/main" val="3678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Praktický rámec – nabídka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Zadání projektu „Cesta ke kvalitě“</a:t>
            </a:r>
          </a:p>
          <a:p>
            <a:pPr lvl="1"/>
            <a:r>
              <a:rPr lang="cs-CZ" dirty="0" smtClean="0"/>
              <a:t>Několik omezení </a:t>
            </a:r>
          </a:p>
          <a:p>
            <a:pPr lvl="2"/>
            <a:r>
              <a:rPr lang="cs-CZ" dirty="0" smtClean="0"/>
              <a:t>čas, rozsah pilotní studie, obsah dalších nástrojů …</a:t>
            </a:r>
          </a:p>
          <a:p>
            <a:pPr lvl="1"/>
            <a:r>
              <a:rPr lang="cs-CZ" dirty="0" smtClean="0"/>
              <a:t>Tvorba on-line administrované metody s automatickým vyhodnocením a generovanou zprávou </a:t>
            </a:r>
          </a:p>
          <a:p>
            <a:pPr lvl="2"/>
            <a:r>
              <a:rPr lang="cs-CZ" i="1" dirty="0" smtClean="0"/>
              <a:t>„Co nejjednodušší z hlediska uživatele – </a:t>
            </a:r>
            <a:r>
              <a:rPr lang="cs-CZ" i="1" dirty="0" err="1" smtClean="0"/>
              <a:t>kooordinátora</a:t>
            </a:r>
            <a:r>
              <a:rPr lang="cs-CZ" i="1" dirty="0" smtClean="0"/>
              <a:t> </a:t>
            </a:r>
            <a:r>
              <a:rPr lang="cs-CZ" i="1" dirty="0" err="1" smtClean="0"/>
              <a:t>autoevaluace</a:t>
            </a:r>
            <a:r>
              <a:rPr lang="cs-CZ" i="1" dirty="0" smtClean="0"/>
              <a:t> ve škole.“</a:t>
            </a:r>
          </a:p>
          <a:p>
            <a:pPr lvl="1"/>
            <a:r>
              <a:rPr lang="cs-CZ" dirty="0" smtClean="0"/>
              <a:t>Možnost opakovaného zadávání s ohledem na různé oblasti zájmu školy</a:t>
            </a:r>
          </a:p>
          <a:p>
            <a:r>
              <a:rPr lang="cs-CZ" dirty="0" smtClean="0"/>
              <a:t>Konkrétní potřeby škol (ve smyslu vedení škol)</a:t>
            </a:r>
          </a:p>
          <a:p>
            <a:pPr lvl="1"/>
            <a:r>
              <a:rPr lang="cs-CZ" dirty="0" smtClean="0"/>
              <a:t>Informace o prostředí školy</a:t>
            </a:r>
          </a:p>
          <a:p>
            <a:pPr lvl="1"/>
            <a:r>
              <a:rPr lang="cs-CZ" dirty="0" smtClean="0"/>
              <a:t>Podklady pro rozhodování</a:t>
            </a:r>
          </a:p>
          <a:p>
            <a:pPr lvl="1"/>
            <a:r>
              <a:rPr lang="cs-CZ" dirty="0" smtClean="0"/>
              <a:t>Výběr obsahu i nástroje v rukou školy (nenabízíme odpovědi na otázky, které si škola neklade)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…a v neposlední řadě příležitost k zamyšlení pro účastníky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1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1160446"/>
            <a:ext cx="9933088" cy="54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684194"/>
            <a:ext cx="9914301" cy="6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Teoretický rámec pro přípravu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Evidence </a:t>
            </a:r>
            <a:r>
              <a:rPr lang="cs-CZ" dirty="0" err="1" smtClean="0"/>
              <a:t>based</a:t>
            </a:r>
            <a:r>
              <a:rPr lang="cs-CZ" dirty="0" smtClean="0"/>
              <a:t> a </a:t>
            </a:r>
            <a:r>
              <a:rPr lang="cs-CZ" dirty="0" err="1" smtClean="0"/>
              <a:t>practice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přístup </a:t>
            </a:r>
          </a:p>
          <a:p>
            <a:pPr lvl="1"/>
            <a:r>
              <a:rPr lang="cs-CZ" dirty="0" smtClean="0"/>
              <a:t>(Jiří Mareš, 2009)</a:t>
            </a:r>
          </a:p>
          <a:p>
            <a:r>
              <a:rPr lang="cs-CZ" dirty="0" smtClean="0"/>
              <a:t>Psychologie dotazování 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Tourangeau</a:t>
            </a:r>
            <a:r>
              <a:rPr lang="cs-CZ" dirty="0"/>
              <a:t>, </a:t>
            </a:r>
            <a:r>
              <a:rPr lang="cs-CZ" dirty="0" err="1" smtClean="0"/>
              <a:t>Rips</a:t>
            </a:r>
            <a:r>
              <a:rPr lang="cs-CZ" dirty="0" smtClean="0"/>
              <a:t>, </a:t>
            </a:r>
            <a:r>
              <a:rPr lang="cs-CZ" dirty="0" err="1" smtClean="0"/>
              <a:t>Rasinski</a:t>
            </a:r>
            <a:r>
              <a:rPr lang="cs-CZ" dirty="0" smtClean="0"/>
              <a:t>, 2000)</a:t>
            </a:r>
          </a:p>
          <a:p>
            <a:r>
              <a:rPr lang="cs-CZ" dirty="0" smtClean="0"/>
              <a:t>Klasická teorie testů </a:t>
            </a:r>
          </a:p>
          <a:p>
            <a:pPr lvl="1"/>
            <a:r>
              <a:rPr lang="cs-CZ" dirty="0" smtClean="0"/>
              <a:t>(Urbánek, </a:t>
            </a:r>
            <a:r>
              <a:rPr lang="cs-CZ" dirty="0" err="1" smtClean="0"/>
              <a:t>Denglerová</a:t>
            </a:r>
            <a:r>
              <a:rPr lang="cs-CZ" dirty="0" smtClean="0"/>
              <a:t>, Širůček, 2011)</a:t>
            </a:r>
          </a:p>
          <a:p>
            <a:r>
              <a:rPr lang="cs-CZ" dirty="0" smtClean="0"/>
              <a:t>Klima školy, třídy, sboru; kultura školy </a:t>
            </a:r>
          </a:p>
          <a:p>
            <a:pPr lvl="1"/>
            <a:r>
              <a:rPr lang="cs-CZ" dirty="0" smtClean="0"/>
              <a:t>(Jiří Mareš, Ježek, Jan Mareš, Urbánek, Hloušková, </a:t>
            </a:r>
            <a:r>
              <a:rPr lang="cs-CZ" dirty="0" err="1" smtClean="0"/>
              <a:t>Pol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Zvládání školní zátěže </a:t>
            </a:r>
          </a:p>
          <a:p>
            <a:pPr lvl="1"/>
            <a:r>
              <a:rPr lang="cs-CZ" dirty="0" smtClean="0"/>
              <a:t>(</a:t>
            </a:r>
            <a:r>
              <a:rPr lang="cs-CZ" dirty="0"/>
              <a:t>Jiří </a:t>
            </a:r>
            <a:r>
              <a:rPr lang="cs-CZ" dirty="0" smtClean="0"/>
              <a:t>Mareš, Kohoutek…)</a:t>
            </a:r>
          </a:p>
          <a:p>
            <a:r>
              <a:rPr lang="cs-CZ" dirty="0" smtClean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školy a (auto)evaluace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i="1" dirty="0" smtClean="0"/>
              <a:t>Lepší začátek než „aby se nestaly všechny ty ošklivé věci, které špatné klima přináší…“ </a:t>
            </a:r>
            <a:r>
              <a:rPr lang="cs-CZ" i="1" dirty="0" smtClean="0">
                <a:sym typeface="Wingdings" panose="05000000000000000000" pitchFamily="2" charset="2"/>
              </a:rPr>
              <a:t></a:t>
            </a:r>
            <a:endParaRPr lang="cs-CZ" i="1" dirty="0" smtClean="0"/>
          </a:p>
          <a:p>
            <a:r>
              <a:rPr lang="cs-CZ" dirty="0" smtClean="0"/>
              <a:t>Jedna z významných vlastností vzdělávací instituce</a:t>
            </a:r>
          </a:p>
          <a:p>
            <a:r>
              <a:rPr lang="cs-CZ" dirty="0" smtClean="0"/>
              <a:t>Spektrum možných vlastností školy (klima jako jeden z možných dílčích indikátorů – ve smyslu pocitů, postojů a hodnocení konkrétní školy)</a:t>
            </a:r>
          </a:p>
          <a:p>
            <a:r>
              <a:rPr lang="cs-CZ" dirty="0" smtClean="0"/>
              <a:t>Významná vlastnost konkrétní školy</a:t>
            </a:r>
          </a:p>
          <a:p>
            <a:pPr lvl="1"/>
            <a:r>
              <a:rPr lang="cs-CZ" dirty="0" smtClean="0"/>
              <a:t>Vedlejší produkt vlastních edukačních aktivit  </a:t>
            </a:r>
          </a:p>
          <a:p>
            <a:pPr lvl="1"/>
            <a:r>
              <a:rPr lang="cs-CZ" dirty="0" smtClean="0"/>
              <a:t>Součást „pověsti školy“ v komunitě</a:t>
            </a:r>
          </a:p>
          <a:p>
            <a:pPr lvl="1"/>
            <a:r>
              <a:rPr lang="cs-CZ" dirty="0" smtClean="0"/>
              <a:t>Součást hodnocení v podobě </a:t>
            </a:r>
          </a:p>
          <a:p>
            <a:pPr lvl="2"/>
            <a:r>
              <a:rPr lang="cs-CZ" dirty="0" smtClean="0"/>
              <a:t>vnější (hodnocení)</a:t>
            </a:r>
          </a:p>
          <a:p>
            <a:pPr lvl="2"/>
            <a:r>
              <a:rPr lang="cs-CZ" dirty="0" smtClean="0"/>
              <a:t>vnitřní evaluace (</a:t>
            </a:r>
            <a:r>
              <a:rPr lang="cs-CZ" dirty="0" err="1" smtClean="0"/>
              <a:t>autoevaluace</a:t>
            </a:r>
            <a:r>
              <a:rPr lang="cs-CZ" dirty="0" smtClean="0"/>
              <a:t>)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Integrální součást školní praxe </a:t>
            </a:r>
            <a:r>
              <a:rPr lang="cs-CZ" i="1" dirty="0" smtClean="0"/>
              <a:t>(jakkoli tradičně obvykle není profesionály chápána jako její součást)</a:t>
            </a:r>
          </a:p>
          <a:p>
            <a:pPr lvl="1"/>
            <a:r>
              <a:rPr lang="cs-CZ" dirty="0" smtClean="0"/>
              <a:t>Vedení školy, učitelé, speciální pedagogové, školní psychologové aj.</a:t>
            </a:r>
          </a:p>
          <a:p>
            <a:pPr lvl="1"/>
            <a:r>
              <a:rPr lang="cs-CZ" dirty="0" smtClean="0"/>
              <a:t>Informace nutné pro řízení školy a její rozvoj (rozlišujeme informace určené dovnitř školního prostředí a informace určené zřizovateli či veřejnosti)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nástrojů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 smtClean="0"/>
              <a:t>Jaké jsou zkušenosti s anketami v konkrétních školách?</a:t>
            </a:r>
          </a:p>
          <a:p>
            <a:pPr lvl="1"/>
            <a:r>
              <a:rPr lang="cs-CZ" dirty="0" smtClean="0"/>
              <a:t>Jaké informace považujete za užitečné prostřednictvím anket získat?</a:t>
            </a:r>
          </a:p>
          <a:p>
            <a:pPr lvl="1"/>
            <a:r>
              <a:rPr lang="cs-CZ" dirty="0" smtClean="0"/>
              <a:t>Diskuse nad anketami používanými ve školách zapojených prostřednictvím zástupců do panelu.</a:t>
            </a:r>
          </a:p>
          <a:p>
            <a:pPr lvl="1"/>
            <a:r>
              <a:rPr lang="cs-CZ" dirty="0" smtClean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 smtClean="0"/>
              <a:t>Doporučení pro přípravu a administraci.</a:t>
            </a:r>
          </a:p>
          <a:p>
            <a:pPr lvl="1"/>
            <a:r>
              <a:rPr lang="cs-CZ" dirty="0" smtClean="0"/>
              <a:t>Zpětná vazba na obsah manuálu.</a:t>
            </a:r>
          </a:p>
          <a:p>
            <a:r>
              <a:rPr lang="cs-CZ" dirty="0" smtClean="0"/>
              <a:t>Pilotní ověření online nástroje </a:t>
            </a:r>
          </a:p>
          <a:p>
            <a:pPr lvl="1"/>
            <a:r>
              <a:rPr lang="cs-CZ" dirty="0" smtClean="0"/>
              <a:t>Školy, které se zapojily z vlastního rozhodnutí </a:t>
            </a:r>
          </a:p>
          <a:p>
            <a:pPr lvl="1"/>
            <a:r>
              <a:rPr lang="cs-CZ" dirty="0" smtClean="0"/>
              <a:t>Školy oslovené v rámci projektu (doplnění vzorku)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Analýza dat získaných dat, finalizace manuálu.</a:t>
            </a:r>
          </a:p>
          <a:p>
            <a:r>
              <a:rPr lang="cs-CZ" dirty="0" smtClean="0"/>
              <a:t>(Příprava souhrnného online vyhodnocení v pro školy, které zadají ankety všem skupinám)</a:t>
            </a:r>
          </a:p>
          <a:p>
            <a:endParaRPr lang="cs-CZ" dirty="0"/>
          </a:p>
          <a:p>
            <a:r>
              <a:rPr lang="cs-CZ" dirty="0" smtClean="0"/>
              <a:t>Vytvořeny různé varianty nástrojů </a:t>
            </a:r>
          </a:p>
          <a:p>
            <a:pPr lvl="1"/>
            <a:r>
              <a:rPr lang="cs-CZ" dirty="0" smtClean="0"/>
              <a:t>Podle typu škol od </a:t>
            </a:r>
            <a:r>
              <a:rPr lang="cs-CZ" dirty="0"/>
              <a:t>škol mateřských přes základní včetně </a:t>
            </a:r>
            <a:r>
              <a:rPr lang="cs-CZ" dirty="0" smtClean="0"/>
              <a:t>speciálních </a:t>
            </a:r>
            <a:r>
              <a:rPr lang="cs-CZ" dirty="0"/>
              <a:t>až po školy střední </a:t>
            </a:r>
            <a:r>
              <a:rPr lang="cs-CZ" dirty="0" smtClean="0"/>
              <a:t>(gymnázia</a:t>
            </a:r>
            <a:r>
              <a:rPr lang="cs-CZ" dirty="0"/>
              <a:t>, střední odborné školy, střední odborná učiliště a integrované </a:t>
            </a:r>
            <a:r>
              <a:rPr lang="cs-CZ" dirty="0" smtClean="0"/>
              <a:t>školy), </a:t>
            </a:r>
            <a:r>
              <a:rPr lang="cs-CZ" dirty="0"/>
              <a:t>i pro školy specifického zaměření </a:t>
            </a:r>
            <a:r>
              <a:rPr lang="cs-CZ" dirty="0" smtClean="0"/>
              <a:t>(základní </a:t>
            </a:r>
            <a:r>
              <a:rPr lang="cs-CZ" dirty="0"/>
              <a:t>umělecké školy, </a:t>
            </a:r>
            <a:r>
              <a:rPr lang="cs-CZ" dirty="0" smtClean="0"/>
              <a:t>konzervatoře). </a:t>
            </a:r>
          </a:p>
        </p:txBody>
      </p:sp>
    </p:spTree>
    <p:extLst>
      <p:ext uri="{BB962C8B-B14F-4D97-AF65-F5344CB8AC3E}">
        <p14:creationId xmlns:p14="http://schemas.microsoft.com/office/powerpoint/2010/main" val="11411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nástroje upravitelného podle požadavků konkrétní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pro…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Autory jsou </a:t>
            </a:r>
            <a:r>
              <a:rPr lang="cs-CZ" i="1" dirty="0" smtClean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0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Ankety pro učitele –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043422"/>
            <a:ext cx="7244449" cy="4688743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cs-CZ" sz="1400" dirty="0"/>
              <a:t>1. Postoje, preference</a:t>
            </a:r>
          </a:p>
          <a:p>
            <a:pPr marL="0" indent="0">
              <a:buNone/>
            </a:pPr>
            <a:r>
              <a:rPr lang="cs-CZ" sz="1400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sz="1400" dirty="0"/>
              <a:t>2.1 výsledky žáků</a:t>
            </a:r>
          </a:p>
          <a:p>
            <a:pPr marL="302383" lvl="1" indent="0">
              <a:buNone/>
            </a:pPr>
            <a:r>
              <a:rPr lang="cs-CZ" sz="1400" dirty="0"/>
              <a:t>2.2 úspěchy (ve vztahu k preferencím)</a:t>
            </a:r>
          </a:p>
          <a:p>
            <a:pPr marL="0" indent="0">
              <a:buNone/>
            </a:pPr>
            <a:r>
              <a:rPr lang="cs-CZ" sz="1400" dirty="0"/>
              <a:t>3. Metody a formy výuky</a:t>
            </a:r>
          </a:p>
          <a:p>
            <a:pPr marL="302383" lvl="1" indent="0">
              <a:buNone/>
            </a:pPr>
            <a:r>
              <a:rPr lang="cs-CZ" sz="1400" dirty="0"/>
              <a:t>4. Výsledky, hodnocení</a:t>
            </a:r>
          </a:p>
          <a:p>
            <a:pPr marL="302383" lvl="1" indent="0">
              <a:buNone/>
            </a:pPr>
            <a:r>
              <a:rPr lang="cs-CZ" sz="1400" dirty="0"/>
              <a:t>4.1 hodnocení žáků</a:t>
            </a:r>
          </a:p>
          <a:p>
            <a:pPr marL="302383" lvl="1" indent="0">
              <a:buNone/>
            </a:pPr>
            <a:r>
              <a:rPr lang="cs-CZ" sz="1400" dirty="0"/>
              <a:t>4.2 náročnost požadavků školy</a:t>
            </a:r>
          </a:p>
          <a:p>
            <a:pPr marL="302383" lvl="1" indent="0">
              <a:buNone/>
            </a:pPr>
            <a:r>
              <a:rPr lang="cs-CZ" sz="1400" dirty="0"/>
              <a:t>4.3 překážky</a:t>
            </a:r>
          </a:p>
          <a:p>
            <a:pPr marL="0" indent="0">
              <a:buNone/>
            </a:pPr>
            <a:r>
              <a:rPr lang="cs-CZ" sz="1400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sz="1400" dirty="0"/>
              <a:t>5.1 zdroje zpětné vazby</a:t>
            </a:r>
          </a:p>
          <a:p>
            <a:pPr marL="302383" lvl="1" indent="0">
              <a:buNone/>
            </a:pPr>
            <a:r>
              <a:rPr lang="cs-CZ" sz="1400" dirty="0"/>
              <a:t>5.2 postupy sebehodnocení</a:t>
            </a:r>
          </a:p>
          <a:p>
            <a:pPr marL="0" indent="0">
              <a:buNone/>
            </a:pPr>
            <a:r>
              <a:rPr lang="cs-CZ" sz="1400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sz="1400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sz="1400" dirty="0"/>
              <a:t>6.2 formy dalšího vzdělávání</a:t>
            </a:r>
          </a:p>
          <a:p>
            <a:pPr marL="0" indent="0">
              <a:buNone/>
            </a:pPr>
            <a:r>
              <a:rPr lang="cs-CZ" sz="1400" dirty="0"/>
              <a:t>7. Spolupráce8</a:t>
            </a:r>
          </a:p>
          <a:p>
            <a:pPr marL="302383" lvl="1" indent="0">
              <a:buNone/>
            </a:pPr>
            <a:r>
              <a:rPr lang="cs-CZ" sz="1400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sz="1400" dirty="0"/>
              <a:t>7.2 spolupráce s nepedagogickými pracovníky</a:t>
            </a:r>
          </a:p>
          <a:p>
            <a:pPr marL="0" indent="0">
              <a:buNone/>
            </a:pPr>
            <a:r>
              <a:rPr lang="cs-CZ" sz="1400" dirty="0"/>
              <a:t>8. Podpora ze strany školy, vedení školy</a:t>
            </a:r>
          </a:p>
          <a:p>
            <a:pPr marL="0" indent="0">
              <a:buNone/>
            </a:pPr>
            <a:r>
              <a:rPr lang="cs-CZ" sz="1400" dirty="0"/>
              <a:t>9. Vztahy</a:t>
            </a:r>
          </a:p>
          <a:p>
            <a:pPr marL="0" indent="0">
              <a:buNone/>
            </a:pPr>
            <a:r>
              <a:rPr lang="cs-CZ" sz="1400" dirty="0"/>
              <a:t>10. Zázemí a vybavení školy</a:t>
            </a:r>
          </a:p>
          <a:p>
            <a:pPr marL="302383" lvl="1" indent="0">
              <a:buNone/>
            </a:pPr>
            <a:r>
              <a:rPr lang="cs-CZ" sz="1400" dirty="0"/>
              <a:t>10.1 zázemí</a:t>
            </a:r>
          </a:p>
          <a:p>
            <a:pPr marL="302383" lvl="1" indent="0">
              <a:buNone/>
            </a:pPr>
            <a:r>
              <a:rPr lang="cs-CZ" sz="1400" dirty="0"/>
              <a:t>10.2 vybavení pro výuku</a:t>
            </a:r>
          </a:p>
          <a:p>
            <a:pPr marL="302383" lvl="1" indent="0">
              <a:buNone/>
            </a:pPr>
            <a:r>
              <a:rPr lang="cs-CZ" sz="1400" dirty="0"/>
              <a:t>10.3 výpočetní technika</a:t>
            </a:r>
          </a:p>
          <a:p>
            <a:pPr marL="0" indent="0">
              <a:buNone/>
            </a:pPr>
            <a:r>
              <a:rPr lang="cs-CZ" sz="1400" dirty="0"/>
              <a:t>11. Spokojenost s pracovními podmínkami</a:t>
            </a:r>
          </a:p>
          <a:p>
            <a:pPr marL="0" indent="0">
              <a:buNone/>
            </a:pPr>
            <a:r>
              <a:rPr lang="cs-CZ" sz="1400" dirty="0"/>
              <a:t>12. Shrnující otázky, celkové </a:t>
            </a:r>
            <a:r>
              <a:rPr lang="cs-CZ" sz="1400" dirty="0" smtClean="0"/>
              <a:t>zhodnocení</a:t>
            </a:r>
          </a:p>
          <a:p>
            <a:endParaRPr lang="cs-CZ" sz="1400" dirty="0"/>
          </a:p>
          <a:p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Volitelný modul </a:t>
            </a:r>
            <a:r>
              <a:rPr lang="cs-CZ" sz="1400" dirty="0"/>
              <a:t>pro nepedagogické </a:t>
            </a:r>
            <a:r>
              <a:rPr lang="cs-CZ" sz="1400" dirty="0" smtClean="0"/>
              <a:t>pracovníky: </a:t>
            </a:r>
          </a:p>
          <a:p>
            <a:r>
              <a:rPr lang="cs-CZ" sz="1400" dirty="0" smtClean="0"/>
              <a:t>1</a:t>
            </a:r>
            <a:r>
              <a:rPr lang="cs-CZ" sz="1400" dirty="0"/>
              <a:t>. Spolupráce s vedením školy, s vyučujícími, s žáky a rodiči</a:t>
            </a:r>
          </a:p>
          <a:p>
            <a:r>
              <a:rPr lang="cs-CZ" sz="1400" dirty="0"/>
              <a:t>2. Spolupráce s dalšími nepedagogickými pracovníky</a:t>
            </a:r>
          </a:p>
          <a:p>
            <a:r>
              <a:rPr lang="cs-CZ" sz="1400" dirty="0"/>
              <a:t>3. Spokojenost s pracovními podmínkami, vedením školy, zázemím a vztahy na škole</a:t>
            </a:r>
          </a:p>
          <a:p>
            <a:r>
              <a:rPr lang="cs-CZ" sz="1400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727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žáky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08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 pro 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2767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„nedotazníkové“ metody pro žáky prvního stupně ZŠ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2496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Společenství prvního </a:t>
            </a:r>
            <a:r>
              <a:rPr lang="cs-CZ" sz="2800" dirty="0" smtClean="0"/>
              <a:t>stupně. Dotazník </a:t>
            </a:r>
            <a:r>
              <a:rPr lang="cs-CZ" sz="2800" dirty="0"/>
              <a:t>pro žáky formou počítačové </a:t>
            </a:r>
            <a:r>
              <a:rPr lang="cs-CZ" sz="2800" dirty="0" smtClean="0"/>
              <a:t>hry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Autorka: </a:t>
            </a:r>
            <a:r>
              <a:rPr lang="cs-CZ" dirty="0" smtClean="0"/>
              <a:t>Mgr. D.</a:t>
            </a:r>
            <a:r>
              <a:rPr lang="cs-CZ" dirty="0"/>
              <a:t> </a:t>
            </a:r>
            <a:r>
              <a:rPr lang="cs-CZ" dirty="0" err="1" smtClean="0"/>
              <a:t>Denglerová</a:t>
            </a:r>
            <a:r>
              <a:rPr lang="cs-CZ" dirty="0" smtClean="0"/>
              <a:t>, Ph.D.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 smtClean="0"/>
          </a:p>
          <a:p>
            <a:r>
              <a:rPr lang="cs-CZ" dirty="0" smtClean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 smtClean="0"/>
              <a:t>psychosémantické</a:t>
            </a:r>
            <a:r>
              <a:rPr lang="cs-CZ" dirty="0" smtClean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 smtClean="0"/>
              <a:t>psychosémantiky</a:t>
            </a:r>
            <a:r>
              <a:rPr lang="cs-CZ" dirty="0" smtClean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09250391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 smtClean="0"/>
              <a:t>Klíčové pojmy se postupně po jednom zobrazují v horní třetině obrazovky (pojem, obrázek, zvuk)</a:t>
            </a:r>
          </a:p>
          <a:p>
            <a:r>
              <a:rPr lang="cs-CZ" dirty="0" smtClean="0"/>
              <a:t>Ke klíčovým pojmům jsou přiřazovány atributy </a:t>
            </a:r>
          </a:p>
          <a:p>
            <a:r>
              <a:rPr lang="cs-CZ" dirty="0" smtClean="0"/>
              <a:t>Na konci je dítě požádáno, aby seřadilo všechny atributy podle toho, jak se mu líbí či nelíbí.</a:t>
            </a:r>
          </a:p>
          <a:p>
            <a:r>
              <a:rPr lang="cs-CZ" dirty="0" smtClean="0"/>
              <a:t>Sledují se postoje k pojmům prostřednictví vztahu k referenčním pojmům:</a:t>
            </a:r>
          </a:p>
          <a:p>
            <a:pPr lvl="1"/>
            <a:r>
              <a:rPr lang="cs-CZ" dirty="0" smtClean="0"/>
              <a:t>Nejoblíbenější pohádková postava, kterou máš rád(a)</a:t>
            </a:r>
          </a:p>
          <a:p>
            <a:pPr lvl="1"/>
            <a:r>
              <a:rPr lang="cs-CZ" dirty="0" smtClean="0"/>
              <a:t>Zlá pohádková postava, kterou vůbec nemáš rád(a)</a:t>
            </a:r>
          </a:p>
          <a:p>
            <a:r>
              <a:rPr lang="cs-CZ" dirty="0" smtClean="0"/>
              <a:t>Evaluační zpráva je ihned automaticky generována v Excelu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323909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7151" indent="-357151">
              <a:lnSpc>
                <a:spcPct val="102000"/>
              </a:lnSpc>
              <a:tabLst>
                <a:tab pos="357151" algn="l"/>
                <a:tab pos="1074627" algn="l"/>
                <a:tab pos="1793689" algn="l"/>
                <a:tab pos="2512752" algn="l"/>
                <a:tab pos="3231815" algn="l"/>
                <a:tab pos="3950878" algn="l"/>
                <a:tab pos="4669941" algn="l"/>
                <a:tab pos="5389005" algn="l"/>
                <a:tab pos="6108067" algn="l"/>
                <a:tab pos="6827130" algn="l"/>
                <a:tab pos="7546193" algn="l"/>
                <a:tab pos="8265256" algn="l"/>
                <a:tab pos="8984318" algn="l"/>
                <a:tab pos="9703382" algn="l"/>
                <a:tab pos="10422445" algn="l"/>
                <a:tab pos="11141508" algn="l"/>
              </a:tabLst>
            </a:pPr>
            <a:r>
              <a:rPr lang="en-GB" dirty="0" err="1" smtClean="0"/>
              <a:t>Praktické</a:t>
            </a:r>
            <a:r>
              <a:rPr lang="en-GB" dirty="0" smtClean="0"/>
              <a:t>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poznatků</a:t>
            </a:r>
            <a:r>
              <a:rPr lang="cs-CZ" dirty="0" smtClean="0"/>
              <a:t> ve škole</a:t>
            </a:r>
            <a:endParaRPr lang="en-GB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úspěšná práce v prostředí konkrétní školy, předpokládá nejméně tři relativně samostatné činnosti: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získat dostatečné </a:t>
            </a:r>
            <a:r>
              <a:rPr lang="cs-CZ" sz="2800" b="1" dirty="0" smtClean="0"/>
              <a:t>teoretické znalosti o sociálně-psychologických jevech</a:t>
            </a:r>
            <a:r>
              <a:rPr lang="cs-CZ" sz="2800" dirty="0" smtClean="0"/>
              <a:t>, které se ve školství vyskytují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jsem vlastně </a:t>
            </a:r>
            <a:r>
              <a:rPr lang="cs-CZ" sz="1400" cap="all" dirty="0"/>
              <a:t>viděl</a:t>
            </a:r>
            <a:r>
              <a:rPr lang="cs-CZ" sz="1400" dirty="0"/>
              <a:t> nebo </a:t>
            </a:r>
            <a:r>
              <a:rPr lang="cs-CZ" sz="1400" cap="all" dirty="0"/>
              <a:t>zjistil</a:t>
            </a:r>
            <a:r>
              <a:rPr lang="cs-CZ" sz="1400" dirty="0" smtClean="0"/>
              <a:t>? </a:t>
            </a:r>
            <a:r>
              <a:rPr lang="cs-CZ" sz="1400" i="1" dirty="0" smtClean="0"/>
              <a:t>„Je to divné… nestačí“</a:t>
            </a:r>
            <a:endParaRPr lang="cs-CZ" sz="1400" i="1" dirty="0"/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b="1" dirty="0" smtClean="0"/>
              <a:t>umět diagnostikovat</a:t>
            </a:r>
            <a:r>
              <a:rPr lang="cs-CZ" sz="2800" dirty="0" smtClean="0"/>
              <a:t> konkrétní jev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Často chápáno jako jediná součást evaluačního procesu (výsledky </a:t>
            </a:r>
            <a:r>
              <a:rPr lang="cs-CZ" sz="1400" dirty="0" smtClean="0"/>
              <a:t>dáme do šanonu a ukážeme kontrole)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 smtClean="0"/>
              <a:t>Výsledky představují převládající hodnocení; je nutné se dívat i na rozptyl odpovědí(!)</a:t>
            </a:r>
            <a:endParaRPr lang="cs-CZ" sz="1400" dirty="0"/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 smtClean="0"/>
              <a:t>umět (na základě zjištěných skutečností) </a:t>
            </a:r>
            <a:r>
              <a:rPr lang="cs-CZ" sz="2800" b="1" dirty="0" smtClean="0"/>
              <a:t>navrhnout a provést vhodnou intervenci</a:t>
            </a:r>
            <a:r>
              <a:rPr lang="cs-CZ" sz="2800" dirty="0" smtClean="0"/>
              <a:t>, která by pomohla jak žákům, tak učitelům.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BUDU S VÝSLEDKY DĚLAT</a:t>
            </a:r>
            <a:r>
              <a:rPr lang="cs-CZ" sz="1400" dirty="0" smtClean="0"/>
              <a:t>?</a:t>
            </a:r>
            <a:endParaRPr lang="cs-CZ" sz="1400" dirty="0"/>
          </a:p>
        </p:txBody>
      </p:sp>
      <p:sp>
        <p:nvSpPr>
          <p:cNvPr id="2" name="TextovéPole 1"/>
          <p:cNvSpPr txBox="1"/>
          <p:nvPr/>
        </p:nvSpPr>
        <p:spPr>
          <a:xfrm rot="18654863">
            <a:off x="7951343" y="5291705"/>
            <a:ext cx="1768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Absentuje-li tato úvaha, je lepší se do věcí nepouštět vůbec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752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28072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822" y="891576"/>
            <a:ext cx="8145798" cy="62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465468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63798"/>
              </p:ext>
            </p:extLst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46769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srovnat výsledky s orientačními normami.</a:t>
            </a:r>
          </a:p>
          <a:p>
            <a:endParaRPr lang="cs-CZ" dirty="0" smtClean="0"/>
          </a:p>
          <a:p>
            <a:r>
              <a:rPr lang="cs-CZ" dirty="0" smtClean="0"/>
              <a:t>Jeden z velmi populárních nástrojů.</a:t>
            </a:r>
          </a:p>
          <a:p>
            <a:endParaRPr lang="cs-CZ" dirty="0" smtClean="0"/>
          </a:p>
          <a:p>
            <a:r>
              <a:rPr lang="cs-CZ" dirty="0" smtClean="0"/>
              <a:t>Vhodný i pro malotřídní školy.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480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screeningového nástroje pro žáky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Autorkou je </a:t>
            </a:r>
            <a:r>
              <a:rPr lang="cs-CZ" i="1" dirty="0" smtClean="0"/>
              <a:t>doc. PhDr. Věra Vojtová, Ph.D.</a:t>
            </a:r>
            <a:endParaRPr lang="cs-CZ" dirty="0" smtClean="0"/>
          </a:p>
          <a:p>
            <a:r>
              <a:rPr lang="cs-CZ" dirty="0" smtClean="0"/>
              <a:t>Dotazník je použitelný pro žáky 2. stupně základních škol a všechny typy středních škol. </a:t>
            </a:r>
          </a:p>
          <a:p>
            <a:r>
              <a:rPr lang="cs-CZ" dirty="0" smtClean="0"/>
              <a:t>35 položkový dotazník pro žáky k vyhodnocení silných a slabých stránek školního života ve faktorech</a:t>
            </a:r>
          </a:p>
          <a:p>
            <a:pPr lvl="1"/>
            <a:r>
              <a:rPr lang="cs-CZ" b="1" dirty="0" smtClean="0"/>
              <a:t>Škola je místo, kam/kde zažívám</a:t>
            </a:r>
          </a:p>
          <a:p>
            <a:pPr lvl="2"/>
            <a:r>
              <a:rPr lang="cs-CZ" dirty="0" smtClean="0"/>
              <a:t>Úspěch a příležitost  </a:t>
            </a:r>
          </a:p>
          <a:p>
            <a:pPr lvl="2"/>
            <a:r>
              <a:rPr lang="cs-CZ" dirty="0" smtClean="0"/>
              <a:t>Negativní prožívání</a:t>
            </a:r>
          </a:p>
          <a:p>
            <a:pPr lvl="2"/>
            <a:r>
              <a:rPr lang="cs-CZ" dirty="0" smtClean="0"/>
              <a:t>Vztah učitel – žák </a:t>
            </a:r>
          </a:p>
          <a:p>
            <a:pPr lvl="2"/>
            <a:r>
              <a:rPr lang="cs-CZ" dirty="0" smtClean="0"/>
              <a:t>Školní status</a:t>
            </a:r>
          </a:p>
          <a:p>
            <a:pPr lvl="2"/>
            <a:r>
              <a:rPr lang="cs-CZ" dirty="0" smtClean="0"/>
              <a:t>Formování (podpora)</a:t>
            </a:r>
          </a:p>
          <a:p>
            <a:pPr lvl="2"/>
            <a:r>
              <a:rPr lang="cs-CZ" dirty="0" smtClean="0"/>
              <a:t>Interakce s vrstevníky</a:t>
            </a:r>
          </a:p>
          <a:p>
            <a:r>
              <a:rPr lang="cs-CZ" dirty="0" smtClean="0"/>
              <a:t>Škála: rozhodně ano–spíše ano-spíše ne-rozhodně ne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15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Ukázka položek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400" dirty="0"/>
              <a:t>Úspěch a příležitost vymezují indikátory: </a:t>
            </a:r>
          </a:p>
          <a:p>
            <a:pPr>
              <a:defRPr/>
            </a:pPr>
            <a:r>
              <a:rPr lang="cs-CZ" sz="1400" dirty="0"/>
              <a:t>rád se učím, </a:t>
            </a:r>
          </a:p>
          <a:p>
            <a:pPr>
              <a:defRPr/>
            </a:pPr>
            <a:r>
              <a:rPr lang="cs-CZ" sz="1400" dirty="0"/>
              <a:t>vím, že mohu dosáhnout dobrých výsledků, </a:t>
            </a:r>
          </a:p>
          <a:p>
            <a:pPr>
              <a:defRPr/>
            </a:pPr>
            <a:r>
              <a:rPr lang="cs-CZ" sz="1400" dirty="0"/>
              <a:t>jsem často zvědavý, </a:t>
            </a:r>
          </a:p>
          <a:p>
            <a:pPr>
              <a:defRPr/>
            </a:pPr>
            <a:r>
              <a:rPr lang="cs-CZ" sz="1400" dirty="0"/>
              <a:t>hodně se toho naučím, </a:t>
            </a:r>
          </a:p>
          <a:p>
            <a:pPr>
              <a:defRPr/>
            </a:pPr>
            <a:r>
              <a:rPr lang="cs-CZ" sz="1400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sz="1400" dirty="0"/>
              <a:t>Negativní prožívání vymezují indikátory: </a:t>
            </a:r>
          </a:p>
          <a:p>
            <a:pPr>
              <a:defRPr/>
            </a:pPr>
            <a:r>
              <a:rPr lang="cs-CZ" sz="1400" dirty="0"/>
              <a:t>cítím se osaměle; </a:t>
            </a:r>
          </a:p>
          <a:p>
            <a:pPr>
              <a:defRPr/>
            </a:pPr>
            <a:r>
              <a:rPr lang="cs-CZ" sz="1400" dirty="0"/>
              <a:t>učitelé mě nemají rádi;</a:t>
            </a:r>
          </a:p>
          <a:p>
            <a:pPr>
              <a:defRPr/>
            </a:pPr>
            <a:r>
              <a:rPr lang="cs-CZ" sz="1400" dirty="0"/>
              <a:t>učitelé některé žáky upřednostňují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Interakci s vrstevníky vymezují indikátory:</a:t>
            </a:r>
          </a:p>
          <a:p>
            <a:pPr>
              <a:defRPr/>
            </a:pPr>
            <a:r>
              <a:rPr lang="cs-CZ" sz="2400" dirty="0"/>
              <a:t>těším se na přestávku,</a:t>
            </a:r>
          </a:p>
          <a:p>
            <a:pPr>
              <a:defRPr/>
            </a:pPr>
            <a:r>
              <a:rPr lang="cs-CZ" sz="2400" dirty="0"/>
              <a:t>kde mě spolužáci přibírají k různým hrám,</a:t>
            </a:r>
          </a:p>
          <a:p>
            <a:pPr>
              <a:defRPr/>
            </a:pPr>
            <a:r>
              <a:rPr lang="cs-CZ" sz="2400" dirty="0"/>
              <a:t>kde je o přestávkách dobrá zábava,</a:t>
            </a:r>
          </a:p>
          <a:p>
            <a:pPr>
              <a:defRPr/>
            </a:pPr>
            <a:r>
              <a:rPr lang="cs-CZ" sz="2400" dirty="0"/>
              <a:t>se spolužáky si rádi povídáme, </a:t>
            </a:r>
          </a:p>
          <a:p>
            <a:pPr>
              <a:defRPr/>
            </a:pPr>
            <a:r>
              <a:rPr lang="cs-CZ" sz="2400" dirty="0"/>
              <a:t>s kamarády děláme mnoho zajímavého</a:t>
            </a:r>
            <a:r>
              <a:rPr lang="cs-CZ" sz="2400" dirty="0" smtClean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 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dalších metod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Příklady metod – tematické kresby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686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4000" dirty="0" err="1" smtClean="0"/>
              <a:t>Dotazníky</a:t>
            </a:r>
            <a:r>
              <a:rPr lang="en-GB" sz="4000" dirty="0" smtClean="0"/>
              <a:t> </a:t>
            </a:r>
            <a:r>
              <a:rPr lang="cs-CZ" sz="4000" dirty="0" smtClean="0"/>
              <a:t>(třída) </a:t>
            </a:r>
            <a:r>
              <a:rPr lang="en-GB" sz="4000" dirty="0" smtClean="0"/>
              <a:t>– </a:t>
            </a:r>
            <a:r>
              <a:rPr lang="en-GB" sz="4000" dirty="0" err="1" smtClean="0"/>
              <a:t>příklad</a:t>
            </a:r>
            <a:r>
              <a:rPr lang="en-GB" sz="4000" dirty="0" smtClean="0"/>
              <a:t> (CES)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000" i="1" dirty="0" smtClean="0"/>
              <a:t>standardizován v IPPP pro českou populaci; normy z konce 90. let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u="sng" dirty="0" err="1" smtClean="0"/>
              <a:t>Škály</a:t>
            </a:r>
            <a:r>
              <a:rPr lang="en-GB" sz="2000" u="sng" dirty="0" smtClean="0"/>
              <a:t>:</a:t>
            </a:r>
            <a:r>
              <a:rPr lang="en-GB" sz="2000" dirty="0" smtClean="0"/>
              <a:t> </a:t>
            </a:r>
            <a:r>
              <a:rPr lang="en-GB" sz="2000" i="1" dirty="0" err="1" smtClean="0"/>
              <a:t>učitelova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pomoc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orientace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žáků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vztahy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mezi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žáky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zájem</a:t>
            </a:r>
            <a:r>
              <a:rPr lang="en-GB" sz="2000" i="1" dirty="0" smtClean="0"/>
              <a:t> o </a:t>
            </a:r>
            <a:r>
              <a:rPr lang="en-GB" sz="2000" i="1" dirty="0" err="1" smtClean="0"/>
              <a:t>výuku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klid</a:t>
            </a:r>
            <a:r>
              <a:rPr lang="en-GB" sz="2000" i="1" dirty="0" smtClean="0"/>
              <a:t> a </a:t>
            </a:r>
            <a:r>
              <a:rPr lang="en-GB" sz="2000" i="1" dirty="0" err="1" smtClean="0"/>
              <a:t>pořádek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jasnost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pravidel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lidé ve škole cítí a jak o ní uvažují?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8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„Zbyňku, nezlob se“ 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sz="3400" dirty="0"/>
              <a:t>aneb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/>
              <a:t>Možnosti mapování kultury a klimatu na VŠ ústavu pomocí tvorby deskové hry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Přiblížit praktické problémy týkající se explorace klimatu a kultury ve výuce VŠ kurzu na FSS MU  </a:t>
            </a:r>
            <a:r>
              <a:rPr lang="cs-CZ" sz="2000" dirty="0" smtClean="0"/>
              <a:t>(Pedagogická </a:t>
            </a:r>
            <a:r>
              <a:rPr lang="cs-CZ" sz="2000" dirty="0"/>
              <a:t>a školní psychologie </a:t>
            </a:r>
            <a:r>
              <a:rPr lang="cs-CZ" sz="2000" dirty="0" smtClean="0"/>
              <a:t>– příklad jaro 2009; nyní rutinní seminární projekt v Bc. i Mgr. </a:t>
            </a:r>
            <a:r>
              <a:rPr lang="cs-CZ" sz="2000" dirty="0"/>
              <a:t>s</a:t>
            </a:r>
            <a:r>
              <a:rPr lang="cs-CZ" sz="2000" dirty="0" smtClean="0"/>
              <a:t>tudiu; na </a:t>
            </a:r>
            <a:r>
              <a:rPr lang="cs-CZ" sz="2000" dirty="0" err="1" smtClean="0"/>
              <a:t>PdF</a:t>
            </a:r>
            <a:r>
              <a:rPr lang="cs-CZ" sz="2000" dirty="0" smtClean="0"/>
              <a:t> MU v předmětu Aplikovaná sociální psychologie)</a:t>
            </a:r>
            <a:endParaRPr lang="cs-CZ" sz="1600" dirty="0" smtClean="0"/>
          </a:p>
          <a:p>
            <a:r>
              <a:rPr lang="cs-CZ" dirty="0" smtClean="0"/>
              <a:t>Vyzkoušet příklad formativně diagnostického postupu "in </a:t>
            </a:r>
            <a:r>
              <a:rPr lang="cs-CZ" dirty="0" err="1" smtClean="0"/>
              <a:t>vivo</a:t>
            </a:r>
            <a:r>
              <a:rPr lang="cs-CZ" dirty="0" smtClean="0"/>
              <a:t>" (psychologie bez dotazníků)</a:t>
            </a:r>
          </a:p>
          <a:p>
            <a:r>
              <a:rPr lang="cs-CZ" dirty="0" smtClean="0"/>
              <a:t>Ukázat možnosti explicitního sdílení hodnocení různých aspektů vzdělávací reality (proces i výsledek sdílení)</a:t>
            </a:r>
          </a:p>
          <a:p>
            <a:r>
              <a:rPr lang="cs-CZ" dirty="0" smtClean="0"/>
              <a:t>Podpořit diskusi o výuce jako takové v návaznosti na další evaluační aktivity prováděné na FSS i MU jako celku (př. studentské předmětové ankety)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Geneze nápadu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Vnímání a hodnocení výuky studenty jako sociálně konstruovaná realita </a:t>
            </a:r>
          </a:p>
          <a:p>
            <a:pPr lvl="1"/>
            <a:r>
              <a:rPr lang="cs-CZ" dirty="0" smtClean="0"/>
              <a:t>sdílené významy, hodnocení, emoce, specifické komunikační projevy…</a:t>
            </a:r>
          </a:p>
          <a:p>
            <a:r>
              <a:rPr lang="cs-CZ" dirty="0" smtClean="0"/>
              <a:t>Kultura i klima jako narativní struktura, žánr</a:t>
            </a:r>
          </a:p>
          <a:p>
            <a:pPr lvl="1"/>
            <a:r>
              <a:rPr lang="cs-CZ" dirty="0" smtClean="0"/>
              <a:t>proces edukace jako individuální hrdinský epos</a:t>
            </a:r>
          </a:p>
          <a:p>
            <a:pPr lvl="1"/>
            <a:r>
              <a:rPr lang="cs-CZ" dirty="0" smtClean="0"/>
              <a:t>(počítačová či desková) hra na hrdiny jako studujícím známý formát</a:t>
            </a:r>
          </a:p>
          <a:p>
            <a:pPr lvl="1"/>
            <a:r>
              <a:rPr lang="cs-CZ" dirty="0" smtClean="0"/>
              <a:t>per </a:t>
            </a:r>
            <a:r>
              <a:rPr lang="cs-CZ" dirty="0" err="1" smtClean="0"/>
              <a:t>aspera</a:t>
            </a:r>
            <a:r>
              <a:rPr lang="cs-CZ" dirty="0" smtClean="0"/>
              <a:t> ad astra - jednotlivé úkoly (</a:t>
            </a:r>
            <a:r>
              <a:rPr lang="cs-CZ" dirty="0" err="1" smtClean="0"/>
              <a:t>questy</a:t>
            </a:r>
            <a:r>
              <a:rPr lang="cs-CZ" dirty="0" smtClean="0"/>
              <a:t>) vedou dokončení studia (získání diplomu jako vítězství ve hře)</a:t>
            </a:r>
          </a:p>
          <a:p>
            <a:r>
              <a:rPr lang="cs-CZ" dirty="0" smtClean="0"/>
              <a:t>Jak to realizovat?</a:t>
            </a:r>
          </a:p>
          <a:p>
            <a:pPr lvl="1"/>
            <a:r>
              <a:rPr lang="cs-CZ" dirty="0" smtClean="0"/>
              <a:t>Jednodušší karetní hra (Černý Petr, BANG!) – vhodná spíš pro situace zkoušení ;)</a:t>
            </a:r>
          </a:p>
          <a:p>
            <a:pPr lvl="1"/>
            <a:r>
              <a:rPr lang="cs-CZ" dirty="0" smtClean="0"/>
              <a:t>Komplexnější karetní či deskové hry (</a:t>
            </a:r>
            <a:r>
              <a:rPr lang="cs-CZ" dirty="0" err="1" smtClean="0"/>
              <a:t>Magic</a:t>
            </a:r>
            <a:r>
              <a:rPr lang="cs-CZ" dirty="0" smtClean="0"/>
              <a:t> atp.) – příliš složité pro daný účel; jejich struktura není obecně známá</a:t>
            </a:r>
          </a:p>
          <a:p>
            <a:pPr lvl="1"/>
            <a:r>
              <a:rPr lang="cs-CZ" dirty="0" smtClean="0"/>
              <a:t>„Něco jako Monopoly nebo Člověče nezlob se, to zná </a:t>
            </a:r>
            <a:r>
              <a:rPr lang="cs-CZ" dirty="0" err="1" smtClean="0"/>
              <a:t>každej</a:t>
            </a:r>
            <a:r>
              <a:rPr lang="cs-CZ" dirty="0" smtClean="0"/>
              <a:t>!“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7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(II)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 semináři na kulturu a klima školy představen návrh variant deskové hry</a:t>
            </a:r>
          </a:p>
          <a:p>
            <a:pPr lvl="1"/>
            <a:r>
              <a:rPr lang="cs-CZ" sz="1400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1400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1400" dirty="0"/>
              <a:t>Již v semináři došlo k živé debatě nad jednotlivými úkoly</a:t>
            </a:r>
          </a:p>
          <a:p>
            <a:pPr lvl="1"/>
            <a:r>
              <a:rPr lang="cs-CZ" sz="1400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1400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1400" dirty="0"/>
              <a:t>Studenti jsou rozděleni do čtyř pracovních skupin</a:t>
            </a:r>
          </a:p>
          <a:p>
            <a:pPr lvl="2"/>
            <a:r>
              <a:rPr lang="cs-CZ" sz="1400" dirty="0"/>
              <a:t>Přijímací řízení </a:t>
            </a:r>
          </a:p>
          <a:p>
            <a:pPr lvl="2"/>
            <a:r>
              <a:rPr lang="cs-CZ" sz="1400" dirty="0"/>
              <a:t>1.-3. ročník studia</a:t>
            </a:r>
          </a:p>
          <a:p>
            <a:pPr lvl="2"/>
            <a:endParaRPr lang="cs-CZ" sz="700" dirty="0" smtClean="0"/>
          </a:p>
          <a:p>
            <a:r>
              <a:rPr lang="cs-CZ" sz="1400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</a:p>
        </p:txBody>
      </p:sp>
    </p:spTree>
    <p:extLst>
      <p:ext uri="{BB962C8B-B14F-4D97-AF65-F5344CB8AC3E}">
        <p14:creationId xmlns:p14="http://schemas.microsoft.com/office/powerpoint/2010/main" val="11149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realizace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soukromých debatách studenti konzultují „míru anonymity“ a „míru serióznosti“ skupinově předkládaných návrhů</a:t>
            </a:r>
          </a:p>
          <a:p>
            <a:r>
              <a:rPr lang="cs-CZ" dirty="0" smtClean="0"/>
              <a:t>S návrhy přicházejí i někteří kolegové</a:t>
            </a:r>
          </a:p>
          <a:p>
            <a:r>
              <a:rPr lang="cs-CZ" dirty="0" smtClean="0"/>
              <a:t>V diskusním fóru předmětu se rozbíhá debata nad skupinovou spoluprací (viz ukázka I)</a:t>
            </a:r>
          </a:p>
          <a:p>
            <a:r>
              <a:rPr lang="cs-CZ" dirty="0" smtClean="0"/>
              <a:t>Finalizace návrhů a vnitroskupinová debata se přesouvají do „privátních kanálů“ (skupinové maily, osobní setkání „u piva“ atp.)</a:t>
            </a:r>
          </a:p>
          <a:p>
            <a:r>
              <a:rPr lang="cs-CZ" dirty="0" smtClean="0"/>
              <a:t>Objevují se individuální obavy z vizualizace některých návrhů i vyjádření nesouhlasu s některými návrhy chystanými zbytkem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7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III - Výsledky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8894" y="5039793"/>
            <a:ext cx="4466279" cy="19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283641"/>
            <a:ext cx="3994487" cy="23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334" y="2204894"/>
            <a:ext cx="3723050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V – Výsledky: </a:t>
            </a:r>
            <a:br>
              <a:rPr lang="cs-CZ" dirty="0" smtClean="0"/>
            </a:br>
            <a:r>
              <a:rPr lang="cs-CZ" dirty="0" smtClean="0"/>
              <a:t>Skupina „1. ročník“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420583"/>
            <a:ext cx="611232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1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VII. – Výsledky:</a:t>
            </a:r>
            <a:br>
              <a:rPr lang="cs-CZ" dirty="0" smtClean="0"/>
            </a:br>
            <a:r>
              <a:rPr lang="cs-CZ" dirty="0" smtClean="0"/>
              <a:t>Skupina 3. ročník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603888"/>
            <a:ext cx="7003079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6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IV – Výsledky: </a:t>
            </a:r>
            <a:br>
              <a:rPr lang="cs-CZ" dirty="0" smtClean="0"/>
            </a:br>
            <a:r>
              <a:rPr lang="cs-CZ" dirty="0" smtClean="0"/>
              <a:t>Skupina Přijímačky, SZZ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200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00" dirty="0"/>
              <a:t>Jednou z „pomáhajících“ karet je i „Kroutilová“ </a:t>
            </a:r>
            <a:r>
              <a:rPr lang="cs-CZ" sz="5800" i="1" dirty="0"/>
              <a:t>(sekretářka katedry),</a:t>
            </a:r>
            <a:r>
              <a:rPr lang="cs-CZ" sz="5800" dirty="0"/>
              <a:t> kterou si hráč nechává u sebe a pomáhá mu v nepříjemných situacích. </a:t>
            </a:r>
          </a:p>
          <a:p>
            <a:pPr lvl="1"/>
            <a:r>
              <a:rPr lang="cs-CZ" sz="5800" dirty="0"/>
              <a:t> Vylosovaná karta obsahuje vždy více úkolů, protože každý semestr je odlišný. </a:t>
            </a:r>
          </a:p>
          <a:p>
            <a:r>
              <a:rPr lang="cs-CZ" sz="6200" b="1" dirty="0"/>
              <a:t>Přijímačky : </a:t>
            </a:r>
            <a:r>
              <a:rPr lang="cs-CZ" sz="6200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200" b="1" dirty="0"/>
              <a:t>Státní závěrečná zkouška</a:t>
            </a:r>
            <a:endParaRPr lang="cs-CZ" sz="6200" dirty="0"/>
          </a:p>
          <a:p>
            <a:pPr lvl="1"/>
            <a:r>
              <a:rPr lang="cs-CZ" sz="6200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200" dirty="0" err="1"/>
              <a:t>ISu</a:t>
            </a:r>
            <a:r>
              <a:rPr lang="cs-CZ" sz="6200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0" b="1" dirty="0"/>
              <a:t>Seznam učitelů:  </a:t>
            </a:r>
            <a:r>
              <a:rPr lang="cs-CZ" sz="4000" dirty="0"/>
              <a:t>Vybíral 5 Vaculík 5 Ježek 5 Řiháček 3 </a:t>
            </a:r>
            <a:r>
              <a:rPr lang="cs-CZ" sz="4000" dirty="0" err="1"/>
              <a:t>Šipula</a:t>
            </a:r>
            <a:r>
              <a:rPr lang="cs-CZ" sz="4000" dirty="0"/>
              <a:t> 4 Vančura 2 Smékal 1 </a:t>
            </a:r>
            <a:r>
              <a:rPr lang="cs-CZ" sz="4000" dirty="0" err="1"/>
              <a:t>Plaňava</a:t>
            </a:r>
            <a:r>
              <a:rPr lang="cs-CZ" sz="4000" dirty="0"/>
              <a:t> 2 Pavlíková 1 Štěpánková 4 </a:t>
            </a:r>
            <a:r>
              <a:rPr lang="cs-CZ" sz="4000" dirty="0" err="1"/>
              <a:t>Michalčáková</a:t>
            </a:r>
            <a:r>
              <a:rPr lang="cs-CZ" sz="4000" dirty="0"/>
              <a:t> 2 Macek 3 Čermák 3 </a:t>
            </a:r>
            <a:r>
              <a:rPr lang="cs-CZ" sz="4000" dirty="0" err="1"/>
              <a:t>Poledňová</a:t>
            </a:r>
            <a:r>
              <a:rPr lang="cs-CZ" sz="4000" dirty="0"/>
              <a:t> 1 Lacinová 2 Mareš 3</a:t>
            </a:r>
          </a:p>
          <a:p>
            <a:pPr lvl="1"/>
            <a:r>
              <a:rPr lang="cs-CZ" sz="5300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2. Den před obhajobou bakalářky pořád </a:t>
            </a:r>
            <a:r>
              <a:rPr lang="cs-CZ" sz="5300" b="1" dirty="0"/>
              <a:t>nemáš od svého oponenta posudek</a:t>
            </a:r>
            <a:r>
              <a:rPr lang="cs-CZ" sz="5300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4. </a:t>
            </a:r>
            <a:r>
              <a:rPr lang="cs-CZ" sz="5300" b="1" dirty="0"/>
              <a:t>U obhajoby diplomky tě tak rozhodili</a:t>
            </a:r>
            <a:r>
              <a:rPr lang="cs-CZ" sz="5300" dirty="0"/>
              <a:t>, že druhý den u státnic nevíš, která bije. Odečti si 3 body.</a:t>
            </a:r>
            <a:endParaRPr lang="cs-CZ" sz="5300" i="1" dirty="0"/>
          </a:p>
          <a:p>
            <a:pPr lvl="2">
              <a:spcBef>
                <a:spcPts val="0"/>
              </a:spcBef>
            </a:pPr>
            <a:r>
              <a:rPr lang="cs-CZ" sz="5300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12. </a:t>
            </a:r>
            <a:r>
              <a:rPr lang="cs-CZ" sz="5300" dirty="0" err="1"/>
              <a:t>Šrotil</a:t>
            </a:r>
            <a:r>
              <a:rPr lang="cs-CZ" sz="5300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13. V metodologii si vytáhneš </a:t>
            </a:r>
            <a:r>
              <a:rPr lang="cs-CZ" sz="5300" b="1" dirty="0" err="1"/>
              <a:t>diskurzivní</a:t>
            </a:r>
            <a:r>
              <a:rPr lang="cs-CZ" sz="5300" b="1" dirty="0"/>
              <a:t> analýzu nebo jiný nesmysl</a:t>
            </a:r>
            <a:r>
              <a:rPr lang="cs-CZ" sz="5300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300" i="1" dirty="0"/>
              <a:t>(… 39 možností celkem)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15" y="-27898"/>
            <a:ext cx="1483616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315" y="-280050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168149" y="753874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38" y="-24347"/>
            <a:ext cx="1496353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01" y="-266925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661212" y="763507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Studenti jsou schopni reflektovat jak náročnost kurzů, tak i zvláštnosti učitelských osobností</a:t>
            </a:r>
          </a:p>
          <a:p>
            <a:r>
              <a:rPr lang="cs-CZ" dirty="0" smtClean="0"/>
              <a:t>Obsahy úkolů či situací mají reálný, ale i nadsazený základ</a:t>
            </a:r>
          </a:p>
          <a:p>
            <a:r>
              <a:rPr lang="cs-CZ" dirty="0" smtClean="0"/>
              <a:t>Reflektují i širší kontext vč. osobního života vyučujících</a:t>
            </a:r>
          </a:p>
          <a:p>
            <a:r>
              <a:rPr lang="cs-CZ" dirty="0" smtClean="0"/>
              <a:t>Diskusi navozuje jak příprava herního plánu a pomůcek, tak i reálná herní aktivita</a:t>
            </a:r>
          </a:p>
          <a:p>
            <a:r>
              <a:rPr lang="cs-CZ" dirty="0" smtClean="0"/>
              <a:t>Většina zúčastněných vnímá aktivitu jako přínosnou, vč. účastníků méně aktivních v procesu vzniku</a:t>
            </a:r>
          </a:p>
          <a:p>
            <a:r>
              <a:rPr lang="cs-CZ" dirty="0" smtClean="0"/>
              <a:t>Problémy reprezentované herními prvky lze se studenty snadno diskutovat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Klima školy vs. kultura školy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7000"/>
              </a:lnSpc>
            </a:pPr>
            <a:r>
              <a:rPr lang="cs-CZ" altLang="en-US" sz="2000" b="1" u="sng" dirty="0"/>
              <a:t>Klima 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b="1" i="1" dirty="0"/>
              <a:t>„</a:t>
            </a:r>
            <a:r>
              <a:rPr lang="en-GB" altLang="en-US" sz="1800" b="1" i="1" dirty="0" err="1"/>
              <a:t>Výzkum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školy</a:t>
            </a:r>
            <a:r>
              <a:rPr lang="en-GB" altLang="en-US" sz="1800" b="1" i="1" dirty="0"/>
              <a:t> je </a:t>
            </a:r>
            <a:r>
              <a:rPr lang="en-GB" altLang="en-US" sz="1800" b="1" i="1" dirty="0" err="1"/>
              <a:t>prostě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levobočkem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organizace</a:t>
            </a:r>
            <a:r>
              <a:rPr lang="en-GB" altLang="en-US" sz="1800" b="1" i="1" dirty="0"/>
              <a:t> a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efektivity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vzdělávání</a:t>
            </a:r>
            <a:r>
              <a:rPr lang="en-GB" altLang="en-US" sz="1800" b="1" i="1" dirty="0"/>
              <a:t>.“</a:t>
            </a:r>
            <a:r>
              <a:rPr lang="en-GB" altLang="en-US" sz="1800" dirty="0"/>
              <a:t>  (</a:t>
            </a:r>
            <a:r>
              <a:rPr lang="en-GB" altLang="en-US" sz="1800" dirty="0" err="1"/>
              <a:t>Andersonová</a:t>
            </a:r>
            <a:r>
              <a:rPr lang="en-GB" altLang="en-US" sz="1800" dirty="0"/>
              <a:t>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škola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součást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vzdělávacího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systému</a:t>
            </a:r>
            <a:r>
              <a:rPr lang="en-GB" altLang="en-US" sz="1400" dirty="0"/>
              <a:t> je </a:t>
            </a:r>
            <a:r>
              <a:rPr lang="en-GB" altLang="en-US" sz="1400" dirty="0" err="1"/>
              <a:t>především</a:t>
            </a:r>
            <a:r>
              <a:rPr lang="en-GB" altLang="en-US" sz="1400" dirty="0"/>
              <a:t> </a:t>
            </a:r>
            <a:r>
              <a:rPr lang="en-GB" altLang="en-US" sz="1400" dirty="0" err="1"/>
              <a:t>formální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organizací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vnímání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ředitele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stylu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vedení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jedné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klíčových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proměnných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sociálního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klimatu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akcent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studenta</a:t>
            </a:r>
            <a:r>
              <a:rPr lang="en-GB" altLang="en-US" sz="1400" dirty="0"/>
              <a:t>,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ovlivnění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efektivitou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učitelovy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práce</a:t>
            </a:r>
            <a:endParaRPr lang="en-GB" altLang="en-US" sz="1400" dirty="0"/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pozitivní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bylo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nakonec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potvrzeno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jedna</a:t>
            </a:r>
            <a:r>
              <a:rPr lang="en-GB" altLang="en-US" sz="1400" dirty="0"/>
              <a:t> z </a:t>
            </a:r>
            <a:r>
              <a:rPr lang="en-GB" altLang="en-US" sz="1400" dirty="0" err="1"/>
              <a:t>charakteristik</a:t>
            </a:r>
            <a:r>
              <a:rPr lang="en-GB" altLang="en-US" sz="1400" dirty="0"/>
              <a:t> </a:t>
            </a:r>
            <a:r>
              <a:rPr lang="cs-CZ" altLang="en-US" sz="1400" dirty="0"/>
              <a:t>„</a:t>
            </a:r>
            <a:r>
              <a:rPr lang="en-GB" altLang="en-US" sz="1400" dirty="0" err="1"/>
              <a:t>efektivních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</a:t>
            </a:r>
            <a:r>
              <a:rPr lang="cs-CZ" altLang="en-US" sz="1400" dirty="0" smtClean="0"/>
              <a:t>“</a:t>
            </a:r>
            <a:endParaRPr lang="cs-CZ" altLang="en-US" sz="1400" b="1" u="sng" dirty="0" smtClean="0"/>
          </a:p>
          <a:p>
            <a:pPr>
              <a:lnSpc>
                <a:spcPct val="97000"/>
              </a:lnSpc>
            </a:pPr>
            <a:r>
              <a:rPr lang="cs-CZ" altLang="en-US" sz="1841" b="1" u="sng" dirty="0" smtClean="0"/>
              <a:t>Klima školní třídy</a:t>
            </a:r>
          </a:p>
          <a:p>
            <a:pPr lvl="1">
              <a:lnSpc>
                <a:spcPct val="97000"/>
              </a:lnSpc>
            </a:pPr>
            <a:r>
              <a:rPr lang="cs-CZ" altLang="en-US" sz="1400" dirty="0" smtClean="0"/>
              <a:t>Vlastní výzkumná tradice, konkrétní, specificky zaměřené nástroje a techniky (viz dále)</a:t>
            </a:r>
            <a:endParaRPr lang="en-GB" altLang="en-US" sz="1400" dirty="0"/>
          </a:p>
          <a:p>
            <a:pPr eaLnBrk="1" hangingPunct="1">
              <a:lnSpc>
                <a:spcPct val="97000"/>
              </a:lnSpc>
            </a:pPr>
            <a:r>
              <a:rPr lang="en-GB" altLang="en-US" sz="2000" b="1" u="sng" dirty="0" err="1"/>
              <a:t>Kultura</a:t>
            </a:r>
            <a:r>
              <a:rPr lang="en-GB" altLang="en-US" sz="2000" u="sng" dirty="0"/>
              <a:t> </a:t>
            </a:r>
            <a:r>
              <a:rPr lang="cs-CZ" altLang="en-US" sz="2000" b="1" u="sng" dirty="0"/>
              <a:t>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dirty="0" err="1"/>
              <a:t>etnografický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idiografický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endParaRPr lang="cs-CZ" altLang="en-US" sz="1800" dirty="0"/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dirty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600" dirty="0">
                <a:hlinkClick r:id="rId3"/>
              </a:rPr>
              <a:t>http://userweb.pedf.cuni.cz/~www_kpsp/etnografie/frame.htm</a:t>
            </a:r>
            <a:r>
              <a:rPr lang="cs-CZ" altLang="en-US" sz="2400" dirty="0"/>
              <a:t> </a:t>
            </a:r>
            <a:endParaRPr lang="cs-CZ" altLang="en-US" sz="2400" dirty="0" smtClean="0"/>
          </a:p>
          <a:p>
            <a:pPr lvl="1">
              <a:lnSpc>
                <a:spcPct val="97000"/>
              </a:lnSpc>
            </a:pPr>
            <a:r>
              <a:rPr lang="cs-CZ" altLang="en-US" sz="1800" dirty="0" smtClean="0"/>
              <a:t>ÚPV FF MU </a:t>
            </a:r>
            <a:r>
              <a:rPr lang="cs-CZ" altLang="en-US" sz="1800" smtClean="0"/>
              <a:t>(Pol</a:t>
            </a:r>
            <a:r>
              <a:rPr lang="cs-CZ" altLang="en-US" sz="1800" dirty="0" smtClean="0"/>
              <a:t>, Hloušková aj.)</a:t>
            </a:r>
            <a:endParaRPr lang="en-GB" altLang="en-US" sz="1800" dirty="0"/>
          </a:p>
          <a:p>
            <a:pPr eaLnBrk="1" hangingPunct="1">
              <a:lnSpc>
                <a:spcPct val="97000"/>
              </a:lnSpc>
              <a:buFont typeface="Wingdings" charset="2"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87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Zjištění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Popsaný postup je následně s úspěchem využit i v jiných edukačních kontextech (2. st. ZŠ, SŠ, VŠ)</a:t>
            </a:r>
          </a:p>
          <a:p>
            <a:pPr lvl="1"/>
            <a:r>
              <a:rPr lang="cs-CZ" dirty="0" smtClean="0"/>
              <a:t>princip hry funguje, pravidla a úkoly jsou pochopitelně jiné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- výběr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Monografie a bulletiny na webu NÚV -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www.nuov.cz/ae/publikace-vytvorene-v-projektu</a:t>
            </a:r>
            <a:endParaRPr lang="cs-CZ" dirty="0" smtClean="0">
              <a:hlinkClick r:id="rId3"/>
            </a:endParaRPr>
          </a:p>
          <a:p>
            <a:r>
              <a:rPr lang="cs-CZ" dirty="0" smtClean="0"/>
              <a:t>Evaluační nástroje na portálu evaluačních nástrojů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://evaluacninastroje.rvp.cz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/>
              <a:t>RÝDL, </a:t>
            </a:r>
            <a:r>
              <a:rPr lang="cs-CZ" dirty="0" smtClean="0"/>
              <a:t>Karel. Kvalita </a:t>
            </a:r>
            <a:r>
              <a:rPr lang="cs-CZ" dirty="0"/>
              <a:t>a hodnocení ve vzdělávání: Výkladový slovník [online]. Praha: NÚOV [2010] [vid. 18. 7. 2011]. Dostupné z: </a:t>
            </a:r>
            <a:r>
              <a:rPr lang="cs-CZ" dirty="0">
                <a:hlinkClick r:id="rId4"/>
              </a:rPr>
              <a:t>http://slovnik.evaluacninastroje.cz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 </a:t>
            </a:r>
          </a:p>
          <a:p>
            <a:r>
              <a:rPr lang="cs-CZ" dirty="0"/>
              <a:t>POL, M. a kol. </a:t>
            </a:r>
            <a:r>
              <a:rPr lang="cs-CZ" i="1" dirty="0"/>
              <a:t>Kultura školy</a:t>
            </a:r>
            <a:r>
              <a:rPr lang="cs-CZ" dirty="0"/>
              <a:t>. Brno: Vydavatelství Masarykovy univerzity v Brně, 2005.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dotazy se těší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Mgr. et Mgr. Jan Mareš, Ph.D.</a:t>
            </a:r>
          </a:p>
          <a:p>
            <a:pPr lvl="1"/>
            <a:r>
              <a:rPr lang="cs-CZ" i="1" dirty="0" smtClean="0"/>
              <a:t>Katedra psychologie </a:t>
            </a:r>
            <a:r>
              <a:rPr lang="cs-CZ" i="1" dirty="0" err="1" smtClean="0"/>
              <a:t>PdF</a:t>
            </a:r>
            <a:r>
              <a:rPr lang="cs-CZ" i="1" dirty="0" smtClean="0"/>
              <a:t> MU</a:t>
            </a:r>
            <a:endParaRPr lang="cs-CZ" i="1" dirty="0"/>
          </a:p>
          <a:p>
            <a:pPr lvl="1"/>
            <a:r>
              <a:rPr lang="cs-CZ" dirty="0" smtClean="0">
                <a:hlinkClick r:id="rId2"/>
              </a:rPr>
              <a:t>mares@ped.muni.cz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Sociální klima v souvislostech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Historicky je dáváno souvislosti mj. s:</a:t>
            </a:r>
          </a:p>
          <a:p>
            <a:pPr lvl="1" eaLnBrk="1" hangingPunct="1"/>
            <a:r>
              <a:rPr lang="cs-CZ" altLang="en-US"/>
              <a:t>efektivitou a kvalitou výuky, </a:t>
            </a:r>
          </a:p>
          <a:p>
            <a:pPr lvl="1" eaLnBrk="1" hangingPunct="1"/>
            <a:r>
              <a:rPr lang="cs-CZ" altLang="en-US"/>
              <a:t>školní úspěšností žáků, </a:t>
            </a:r>
          </a:p>
          <a:p>
            <a:pPr lvl="1" eaLnBrk="1" hangingPunct="1"/>
            <a:r>
              <a:rPr lang="cs-CZ" altLang="en-US"/>
              <a:t>akademickými aspiracemi žáků, </a:t>
            </a:r>
          </a:p>
          <a:p>
            <a:pPr lvl="1" eaLnBrk="1" hangingPunct="1"/>
            <a:r>
              <a:rPr lang="cs-CZ" altLang="en-US"/>
              <a:t>problémovým chováním…</a:t>
            </a:r>
          </a:p>
        </p:txBody>
      </p:sp>
    </p:spTree>
    <p:extLst>
      <p:ext uri="{BB962C8B-B14F-4D97-AF65-F5344CB8AC3E}">
        <p14:creationId xmlns:p14="http://schemas.microsoft.com/office/powerpoint/2010/main" val="19217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školy v souvislostech</a:t>
            </a:r>
            <a:endParaRPr lang="cs-CZ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619597"/>
            <a:ext cx="92990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1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Klima školy nebo klima třídy?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</a:t>
            </a:r>
            <a:r>
              <a:rPr lang="cs-CZ" dirty="0" smtClean="0"/>
              <a:t>ztah </a:t>
            </a:r>
            <a:r>
              <a:rPr lang="cs-CZ" dirty="0"/>
              <a:t>mezi klimatem školní třídy a klimatem </a:t>
            </a:r>
            <a:r>
              <a:rPr lang="cs-CZ" dirty="0" smtClean="0"/>
              <a:t>školy není jednoznačný; 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Z pohledu respondentů může být rozlišování matoucí (zážitek „ze školy“ chápou jako nediferencovaný celek);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teorie a výzkumu </a:t>
            </a:r>
            <a:r>
              <a:rPr lang="cs-CZ" dirty="0" smtClean="0"/>
              <a:t>ale dvě </a:t>
            </a:r>
            <a:r>
              <a:rPr lang="cs-CZ" dirty="0"/>
              <a:t>odlišné </a:t>
            </a:r>
            <a:r>
              <a:rPr lang="cs-CZ" dirty="0" smtClean="0"/>
              <a:t>tradice	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Věcně i otázka konceptualizace související s organizací výuky</a:t>
            </a:r>
            <a:endParaRPr lang="cs-CZ" dirty="0"/>
          </a:p>
          <a:p>
            <a:pPr marL="1006830" lvl="2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/>
              <a:t>(nejen) z historických důvodů se liší organizace výuky ve střední Evropě a v anglosaských zemích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USA, GB aj. 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684</TotalTime>
  <Words>4182</Words>
  <Application>Microsoft Office PowerPoint</Application>
  <PresentationFormat>Vlastní</PresentationFormat>
  <Paragraphs>478</Paragraphs>
  <Slides>62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72" baseType="lpstr">
      <vt:lpstr>Arial</vt:lpstr>
      <vt:lpstr>Calibri</vt:lpstr>
      <vt:lpstr>Century Schoolbook</vt:lpstr>
      <vt:lpstr>Gill Sans MT</vt:lpstr>
      <vt:lpstr>Mangal</vt:lpstr>
      <vt:lpstr>Times New Roman</vt:lpstr>
      <vt:lpstr>Verdana</vt:lpstr>
      <vt:lpstr>Wingdings</vt:lpstr>
      <vt:lpstr>Wingdings 2</vt:lpstr>
      <vt:lpstr>Galerie</vt:lpstr>
      <vt:lpstr>Školní klima, klima třídy</vt:lpstr>
      <vt:lpstr>Jak je to na vaší škole?</vt:lpstr>
      <vt:lpstr>Kvalita školy a (auto)evaluace</vt:lpstr>
      <vt:lpstr>Praktické využití poznatků ve škole</vt:lpstr>
      <vt:lpstr>Jak se lidé ve škole cítí a jak o ní uvažují?</vt:lpstr>
      <vt:lpstr>Klima školy vs. kultura školy</vt:lpstr>
      <vt:lpstr>Sociální klima v souvislostech</vt:lpstr>
      <vt:lpstr>Klima školy v souvislostech</vt:lpstr>
      <vt:lpstr>Klima školy nebo klima třídy?</vt:lpstr>
      <vt:lpstr>Co tedy je klima školy / třídy?</vt:lpstr>
      <vt:lpstr>Prostředí, klima, atmosféra</vt:lpstr>
      <vt:lpstr>Př. 1 - Rozlišuje čtyři hierarchické úrovně  dle Tagiuri (1968) a Anderson (1982) </vt:lpstr>
      <vt:lpstr>Sociální klima</vt:lpstr>
      <vt:lpstr>Jak ke klimatu ve škole přistupujeme?</vt:lpstr>
      <vt:lpstr>Klima školy v diagnostické praxi i teorii</vt:lpstr>
      <vt:lpstr>Různé účely zjišťování klimatu školy</vt:lpstr>
      <vt:lpstr>Prezentace aplikace PowerPoint</vt:lpstr>
      <vt:lpstr>O školním prostředí ale víme spoustu věcí i „bez dotazníků“</vt:lpstr>
      <vt:lpstr>Jak je to s dotazníky?</vt:lpstr>
      <vt:lpstr>Sociometrie</vt:lpstr>
      <vt:lpstr>Zásady sociometrie</vt:lpstr>
      <vt:lpstr>Sociometrický ratingový dotazník (SO-RA-D)</vt:lpstr>
      <vt:lpstr>(…)</vt:lpstr>
      <vt:lpstr>Klima jeho diagnostika ve výzkumu i školní praxi</vt:lpstr>
      <vt:lpstr>Příklad konkrétního řešení problematiky</vt:lpstr>
      <vt:lpstr>Praktický rámec – nabídka řešení</vt:lpstr>
      <vt:lpstr>Prezentace aplikace PowerPoint</vt:lpstr>
      <vt:lpstr>Prezentace aplikace PowerPoint</vt:lpstr>
      <vt:lpstr>Teoretický rámec pro přípravu nástrojů</vt:lpstr>
      <vt:lpstr>Příprava nástrojů I</vt:lpstr>
      <vt:lpstr>Příprava nástrojů II</vt:lpstr>
      <vt:lpstr>Příklad nástroje upravitelného podle požadavků konkrétní školy</vt:lpstr>
      <vt:lpstr>Ankety pro…</vt:lpstr>
      <vt:lpstr>Ankety pro učitele – oblasti</vt:lpstr>
      <vt:lpstr>Anketa pro žáky</vt:lpstr>
      <vt:lpstr>Anketa pro rodiče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Prezentace aplikace PowerPoint</vt:lpstr>
      <vt:lpstr>Jak vypadají výsledky?</vt:lpstr>
      <vt:lpstr>Prezentace aplikace PowerPoint</vt:lpstr>
      <vt:lpstr>Příklad screeningového nástroje pro žáky</vt:lpstr>
      <vt:lpstr>Předcházení problémům v chování žáků </vt:lpstr>
      <vt:lpstr>Ukázka položek dotazníku</vt:lpstr>
      <vt:lpstr>Příklady dalších metod</vt:lpstr>
      <vt:lpstr>Příklady metod – tematické kresby</vt:lpstr>
      <vt:lpstr>Dotazníky (třída) – příklad (CES) standardizován v IPPP pro českou populaci; normy z konce 90. let Škály: učitelova pomoc, orientace žáků, vztahy mezi žáky, zájem o výuku, klid a pořádek, jasnost pravidel </vt:lpstr>
      <vt:lpstr>„Zbyňku, nezlob se“   aneb Možnosti mapování kultury a klimatu na VŠ ústavu pomocí tvorby deskové hry</vt:lpstr>
      <vt:lpstr>Cíle projektu</vt:lpstr>
      <vt:lpstr>Geneze nápadu</vt:lpstr>
      <vt:lpstr>Praktická realizace (II)</vt:lpstr>
      <vt:lpstr>Praktická realizace - problémy</vt:lpstr>
      <vt:lpstr>Ukázka III - Výsledky</vt:lpstr>
      <vt:lpstr>Ukázka V – Výsledky:  Skupina „1. ročník“</vt:lpstr>
      <vt:lpstr>Ukázka VII. – Výsledky: Skupina 3. ročník</vt:lpstr>
      <vt:lpstr>Ukázka IV – Výsledky:  Skupina Přijímačky, SZZ</vt:lpstr>
      <vt:lpstr>Zjištění (výběr)</vt:lpstr>
      <vt:lpstr>Zjištění (pokračování)</vt:lpstr>
      <vt:lpstr>Literatura - výběr</vt:lpstr>
      <vt:lpstr>Na dotazy se těší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50</cp:revision>
  <dcterms:modified xsi:type="dcterms:W3CDTF">2018-10-19T06:43:56Z</dcterms:modified>
</cp:coreProperties>
</file>