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notesSlides/notesSlide1.xml" ContentType="application/vnd.openxmlformats-officedocument.presentationml.notesSlid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notesSlides/notesSlide2.xml" ContentType="application/vnd.openxmlformats-officedocument.presentationml.notesSlide+xml"/>
  <Override PartName="/ppt/theme/themeOverride7.xml" ContentType="application/vnd.openxmlformats-officedocument.themeOverride+xml"/>
  <Override PartName="/ppt/notesSlides/notesSlide3.xml" ContentType="application/vnd.openxmlformats-officedocument.presentationml.notesSlide+xml"/>
  <Override PartName="/ppt/theme/themeOverride8.xml" ContentType="application/vnd.openxmlformats-officedocument.themeOverride+xml"/>
  <Override PartName="/ppt/theme/themeOverride9.xml" ContentType="application/vnd.openxmlformats-officedocument.themeOverride+xml"/>
  <Override PartName="/ppt/theme/themeOverride10.xml" ContentType="application/vnd.openxmlformats-officedocument.themeOverride+xml"/>
  <Override PartName="/ppt/notesSlides/notesSlide4.xml" ContentType="application/vnd.openxmlformats-officedocument.presentationml.notesSlide+xml"/>
  <Override PartName="/ppt/theme/themeOverride11.xml" ContentType="application/vnd.openxmlformats-officedocument.themeOverride+xml"/>
  <Override PartName="/ppt/theme/themeOverride12.xml" ContentType="application/vnd.openxmlformats-officedocument.themeOverride+xml"/>
  <Override PartName="/ppt/theme/themeOverride13.xml" ContentType="application/vnd.openxmlformats-officedocument.themeOverride+xml"/>
  <Override PartName="/ppt/theme/themeOverride1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1"/>
  </p:sldMasterIdLst>
  <p:notesMasterIdLst>
    <p:notesMasterId r:id="rId19"/>
  </p:notesMasterIdLst>
  <p:sldIdLst>
    <p:sldId id="256" r:id="rId2"/>
    <p:sldId id="258" r:id="rId3"/>
    <p:sldId id="257" r:id="rId4"/>
    <p:sldId id="259" r:id="rId5"/>
    <p:sldId id="298" r:id="rId6"/>
    <p:sldId id="261" r:id="rId7"/>
    <p:sldId id="302" r:id="rId8"/>
    <p:sldId id="266" r:id="rId9"/>
    <p:sldId id="264" r:id="rId10"/>
    <p:sldId id="265" r:id="rId11"/>
    <p:sldId id="312" r:id="rId12"/>
    <p:sldId id="289" r:id="rId13"/>
    <p:sldId id="290" r:id="rId14"/>
    <p:sldId id="310" r:id="rId15"/>
    <p:sldId id="311" r:id="rId16"/>
    <p:sldId id="295" r:id="rId17"/>
    <p:sldId id="296" r:id="rId1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662" autoAdjust="0"/>
    <p:restoredTop sz="92593" autoAdjust="0"/>
  </p:normalViewPr>
  <p:slideViewPr>
    <p:cSldViewPr snapToGrid="0">
      <p:cViewPr varScale="1">
        <p:scale>
          <a:sx n="74" d="100"/>
          <a:sy n="74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10" d="100"/>
          <a:sy n="110" d="100"/>
        </p:scale>
        <p:origin x="854" y="-2371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87277E-6C53-4C14-8202-96550FFF8B21}" type="datetimeFigureOut">
              <a:rPr lang="cs-CZ" smtClean="0"/>
              <a:t>11. 11. 2018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8AD034-D63A-4DDD-8783-2EC9AA8250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54134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cs-CZ" dirty="0" smtClean="0"/>
              <a:t>1. Dítě </a:t>
            </a:r>
            <a:r>
              <a:rPr lang="cs-CZ" dirty="0"/>
              <a:t>odlišuje sebe od objektů, rozeznává sebe jako aktivního činitele a začíná jednat záměrně. </a:t>
            </a:r>
          </a:p>
          <a:p>
            <a:pPr algn="just"/>
            <a:r>
              <a:rPr lang="cs-CZ" dirty="0"/>
              <a:t>Dosahuje vědomí stálosti objektu (objekty existují i když nejsou přítomné).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altLang="cs-CZ" sz="1200" dirty="0" smtClean="0"/>
          </a:p>
          <a:p>
            <a:pPr marL="0" indent="0" algn="just">
              <a:buNone/>
            </a:pPr>
            <a:r>
              <a:rPr lang="cs-CZ" sz="1100" dirty="0" smtClean="0"/>
              <a:t>Trvá přibližně od 2 do 7 let věku dítěte</a:t>
            </a:r>
          </a:p>
          <a:p>
            <a:pPr algn="just"/>
            <a:r>
              <a:rPr lang="cs-CZ" altLang="cs-CZ" sz="1100" dirty="0" smtClean="0"/>
              <a:t>Dítě se učí užívat jazyka, (otázky „proč“).</a:t>
            </a:r>
          </a:p>
          <a:p>
            <a:pPr algn="just"/>
            <a:r>
              <a:rPr lang="cs-CZ" altLang="cs-CZ" sz="1100" dirty="0" smtClean="0"/>
              <a:t>Myšlení dítěte je egocentrické, vidí vše jen ze svého hlediska, nedokáže se na problém podívat z pozice druhého člověka.</a:t>
            </a:r>
          </a:p>
          <a:p>
            <a:pPr algn="just"/>
            <a:r>
              <a:rPr lang="cs-CZ" altLang="cs-CZ" sz="1100" dirty="0" smtClean="0"/>
              <a:t>Dokáže třídit objekty, ale převážně podle jedné charakteristiky. </a:t>
            </a:r>
          </a:p>
          <a:p>
            <a:pPr algn="just"/>
            <a:r>
              <a:rPr lang="cs-CZ" altLang="cs-CZ" sz="1100" dirty="0" smtClean="0"/>
              <a:t>Dítě ještě nechápe určitá pravidla činností, určité operace. Chápe sice některé vztahy a problémy, ale řeší je v přílišné závislosti na tom, co právě vnímá.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altLang="cs-CZ" sz="1200" dirty="0" smtClean="0"/>
          </a:p>
          <a:p>
            <a:pPr marL="0" indent="0" algn="just">
              <a:buNone/>
            </a:pPr>
            <a:r>
              <a:rPr lang="cs-CZ" sz="1200" dirty="0" smtClean="0"/>
              <a:t>Trvá přibližně od 7 do 12 let věku dítěte</a:t>
            </a:r>
          </a:p>
          <a:p>
            <a:pPr algn="just"/>
            <a:r>
              <a:rPr lang="cs-CZ" altLang="cs-CZ" sz="1200" dirty="0" smtClean="0"/>
              <a:t>Dítě je schopno pochopit identitu. </a:t>
            </a:r>
          </a:p>
          <a:p>
            <a:pPr algn="just"/>
            <a:r>
              <a:rPr lang="cs-CZ" altLang="cs-CZ" sz="1200" dirty="0" smtClean="0"/>
              <a:t>Chápe stálost počtu objektů (6 let), stálost hmotnosti objektů (9 let). </a:t>
            </a:r>
          </a:p>
          <a:p>
            <a:pPr algn="just"/>
            <a:r>
              <a:rPr lang="cs-CZ" altLang="cs-CZ" sz="1200" dirty="0" smtClean="0"/>
              <a:t>Dokáže třídit objekty podle několika charakteristik. Experimentuje s objekty, ale nesystematicky</a:t>
            </a:r>
          </a:p>
          <a:p>
            <a:pPr algn="just"/>
            <a:r>
              <a:rPr lang="cs-CZ" altLang="cs-CZ" sz="1200" dirty="0" smtClean="0"/>
              <a:t>Dokáže logicky přemýšlet o konkrétních událostech</a:t>
            </a:r>
          </a:p>
          <a:p>
            <a:pPr marL="0" indent="0" algn="just">
              <a:buNone/>
            </a:pPr>
            <a:r>
              <a:rPr lang="cs-CZ" sz="1200" dirty="0" smtClean="0"/>
              <a:t>Trvá přibližně od (12 let a výše)</a:t>
            </a:r>
          </a:p>
          <a:p>
            <a:pPr algn="just"/>
            <a:r>
              <a:rPr lang="cs-CZ" altLang="cs-CZ" sz="1200" dirty="0" smtClean="0"/>
              <a:t>Dítě už se nemusí opírat o smyslovou skutečnost, je schopno usuzovat </a:t>
            </a:r>
            <a:r>
              <a:rPr lang="cs-CZ" altLang="cs-CZ" sz="1200" i="1" dirty="0" smtClean="0"/>
              <a:t>"jestliže, pak"</a:t>
            </a:r>
            <a:r>
              <a:rPr lang="cs-CZ" altLang="cs-CZ" sz="1200" dirty="0" smtClean="0"/>
              <a:t>. </a:t>
            </a:r>
          </a:p>
          <a:p>
            <a:pPr algn="just"/>
            <a:r>
              <a:rPr lang="cs-CZ" sz="1200" dirty="0" smtClean="0"/>
              <a:t>Dokáže myslet logicky o abstraktních pojmech a systematicky testuje hypotézy; zabývá se abstrakcí, budoucnostní, ideologickými problémy</a:t>
            </a:r>
          </a:p>
          <a:p>
            <a:pPr algn="just"/>
            <a:r>
              <a:rPr lang="cs-CZ" altLang="cs-CZ" sz="1200" dirty="0" smtClean="0"/>
              <a:t>Při experimentování systematicky obměňuje proměnné, hledá pravidla. Dokáže se vyrovnávat se situacemi s nimiž se dosud nesetkalo. </a:t>
            </a:r>
          </a:p>
          <a:p>
            <a:pPr algn="just"/>
            <a:r>
              <a:rPr lang="cs-CZ" altLang="cs-CZ" sz="1200" dirty="0" smtClean="0"/>
              <a:t>Operace se spojují ve složitější struktury a dítě s nimi dokáže pracovat oběma směry (přímo i vratně). </a:t>
            </a:r>
          </a:p>
          <a:p>
            <a:pPr algn="just"/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8AD034-D63A-4DDD-8783-2EC9AA82503E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24704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 smtClean="0"/>
              <a:t>Dítě poznává svět již od prvních okamžiků, co je na světě.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individuální dispozice dítěte (kognitivní předpoklady, zkušenosti, znalosti …)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prostředí, ve kterém dítě žije, jeho výchova a různé výchovné strategie, které rodiče nebo pedagog využívá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8AD034-D63A-4DDD-8783-2EC9AA82503E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91780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Prekoncept</a:t>
            </a:r>
            <a:r>
              <a:rPr lang="cs-CZ" dirty="0" smtClean="0"/>
              <a:t> - osobní názor, subjektivní koncepce či teorie opírající se o intuici, individuální zkušenost a zhusta i o sugesce, často se značně liší od skutečně odborného či vědeckého poznatku, předsudek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 smtClean="0"/>
              <a:t>Např</a:t>
            </a:r>
            <a:r>
              <a:rPr lang="en-US" dirty="0" smtClean="0"/>
              <a:t>. </a:t>
            </a:r>
            <a:r>
              <a:rPr lang="en-US" dirty="0" err="1" smtClean="0"/>
              <a:t>Prší</a:t>
            </a:r>
            <a:r>
              <a:rPr lang="en-US" dirty="0" smtClean="0"/>
              <a:t>, </a:t>
            </a:r>
            <a:r>
              <a:rPr lang="en-US" dirty="0" err="1" smtClean="0"/>
              <a:t>když</a:t>
            </a:r>
            <a:r>
              <a:rPr lang="en-US" dirty="0" smtClean="0"/>
              <a:t> </a:t>
            </a:r>
            <a:r>
              <a:rPr lang="en-US" dirty="0" err="1" smtClean="0"/>
              <a:t>jsou</a:t>
            </a:r>
            <a:r>
              <a:rPr lang="en-US" dirty="0" smtClean="0"/>
              <a:t> </a:t>
            </a:r>
            <a:r>
              <a:rPr lang="en-US" dirty="0" err="1" smtClean="0"/>
              <a:t>mraky</a:t>
            </a:r>
            <a:r>
              <a:rPr lang="en-US" dirty="0" smtClean="0"/>
              <a:t> </a:t>
            </a:r>
            <a:r>
              <a:rPr lang="en-US" dirty="0" err="1" smtClean="0"/>
              <a:t>příliš</a:t>
            </a:r>
            <a:r>
              <a:rPr lang="en-US" dirty="0" smtClean="0"/>
              <a:t> </a:t>
            </a:r>
            <a:r>
              <a:rPr lang="en-US" dirty="0" err="1" smtClean="0"/>
              <a:t>těžké</a:t>
            </a:r>
            <a:r>
              <a:rPr lang="en-US" dirty="0" smtClean="0"/>
              <a:t>, </a:t>
            </a:r>
            <a:r>
              <a:rPr lang="en-US" dirty="0" err="1" smtClean="0"/>
              <a:t>Mraky</a:t>
            </a:r>
            <a:r>
              <a:rPr lang="en-US" dirty="0" smtClean="0"/>
              <a:t> </a:t>
            </a:r>
            <a:r>
              <a:rPr lang="en-US" dirty="0" err="1" smtClean="0"/>
              <a:t>předpovídají</a:t>
            </a:r>
            <a:r>
              <a:rPr lang="en-US" dirty="0" smtClean="0"/>
              <a:t> </a:t>
            </a:r>
            <a:r>
              <a:rPr lang="en-US" dirty="0" err="1" smtClean="0"/>
              <a:t>déšť</a:t>
            </a:r>
            <a:r>
              <a:rPr lang="en-US" dirty="0" smtClean="0"/>
              <a:t>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8AD034-D63A-4DDD-8783-2EC9AA82503E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60061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/>
            </a:r>
            <a:br>
              <a:rPr lang="cs-CZ" dirty="0" smtClean="0"/>
            </a:br>
            <a:endParaRPr lang="en-US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8AD034-D63A-4DDD-8783-2EC9AA82503E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59330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6DA83-DDAE-4A74-B29B-4FA8C5ACED99}" type="datetimeFigureOut">
              <a:rPr lang="cs-CZ" smtClean="0"/>
              <a:t>11. 11. 2018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DD6E5-6E7C-4173-8132-B4046BD192D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4667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6DA83-DDAE-4A74-B29B-4FA8C5ACED99}" type="datetimeFigureOut">
              <a:rPr lang="cs-CZ" smtClean="0"/>
              <a:t>11. 11. 2018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DD6E5-6E7C-4173-8132-B4046BD192D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57153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6DA83-DDAE-4A74-B29B-4FA8C5ACED99}" type="datetimeFigureOut">
              <a:rPr lang="cs-CZ" smtClean="0"/>
              <a:t>11. 11. 2018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DD6E5-6E7C-4173-8132-B4046BD192DF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104646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6DA83-DDAE-4A74-B29B-4FA8C5ACED99}" type="datetimeFigureOut">
              <a:rPr lang="cs-CZ" smtClean="0"/>
              <a:t>11. 11. 2018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DD6E5-6E7C-4173-8132-B4046BD192D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24270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6DA83-DDAE-4A74-B29B-4FA8C5ACED99}" type="datetimeFigureOut">
              <a:rPr lang="cs-CZ" smtClean="0"/>
              <a:t>11. 11. 2018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DD6E5-6E7C-4173-8132-B4046BD192DF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411208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6DA83-DDAE-4A74-B29B-4FA8C5ACED99}" type="datetimeFigureOut">
              <a:rPr lang="cs-CZ" smtClean="0"/>
              <a:t>11. 11. 2018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DD6E5-6E7C-4173-8132-B4046BD192D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91797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6DA83-DDAE-4A74-B29B-4FA8C5ACED99}" type="datetimeFigureOut">
              <a:rPr lang="cs-CZ" smtClean="0"/>
              <a:t>11. 11. 2018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DD6E5-6E7C-4173-8132-B4046BD192D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33097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6DA83-DDAE-4A74-B29B-4FA8C5ACED99}" type="datetimeFigureOut">
              <a:rPr lang="cs-CZ" smtClean="0"/>
              <a:t>11. 11. 2018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DD6E5-6E7C-4173-8132-B4046BD192D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9665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6DA83-DDAE-4A74-B29B-4FA8C5ACED99}" type="datetimeFigureOut">
              <a:rPr lang="cs-CZ" smtClean="0"/>
              <a:t>11. 11. 2018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DD6E5-6E7C-4173-8132-B4046BD192D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3109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6DA83-DDAE-4A74-B29B-4FA8C5ACED99}" type="datetimeFigureOut">
              <a:rPr lang="cs-CZ" smtClean="0"/>
              <a:t>11. 11. 2018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DD6E5-6E7C-4173-8132-B4046BD192D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03229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6DA83-DDAE-4A74-B29B-4FA8C5ACED99}" type="datetimeFigureOut">
              <a:rPr lang="cs-CZ" smtClean="0"/>
              <a:t>11. 11. 2018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DD6E5-6E7C-4173-8132-B4046BD192D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22526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6DA83-DDAE-4A74-B29B-4FA8C5ACED99}" type="datetimeFigureOut">
              <a:rPr lang="cs-CZ" smtClean="0"/>
              <a:t>11. 11. 2018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DD6E5-6E7C-4173-8132-B4046BD192D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15250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6DA83-DDAE-4A74-B29B-4FA8C5ACED99}" type="datetimeFigureOut">
              <a:rPr lang="cs-CZ" smtClean="0"/>
              <a:t>11. 11. 2018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DD6E5-6E7C-4173-8132-B4046BD192D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97144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6DA83-DDAE-4A74-B29B-4FA8C5ACED99}" type="datetimeFigureOut">
              <a:rPr lang="cs-CZ" smtClean="0"/>
              <a:t>11. 11. 2018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DD6E5-6E7C-4173-8132-B4046BD192D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51525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6DA83-DDAE-4A74-B29B-4FA8C5ACED99}" type="datetimeFigureOut">
              <a:rPr lang="cs-CZ" smtClean="0"/>
              <a:t>11. 11. 2018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DD6E5-6E7C-4173-8132-B4046BD192D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63541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DD6E5-6E7C-4173-8132-B4046BD192DF}" type="slidenum">
              <a:rPr lang="cs-CZ" smtClean="0"/>
              <a:t>‹#›</a:t>
            </a:fld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6DA83-DDAE-4A74-B29B-4FA8C5ACED99}" type="datetimeFigureOut">
              <a:rPr lang="cs-CZ" smtClean="0"/>
              <a:t>11. 11. 2018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6434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8">
            <a:lum/>
          </a:blip>
          <a:srcRect/>
          <a:stretch>
            <a:fillRect l="-1000" t="-1000" r="23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06DA83-DDAE-4A74-B29B-4FA8C5ACED99}" type="datetimeFigureOut">
              <a:rPr lang="cs-CZ" smtClean="0"/>
              <a:t>11. 11. 2018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50DD6E5-6E7C-4173-8132-B4046BD192D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08289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  <p:sldLayoutId id="2147483707" r:id="rId12"/>
    <p:sldLayoutId id="2147483708" r:id="rId13"/>
    <p:sldLayoutId id="2147483709" r:id="rId14"/>
    <p:sldLayoutId id="2147483710" r:id="rId15"/>
    <p:sldLayoutId id="214748371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0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306286" y="4599282"/>
            <a:ext cx="7096860" cy="1646302"/>
          </a:xfrm>
        </p:spPr>
        <p:txBody>
          <a:bodyPr/>
          <a:lstStyle/>
          <a:p>
            <a:pPr algn="ctr"/>
            <a:r>
              <a:rPr lang="cs-CZ" sz="6600" dirty="0" smtClean="0">
                <a:latin typeface="Arial" panose="020B0604020202020204" pitchFamily="34" charset="0"/>
                <a:cs typeface="Arial" panose="020B0604020202020204" pitchFamily="34" charset="0"/>
              </a:rPr>
              <a:t>EPISTEMOLOGIE</a:t>
            </a:r>
            <a:endParaRPr lang="cs-CZ" sz="7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18837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ovlivňuje myšlení, poznávání a učení mateřská škola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S čím dítě přichází</a:t>
            </a:r>
          </a:p>
          <a:p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není čistý  a nepopsaný list papíru, který učitelé popíší správným a objektivní pohledem na svět.</a:t>
            </a:r>
          </a:p>
          <a:p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do školky vstupuje již s představami o světě, jeho fungování a jeho postavení v něm.</a:t>
            </a:r>
          </a:p>
          <a:p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stávající představy a zkušenosti jsou konfrontovány s novými situacemi a informacemi – konstruují nové.</a:t>
            </a: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94945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Úkol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Jakým způsobem byste zjišťovali prekoncepty dítěte?</a:t>
            </a:r>
          </a:p>
          <a:p>
            <a:endParaRPr lang="cs-CZ" dirty="0"/>
          </a:p>
          <a:p>
            <a:r>
              <a:rPr lang="cs-CZ" dirty="0" smtClean="0"/>
              <a:t>Zkuste si ve dvojici zjistit prekoncepty kolegyně na téma „domov“.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829734" y="23129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3770" y="4060162"/>
            <a:ext cx="2095500" cy="198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112667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Vhodné přístupy podporující rozvoj myšlení, poznávání a učení v mateřské škole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2368407"/>
            <a:ext cx="8596668" cy="3880773"/>
          </a:xfrm>
        </p:spPr>
        <p:txBody>
          <a:bodyPr>
            <a:normAutofit/>
          </a:bodyPr>
          <a:lstStyle/>
          <a:p>
            <a:pPr algn="just"/>
            <a:r>
              <a:rPr lang="cs-CZ" dirty="0"/>
              <a:t>V předškolní věku se dítě </a:t>
            </a:r>
            <a:r>
              <a:rPr lang="cs-CZ" i="1" dirty="0"/>
              <a:t>učí v širším slova smyslu</a:t>
            </a:r>
            <a:r>
              <a:rPr lang="cs-CZ" dirty="0"/>
              <a:t> – tzn., že přirozenými cestami sbírá a zpracovává zkušenosti ze všech oblastí života. Zkušenosti získává tak, že něco dělá a to něco, co dělá, prožívá. </a:t>
            </a:r>
            <a:r>
              <a:rPr lang="cs-CZ" i="1" dirty="0"/>
              <a:t>Nikdy později již dítě nebude s takovou intenzitou, fantazií a efektivitou pracovat samo na sobě.</a:t>
            </a:r>
            <a:endParaRPr lang="cs-CZ" dirty="0"/>
          </a:p>
          <a:p>
            <a:pPr marL="0" indent="0">
              <a:buNone/>
            </a:pPr>
            <a:r>
              <a:rPr lang="cs-CZ" b="1" dirty="0" smtClean="0">
                <a:solidFill>
                  <a:srgbClr val="0070C0"/>
                </a:solidFill>
              </a:rPr>
              <a:t>Konstruktivismus</a:t>
            </a:r>
          </a:p>
          <a:p>
            <a:pPr algn="just"/>
            <a:r>
              <a:rPr lang="cs-CZ" dirty="0" smtClean="0"/>
              <a:t>Na </a:t>
            </a:r>
            <a:r>
              <a:rPr lang="cs-CZ" dirty="0"/>
              <a:t>učení </a:t>
            </a:r>
            <a:r>
              <a:rPr lang="cs-CZ" dirty="0" smtClean="0"/>
              <a:t>nahlíží jako </a:t>
            </a:r>
            <a:r>
              <a:rPr lang="cs-CZ" dirty="0"/>
              <a:t>na aktivní, záměrný a sociální proces utváření významu z podaných informací a navozených </a:t>
            </a:r>
            <a:r>
              <a:rPr lang="cs-CZ" dirty="0" smtClean="0"/>
              <a:t>zkušeností</a:t>
            </a:r>
            <a:r>
              <a:rPr lang="cs-CZ" dirty="0"/>
              <a:t> </a:t>
            </a:r>
            <a:r>
              <a:rPr lang="cs-CZ" dirty="0" smtClean="0"/>
              <a:t>= konstruktivistický přístup – jeho podstatným znakem je práce </a:t>
            </a:r>
            <a:r>
              <a:rPr lang="cs-CZ" dirty="0"/>
              <a:t>s </a:t>
            </a:r>
            <a:r>
              <a:rPr lang="cs-CZ" dirty="0" err="1" smtClean="0"/>
              <a:t>prekoncepty</a:t>
            </a:r>
            <a:r>
              <a:rPr lang="cs-CZ" dirty="0" smtClean="0"/>
              <a:t>.</a:t>
            </a:r>
          </a:p>
          <a:p>
            <a:pPr algn="just"/>
            <a:r>
              <a:rPr lang="cs-CZ" dirty="0" smtClean="0"/>
              <a:t>Klíčová </a:t>
            </a:r>
            <a:r>
              <a:rPr lang="cs-CZ" dirty="0"/>
              <a:t>snaha teorie konstruktivismu je překonat </a:t>
            </a:r>
            <a:r>
              <a:rPr lang="cs-CZ" dirty="0" err="1"/>
              <a:t>transmisivní</a:t>
            </a:r>
            <a:r>
              <a:rPr lang="cs-CZ" dirty="0"/>
              <a:t> vyučování (předávání hotových poznatků, opak konstruktivního vyučování) a vyzdvihnout proces konstruování poznatků učícím se </a:t>
            </a:r>
            <a:r>
              <a:rPr lang="cs-CZ" dirty="0" smtClean="0"/>
              <a:t>subjektem.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318091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Fáze konstruktivistické výuky: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konstrukce naivních </a:t>
            </a:r>
            <a:r>
              <a:rPr lang="cs-CZ" dirty="0" err="1"/>
              <a:t>prekonceptů</a:t>
            </a:r>
            <a:r>
              <a:rPr lang="cs-CZ" dirty="0"/>
              <a:t> – utváří se od dětství, postupně když se dítě seznamuje se </a:t>
            </a:r>
            <a:r>
              <a:rPr lang="cs-CZ" dirty="0" smtClean="0"/>
              <a:t>světem. Postupně si tvoří </a:t>
            </a:r>
            <a:r>
              <a:rPr lang="cs-CZ" dirty="0"/>
              <a:t>vlastní obraz světa - naivní </a:t>
            </a:r>
            <a:r>
              <a:rPr lang="cs-CZ" dirty="0" err="1"/>
              <a:t>prekoncept</a:t>
            </a:r>
            <a:r>
              <a:rPr lang="cs-CZ" dirty="0"/>
              <a:t>, ten pak porovnává s novými poznatky</a:t>
            </a:r>
          </a:p>
          <a:p>
            <a:r>
              <a:rPr lang="cs-CZ" dirty="0" smtClean="0"/>
              <a:t>ověření </a:t>
            </a:r>
            <a:r>
              <a:rPr lang="cs-CZ" dirty="0"/>
              <a:t>použitelnosti naivních </a:t>
            </a:r>
            <a:r>
              <a:rPr lang="cs-CZ" dirty="0" err="1"/>
              <a:t>prekonceptů</a:t>
            </a:r>
            <a:r>
              <a:rPr lang="cs-CZ" dirty="0"/>
              <a:t> – v konkrétní situaci </a:t>
            </a:r>
            <a:r>
              <a:rPr lang="cs-CZ" dirty="0" smtClean="0"/>
              <a:t>si </a:t>
            </a:r>
            <a:r>
              <a:rPr lang="cs-CZ" dirty="0"/>
              <a:t>vyzkouší, jestli jeho naivní </a:t>
            </a:r>
            <a:r>
              <a:rPr lang="cs-CZ" dirty="0" err="1"/>
              <a:t>prekoncept</a:t>
            </a:r>
            <a:r>
              <a:rPr lang="cs-CZ" dirty="0"/>
              <a:t> platí nebo ne</a:t>
            </a:r>
          </a:p>
          <a:p>
            <a:r>
              <a:rPr lang="cs-CZ" dirty="0"/>
              <a:t>potvrzení nebo rekonstrukce </a:t>
            </a:r>
            <a:r>
              <a:rPr lang="cs-CZ" dirty="0" err="1"/>
              <a:t>prekonceptů</a:t>
            </a:r>
            <a:r>
              <a:rPr lang="cs-CZ" dirty="0"/>
              <a:t> – pokud </a:t>
            </a:r>
            <a:r>
              <a:rPr lang="cs-CZ" dirty="0" smtClean="0"/>
              <a:t>při </a:t>
            </a:r>
            <a:r>
              <a:rPr lang="cs-CZ" dirty="0"/>
              <a:t>ověřování </a:t>
            </a:r>
            <a:r>
              <a:rPr lang="cs-CZ" dirty="0" err="1"/>
              <a:t>prekonceptu</a:t>
            </a:r>
            <a:r>
              <a:rPr lang="cs-CZ" dirty="0"/>
              <a:t> zjistí, že tento neplatí a dokáže </a:t>
            </a:r>
            <a:r>
              <a:rPr lang="cs-CZ" dirty="0" smtClean="0"/>
              <a:t>skutečnost </a:t>
            </a:r>
            <a:r>
              <a:rPr lang="cs-CZ" dirty="0"/>
              <a:t>přijmout, dochází k rekonstrukci </a:t>
            </a:r>
            <a:r>
              <a:rPr lang="cs-CZ" dirty="0" err="1" smtClean="0"/>
              <a:t>prekonceptu</a:t>
            </a:r>
            <a:endParaRPr lang="cs-CZ" dirty="0" smtClean="0"/>
          </a:p>
          <a:p>
            <a:r>
              <a:rPr lang="cs-CZ" dirty="0" smtClean="0"/>
              <a:t>Předkládané </a:t>
            </a:r>
            <a:r>
              <a:rPr lang="cs-CZ" dirty="0"/>
              <a:t>informace a zkušenosti jsou dětmi vstřebávány rozdílně podle charakteristiky jejich poznávacích procesů a zároveň jsou ovlivněny </a:t>
            </a:r>
            <a:r>
              <a:rPr lang="cs-CZ" dirty="0" smtClean="0"/>
              <a:t>jejich </a:t>
            </a:r>
            <a:r>
              <a:rPr lang="cs-CZ" dirty="0"/>
              <a:t>názory, očekáváním nebo emocemi, které vychází z předchozích </a:t>
            </a:r>
            <a:r>
              <a:rPr lang="cs-CZ" dirty="0" smtClean="0"/>
              <a:t>zkušeností.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6001232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Fáze konstruktivistické výuky: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konstrukce naivních </a:t>
            </a:r>
            <a:r>
              <a:rPr lang="cs-CZ" dirty="0" err="1"/>
              <a:t>prekonceptů</a:t>
            </a:r>
            <a:r>
              <a:rPr lang="cs-CZ" dirty="0"/>
              <a:t> – utváří se od dětství, postupně když se dítě seznamuje se </a:t>
            </a:r>
            <a:r>
              <a:rPr lang="cs-CZ" dirty="0" smtClean="0"/>
              <a:t>světem. Postupně si tvoří </a:t>
            </a:r>
            <a:r>
              <a:rPr lang="cs-CZ" dirty="0"/>
              <a:t>vlastní obraz světa - naivní </a:t>
            </a:r>
            <a:r>
              <a:rPr lang="cs-CZ" dirty="0" err="1"/>
              <a:t>prekoncept</a:t>
            </a:r>
            <a:r>
              <a:rPr lang="cs-CZ" dirty="0"/>
              <a:t>, ten pak porovnává s novými poznatky</a:t>
            </a:r>
          </a:p>
          <a:p>
            <a:r>
              <a:rPr lang="cs-CZ" dirty="0" smtClean="0"/>
              <a:t>ověření </a:t>
            </a:r>
            <a:r>
              <a:rPr lang="cs-CZ" dirty="0"/>
              <a:t>použitelnosti naivních </a:t>
            </a:r>
            <a:r>
              <a:rPr lang="cs-CZ" dirty="0" err="1"/>
              <a:t>prekonceptů</a:t>
            </a:r>
            <a:r>
              <a:rPr lang="cs-CZ" dirty="0"/>
              <a:t> – v konkrétní situaci </a:t>
            </a:r>
            <a:r>
              <a:rPr lang="cs-CZ" dirty="0" smtClean="0"/>
              <a:t>si </a:t>
            </a:r>
            <a:r>
              <a:rPr lang="cs-CZ" dirty="0"/>
              <a:t>vyzkouší, jestli jeho naivní </a:t>
            </a:r>
            <a:r>
              <a:rPr lang="cs-CZ" dirty="0" err="1"/>
              <a:t>prekoncept</a:t>
            </a:r>
            <a:r>
              <a:rPr lang="cs-CZ" dirty="0"/>
              <a:t> platí nebo ne</a:t>
            </a:r>
          </a:p>
          <a:p>
            <a:r>
              <a:rPr lang="cs-CZ" dirty="0"/>
              <a:t>potvrzení nebo rekonstrukce </a:t>
            </a:r>
            <a:r>
              <a:rPr lang="cs-CZ" dirty="0" err="1"/>
              <a:t>prekonceptů</a:t>
            </a:r>
            <a:r>
              <a:rPr lang="cs-CZ" dirty="0"/>
              <a:t> – pokud </a:t>
            </a:r>
            <a:r>
              <a:rPr lang="cs-CZ" dirty="0" smtClean="0"/>
              <a:t>při </a:t>
            </a:r>
            <a:r>
              <a:rPr lang="cs-CZ" dirty="0"/>
              <a:t>ověřování </a:t>
            </a:r>
            <a:r>
              <a:rPr lang="cs-CZ" dirty="0" err="1"/>
              <a:t>prekonceptu</a:t>
            </a:r>
            <a:r>
              <a:rPr lang="cs-CZ" dirty="0"/>
              <a:t> zjistí, že tento neplatí a dokáže </a:t>
            </a:r>
            <a:r>
              <a:rPr lang="cs-CZ" dirty="0" smtClean="0"/>
              <a:t>skutečnost </a:t>
            </a:r>
            <a:r>
              <a:rPr lang="cs-CZ" dirty="0"/>
              <a:t>přijmout, dochází k rekonstrukci </a:t>
            </a:r>
            <a:r>
              <a:rPr lang="cs-CZ" dirty="0" err="1" smtClean="0"/>
              <a:t>prekonceptu</a:t>
            </a:r>
            <a:endParaRPr lang="cs-CZ" dirty="0" smtClean="0"/>
          </a:p>
          <a:p>
            <a:r>
              <a:rPr lang="cs-CZ" dirty="0" smtClean="0"/>
              <a:t>Předkládané </a:t>
            </a:r>
            <a:r>
              <a:rPr lang="cs-CZ" dirty="0"/>
              <a:t>informace a zkušenosti jsou dětmi vstřebávány rozdílně podle charakteristiky jejich poznávacích procesů a zároveň jsou ovlivněny </a:t>
            </a:r>
            <a:r>
              <a:rPr lang="cs-CZ" dirty="0" smtClean="0"/>
              <a:t>jejich </a:t>
            </a:r>
            <a:r>
              <a:rPr lang="cs-CZ" dirty="0"/>
              <a:t>názory, očekáváním nebo emocemi, které vychází z předchozích </a:t>
            </a:r>
            <a:r>
              <a:rPr lang="cs-CZ" dirty="0" smtClean="0"/>
              <a:t>zkušeností.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092957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Principy konstruktivistického přístupu: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sz="2400" dirty="0" smtClean="0"/>
              <a:t>respektování </a:t>
            </a:r>
            <a:r>
              <a:rPr lang="cs-CZ" sz="2400" dirty="0"/>
              <a:t>přirozených procesů poznávání a </a:t>
            </a:r>
            <a:r>
              <a:rPr lang="cs-CZ" sz="2400" dirty="0" smtClean="0"/>
              <a:t>učení </a:t>
            </a:r>
            <a:endParaRPr lang="cs-CZ" sz="2400" dirty="0"/>
          </a:p>
          <a:p>
            <a:pPr lvl="0"/>
            <a:r>
              <a:rPr lang="cs-CZ" sz="2400" dirty="0"/>
              <a:t>budovat učení na vnitřním zájmu </a:t>
            </a:r>
            <a:r>
              <a:rPr lang="cs-CZ" sz="2400" dirty="0" smtClean="0"/>
              <a:t>dítěte (vnitřní motivace)</a:t>
            </a:r>
          </a:p>
          <a:p>
            <a:pPr lvl="0"/>
            <a:r>
              <a:rPr lang="cs-CZ" sz="2400" dirty="0" smtClean="0"/>
              <a:t>aktivizace dětí </a:t>
            </a:r>
            <a:r>
              <a:rPr lang="cs-CZ" sz="2400" dirty="0"/>
              <a:t>(čím méně učitel dělá, tím víc se děti naučí</a:t>
            </a:r>
            <a:r>
              <a:rPr lang="cs-CZ" sz="2400" dirty="0" smtClean="0"/>
              <a:t>)</a:t>
            </a:r>
            <a:endParaRPr lang="cs-CZ" sz="2400" dirty="0"/>
          </a:p>
          <a:p>
            <a:pPr marL="0" lvl="0" indent="0">
              <a:buNone/>
            </a:pPr>
            <a:endParaRPr lang="cs-CZ" sz="2400" dirty="0" smtClean="0"/>
          </a:p>
          <a:p>
            <a:pPr marL="0" lvl="0" indent="0">
              <a:buNone/>
            </a:pPr>
            <a:r>
              <a:rPr lang="cs-CZ" sz="3600" b="1" dirty="0" smtClean="0"/>
              <a:t>ÚKOL:</a:t>
            </a:r>
            <a:endParaRPr lang="cs-CZ" sz="2800" b="1" dirty="0" smtClean="0"/>
          </a:p>
          <a:p>
            <a:pPr marL="0" indent="0">
              <a:buNone/>
            </a:pPr>
            <a:r>
              <a:rPr lang="cs-CZ" sz="2800" dirty="0" smtClean="0"/>
              <a:t>Najděte tyto požadavky v RVP PV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422004216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HOLT, J. Jak se děti učí. Praha: Agentura STROM, 1995.</a:t>
            </a:r>
          </a:p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HAVLÍNOVÁ,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M., &amp;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VENCÁLKOVÁ,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E. (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eds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.). (2008). Kurikulum podpory zdraví v mateřské škole. 3. vyd. Praha: Portál. </a:t>
            </a:r>
            <a:endParaRPr lang="cs-CZ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altLang="cs-CZ" dirty="0">
                <a:latin typeface="Arial" panose="020B0604020202020204" pitchFamily="34" charset="0"/>
                <a:cs typeface="Arial" panose="020B0604020202020204" pitchFamily="34" charset="0"/>
              </a:rPr>
              <a:t>KOVALIKOVÁ, S. Integrovaná tematická výuka. Kroměříž: Spirála 1993.</a:t>
            </a:r>
          </a:p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KOLLÁRIKOVÁ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, Z., PUPALA,B. Předškolní a primární pedagogika. Praha: Portál, 2001.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PIAGET, J. Psychologie inteligence. Praha: SPN, 1970.</a:t>
            </a:r>
          </a:p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PIAGET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, J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. INHELDEROVÁ, B. Psychologie dítěte.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Praha: SPN, 1970.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7726091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pPr marL="0" indent="0">
              <a:buNone/>
            </a:pPr>
            <a:r>
              <a:rPr lang="cs-CZ" sz="36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Děkuji za pozornost</a:t>
            </a:r>
          </a:p>
          <a:p>
            <a:pPr marL="2286000" lvl="5" indent="0">
              <a:buNone/>
            </a:pPr>
            <a:r>
              <a:rPr lang="cs-CZ" sz="2000" b="1" dirty="0" smtClean="0"/>
              <a:t>Mgr. Lucie Štěpánková</a:t>
            </a:r>
          </a:p>
          <a:p>
            <a:pPr marL="2286000" lvl="5" indent="0">
              <a:buNone/>
            </a:pPr>
            <a:r>
              <a:rPr lang="cs-CZ" sz="2000" b="1" dirty="0" smtClean="0"/>
              <a:t>Lucka.8D@seznam.cz</a:t>
            </a:r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2385090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486770"/>
            <a:ext cx="8596668" cy="1320800"/>
          </a:xfrm>
        </p:spPr>
        <p:txBody>
          <a:bodyPr>
            <a:normAutofit/>
          </a:bodyPr>
          <a:lstStyle/>
          <a:p>
            <a:r>
              <a:rPr lang="cs-CZ" altLang="cs-CZ" sz="6600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cs-CZ" altLang="cs-CZ" sz="6600" dirty="0" smtClean="0">
                <a:latin typeface="Arial" panose="020B0604020202020204" pitchFamily="34" charset="0"/>
                <a:cs typeface="Arial" panose="020B0604020202020204" pitchFamily="34" charset="0"/>
              </a:rPr>
              <a:t>pistemologie</a:t>
            </a:r>
            <a:endParaRPr lang="cs-CZ" sz="6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cs-CZ" altLang="cs-CZ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Nauka, </a:t>
            </a:r>
            <a:r>
              <a:rPr lang="cs-CZ" altLang="cs-CZ" sz="4000" dirty="0">
                <a:latin typeface="Arial" panose="020B0604020202020204" pitchFamily="34" charset="0"/>
                <a:cs typeface="Arial" panose="020B0604020202020204" pitchFamily="34" charset="0"/>
              </a:rPr>
              <a:t>zabývající </a:t>
            </a:r>
            <a:r>
              <a:rPr lang="cs-CZ" altLang="cs-CZ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se: </a:t>
            </a:r>
          </a:p>
          <a:p>
            <a:pPr lvl="1">
              <a:lnSpc>
                <a:spcPct val="90000"/>
              </a:lnSpc>
            </a:pPr>
            <a:r>
              <a:rPr lang="cs-CZ" altLang="cs-CZ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procesem poznání </a:t>
            </a:r>
          </a:p>
          <a:p>
            <a:pPr lvl="1">
              <a:lnSpc>
                <a:spcPct val="90000"/>
              </a:lnSpc>
            </a:pPr>
            <a:r>
              <a:rPr lang="cs-CZ" altLang="cs-CZ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jeho mechanismy </a:t>
            </a:r>
          </a:p>
          <a:p>
            <a:pPr lvl="1">
              <a:lnSpc>
                <a:spcPct val="90000"/>
              </a:lnSpc>
            </a:pPr>
            <a:r>
              <a:rPr lang="cs-CZ" altLang="cs-CZ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vztahem </a:t>
            </a:r>
            <a:r>
              <a:rPr lang="cs-CZ" altLang="cs-CZ" sz="3800" dirty="0">
                <a:latin typeface="Arial" panose="020B0604020202020204" pitchFamily="34" charset="0"/>
                <a:cs typeface="Arial" panose="020B0604020202020204" pitchFamily="34" charset="0"/>
              </a:rPr>
              <a:t>poznání a </a:t>
            </a:r>
            <a:r>
              <a:rPr lang="cs-CZ" altLang="cs-CZ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skutečnosti </a:t>
            </a:r>
            <a:endParaRPr lang="cs-CZ" altLang="cs-CZ" sz="3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641480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4800" dirty="0">
                <a:latin typeface="Arial" panose="020B0604020202020204" pitchFamily="34" charset="0"/>
                <a:cs typeface="Arial" panose="020B0604020202020204" pitchFamily="34" charset="0"/>
              </a:rPr>
              <a:t>Jak děti myslí. </a:t>
            </a:r>
            <a:endParaRPr lang="cs-CZ" sz="4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Jak děti poznávají </a:t>
            </a:r>
            <a:r>
              <a:rPr lang="cs-CZ" sz="4800" dirty="0">
                <a:latin typeface="Arial" panose="020B0604020202020204" pitchFamily="34" charset="0"/>
                <a:cs typeface="Arial" panose="020B0604020202020204" pitchFamily="34" charset="0"/>
              </a:rPr>
              <a:t>svět. </a:t>
            </a:r>
            <a:endParaRPr lang="cs-CZ" sz="4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Jak se děti </a:t>
            </a:r>
            <a:r>
              <a:rPr lang="cs-CZ" sz="4800" dirty="0">
                <a:latin typeface="Arial" panose="020B0604020202020204" pitchFamily="34" charset="0"/>
                <a:cs typeface="Arial" panose="020B0604020202020204" pitchFamily="34" charset="0"/>
              </a:rPr>
              <a:t>učí.</a:t>
            </a:r>
          </a:p>
          <a:p>
            <a:pPr marL="0" indent="0">
              <a:buNone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53903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59642"/>
          </a:xfrm>
        </p:spPr>
        <p:txBody>
          <a:bodyPr>
            <a:normAutofit fontScale="90000"/>
          </a:bodyPr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Jean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Piaget</a:t>
            </a:r>
            <a:r>
              <a:rPr lang="cs-CZ" altLang="cs-CZ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altLang="cs-CZ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677334" y="1269243"/>
            <a:ext cx="8596668" cy="5186148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90000"/>
              </a:lnSpc>
              <a:buNone/>
            </a:pPr>
            <a:endParaRPr lang="cs-CZ" altLang="cs-CZ" sz="2800" dirty="0" smtClean="0"/>
          </a:p>
          <a:p>
            <a:pPr marL="0" indent="0" algn="just">
              <a:lnSpc>
                <a:spcPct val="90000"/>
              </a:lnSpc>
              <a:buNone/>
            </a:pPr>
            <a:r>
              <a:rPr lang="cs-CZ" altLang="cs-CZ" sz="3200" dirty="0" smtClean="0"/>
              <a:t>Zabýval se </a:t>
            </a:r>
            <a:r>
              <a:rPr lang="cs-CZ" altLang="cs-CZ" sz="3200" b="1" dirty="0">
                <a:solidFill>
                  <a:srgbClr val="0066FF"/>
                </a:solidFill>
              </a:rPr>
              <a:t>genetickou </a:t>
            </a:r>
            <a:r>
              <a:rPr lang="cs-CZ" altLang="cs-CZ" sz="3200" b="1" dirty="0" smtClean="0">
                <a:solidFill>
                  <a:srgbClr val="0066FF"/>
                </a:solidFill>
              </a:rPr>
              <a:t>epistemologií</a:t>
            </a:r>
            <a:r>
              <a:rPr lang="cs-CZ" altLang="cs-CZ" sz="3200" dirty="0" smtClean="0"/>
              <a:t>, </a:t>
            </a:r>
            <a:r>
              <a:rPr lang="cs-CZ" altLang="cs-CZ" sz="3200" dirty="0"/>
              <a:t>tedy </a:t>
            </a:r>
            <a:r>
              <a:rPr lang="cs-CZ" altLang="cs-CZ" sz="3200" dirty="0" smtClean="0"/>
              <a:t> problematikou</a:t>
            </a:r>
            <a:r>
              <a:rPr lang="cs-CZ" altLang="cs-CZ" sz="3200" dirty="0"/>
              <a:t>, </a:t>
            </a:r>
            <a:r>
              <a:rPr lang="cs-CZ" altLang="cs-CZ" sz="3200" dirty="0">
                <a:solidFill>
                  <a:srgbClr val="0066FF"/>
                </a:solidFill>
              </a:rPr>
              <a:t>jak se vyvíjí vztah mezi poznávajícím jedincem a objektem poznávání v různých věkových obdobích člověka, jak vzniká a proměňuje se poznávání světa u jedince.</a:t>
            </a:r>
            <a:r>
              <a:rPr lang="cs-CZ" altLang="cs-CZ" sz="3200" dirty="0"/>
              <a:t> </a:t>
            </a:r>
            <a:endParaRPr lang="cs-CZ" altLang="cs-CZ" sz="3200" dirty="0" smtClean="0"/>
          </a:p>
        </p:txBody>
      </p:sp>
    </p:spTree>
    <p:extLst>
      <p:ext uri="{BB962C8B-B14F-4D97-AF65-F5344CB8AC3E}">
        <p14:creationId xmlns:p14="http://schemas.microsoft.com/office/powerpoint/2010/main" val="121649052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566671"/>
            <a:ext cx="8596668" cy="5474692"/>
          </a:xfrm>
        </p:spPr>
        <p:txBody>
          <a:bodyPr/>
          <a:lstStyle/>
          <a:p>
            <a:pPr marL="0" indent="0" algn="just">
              <a:buNone/>
            </a:pPr>
            <a:r>
              <a:rPr lang="cs-CZ" altLang="cs-CZ" sz="2400" dirty="0"/>
              <a:t>Snažil se </a:t>
            </a:r>
            <a:r>
              <a:rPr lang="cs-CZ" altLang="cs-CZ" sz="2400" b="1" dirty="0">
                <a:solidFill>
                  <a:srgbClr val="0066FF"/>
                </a:solidFill>
              </a:rPr>
              <a:t>popsat změny k nimž dochází během ontogeneze. </a:t>
            </a:r>
            <a:r>
              <a:rPr lang="cs-CZ" altLang="cs-CZ" sz="2400" dirty="0"/>
              <a:t>Pokusil se proto ve vývoji jedince odlišit specifická stádia poznávací činnosti. V rámci každého stádia se pak pokusil popsat specifické struktury myšlení jedince. </a:t>
            </a:r>
            <a:endParaRPr lang="cs-CZ" altLang="cs-CZ" sz="2400" dirty="0" smtClean="0"/>
          </a:p>
          <a:p>
            <a:pPr marL="0" indent="0" algn="just">
              <a:buNone/>
            </a:pPr>
            <a:r>
              <a:rPr lang="cs-CZ" altLang="cs-CZ" sz="2400" dirty="0" smtClean="0"/>
              <a:t>Snažil </a:t>
            </a:r>
            <a:r>
              <a:rPr lang="cs-CZ" altLang="cs-CZ" sz="2400" dirty="0"/>
              <a:t>se prozkoumat, jak se během vývoje jedince tyto struktury myšlení mění, transformují</a:t>
            </a:r>
            <a:r>
              <a:rPr lang="cs-CZ" altLang="cs-CZ" sz="2400" dirty="0" smtClean="0"/>
              <a:t>. Zjistil, že </a:t>
            </a:r>
            <a:r>
              <a:rPr lang="cs-CZ" altLang="cs-CZ" sz="2400" b="1" dirty="0" smtClean="0">
                <a:solidFill>
                  <a:srgbClr val="008000"/>
                </a:solidFill>
              </a:rPr>
              <a:t>jedna </a:t>
            </a:r>
            <a:r>
              <a:rPr lang="cs-CZ" altLang="cs-CZ" sz="2400" b="1" dirty="0">
                <a:solidFill>
                  <a:srgbClr val="008000"/>
                </a:solidFill>
              </a:rPr>
              <a:t>konkrétní úroveň poznání je výsledkem předchozího vývoje; vzniká</a:t>
            </a:r>
            <a:r>
              <a:rPr lang="cs-CZ" altLang="cs-CZ" sz="2400" b="1" dirty="0"/>
              <a:t> </a:t>
            </a:r>
            <a:r>
              <a:rPr lang="cs-CZ" altLang="cs-CZ" sz="2400" b="1" dirty="0">
                <a:solidFill>
                  <a:srgbClr val="008000"/>
                </a:solidFill>
              </a:rPr>
              <a:t>reorganizací a transformací úrovně předchozí</a:t>
            </a:r>
            <a:r>
              <a:rPr lang="cs-CZ" altLang="cs-CZ" sz="2400" dirty="0">
                <a:solidFill>
                  <a:srgbClr val="008000"/>
                </a:solidFill>
              </a:rPr>
              <a:t>.</a:t>
            </a:r>
            <a:r>
              <a:rPr lang="cs-CZ" altLang="cs-CZ" sz="2400" dirty="0"/>
              <a:t> </a:t>
            </a:r>
            <a:endParaRPr lang="cs-CZ" altLang="cs-CZ" sz="2400" dirty="0" smtClean="0"/>
          </a:p>
          <a:p>
            <a:pPr algn="just"/>
            <a:r>
              <a:rPr lang="cs-CZ" altLang="cs-CZ" sz="2400" b="1" dirty="0" smtClean="0">
                <a:solidFill>
                  <a:srgbClr val="0066FF"/>
                </a:solidFill>
              </a:rPr>
              <a:t>Poznání </a:t>
            </a:r>
            <a:r>
              <a:rPr lang="cs-CZ" altLang="cs-CZ" sz="2400" b="1" dirty="0">
                <a:solidFill>
                  <a:srgbClr val="0066FF"/>
                </a:solidFill>
              </a:rPr>
              <a:t>tedy pro </a:t>
            </a:r>
            <a:r>
              <a:rPr lang="cs-CZ" altLang="cs-CZ" sz="2400" b="1" dirty="0" err="1">
                <a:solidFill>
                  <a:srgbClr val="0066FF"/>
                </a:solidFill>
              </a:rPr>
              <a:t>Piageta</a:t>
            </a:r>
            <a:r>
              <a:rPr lang="cs-CZ" altLang="cs-CZ" sz="2400" b="1" dirty="0">
                <a:solidFill>
                  <a:srgbClr val="0066FF"/>
                </a:solidFill>
              </a:rPr>
              <a:t> není vrozenou záležitostí; znalosti jedinec vytváří svými akcemi, svým jednáním.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2824778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altLang="cs-CZ" dirty="0">
                <a:latin typeface="Arial" panose="020B0604020202020204" pitchFamily="34" charset="0"/>
                <a:cs typeface="Arial" panose="020B0604020202020204" pitchFamily="34" charset="0"/>
              </a:rPr>
              <a:t>Stádia</a:t>
            </a:r>
            <a:r>
              <a:rPr lang="cs-CZ" altLang="cs-CZ" sz="4800" b="1" dirty="0">
                <a:solidFill>
                  <a:srgbClr val="0066FF"/>
                </a:solidFill>
              </a:rPr>
              <a:t> </a:t>
            </a:r>
            <a:r>
              <a:rPr lang="cs-CZ" altLang="cs-CZ" dirty="0">
                <a:latin typeface="Arial" panose="020B0604020202020204" pitchFamily="34" charset="0"/>
                <a:cs typeface="Arial" panose="020B0604020202020204" pitchFamily="34" charset="0"/>
              </a:rPr>
              <a:t>kognitivního vývoje jedince podle </a:t>
            </a:r>
            <a:r>
              <a:rPr lang="cs-CZ" altLang="cs-CZ" dirty="0" err="1">
                <a:latin typeface="Arial" panose="020B0604020202020204" pitchFamily="34" charset="0"/>
                <a:cs typeface="Arial" panose="020B0604020202020204" pitchFamily="34" charset="0"/>
              </a:rPr>
              <a:t>Piageta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cs-CZ" sz="3200" b="1" dirty="0" smtClean="0"/>
              <a:t>senzomotorické</a:t>
            </a:r>
            <a:r>
              <a:rPr lang="cs-CZ" sz="3200" dirty="0"/>
              <a:t> </a:t>
            </a:r>
            <a:r>
              <a:rPr lang="cs-CZ" sz="3200" dirty="0" smtClean="0"/>
              <a:t>stadium (narození – 2 roky)</a:t>
            </a:r>
          </a:p>
          <a:p>
            <a:pPr marL="0" indent="0" algn="just">
              <a:buNone/>
            </a:pPr>
            <a:r>
              <a:rPr lang="cs-CZ" sz="3200" dirty="0" smtClean="0"/>
              <a:t>Důležitými </a:t>
            </a:r>
            <a:r>
              <a:rPr lang="cs-CZ" sz="3200" dirty="0"/>
              <a:t>procesy jsou: </a:t>
            </a:r>
            <a:r>
              <a:rPr lang="cs-CZ" sz="3200" dirty="0">
                <a:solidFill>
                  <a:srgbClr val="0070C0"/>
                </a:solidFill>
              </a:rPr>
              <a:t>motorická aktivita, vnímání a experimentování</a:t>
            </a:r>
            <a:r>
              <a:rPr lang="cs-CZ" sz="3200" dirty="0"/>
              <a:t>. </a:t>
            </a:r>
          </a:p>
          <a:p>
            <a:pPr algn="just"/>
            <a:r>
              <a:rPr lang="cs-CZ" sz="3200" b="1" dirty="0" smtClean="0"/>
              <a:t>předoperační</a:t>
            </a:r>
            <a:r>
              <a:rPr lang="cs-CZ" sz="3200" dirty="0" smtClean="0"/>
              <a:t> stadium (2-7 let) </a:t>
            </a:r>
          </a:p>
          <a:p>
            <a:pPr marL="0" indent="0" algn="just">
              <a:buNone/>
            </a:pPr>
            <a:r>
              <a:rPr lang="cs-CZ" altLang="cs-CZ" sz="2800" dirty="0" smtClean="0"/>
              <a:t>Důležitými </a:t>
            </a:r>
            <a:r>
              <a:rPr lang="cs-CZ" altLang="cs-CZ" sz="2800" dirty="0"/>
              <a:t>procesy jsou: </a:t>
            </a:r>
            <a:r>
              <a:rPr lang="cs-CZ" altLang="cs-CZ" sz="3200" dirty="0">
                <a:solidFill>
                  <a:srgbClr val="0070C0"/>
                </a:solidFill>
              </a:rPr>
              <a:t>řeč, tvoření představ a jednodušší myšlení</a:t>
            </a:r>
            <a:r>
              <a:rPr lang="cs-CZ" altLang="cs-CZ" sz="2800" dirty="0"/>
              <a:t>. </a:t>
            </a:r>
          </a:p>
          <a:p>
            <a:pPr algn="just"/>
            <a:r>
              <a:rPr lang="cs-CZ" sz="3200" dirty="0" smtClean="0"/>
              <a:t>stadium </a:t>
            </a:r>
            <a:r>
              <a:rPr lang="cs-CZ" sz="3200" b="1" dirty="0" smtClean="0"/>
              <a:t>konkrétních operací </a:t>
            </a:r>
            <a:r>
              <a:rPr lang="cs-CZ" sz="3200" dirty="0" smtClean="0"/>
              <a:t>(7- 12 let)</a:t>
            </a:r>
          </a:p>
          <a:p>
            <a:pPr marL="0" indent="0" algn="just">
              <a:buNone/>
            </a:pPr>
            <a:r>
              <a:rPr lang="cs-CZ" altLang="cs-CZ" sz="3200" dirty="0"/>
              <a:t>Důležitými procesy jsou: </a:t>
            </a:r>
            <a:r>
              <a:rPr lang="cs-CZ" altLang="cs-CZ" sz="3200" dirty="0">
                <a:solidFill>
                  <a:srgbClr val="0070C0"/>
                </a:solidFill>
              </a:rPr>
              <a:t>logické myšlení a operování </a:t>
            </a:r>
            <a:r>
              <a:rPr lang="cs-CZ" altLang="cs-CZ" sz="3200" dirty="0" smtClean="0">
                <a:solidFill>
                  <a:srgbClr val="0070C0"/>
                </a:solidFill>
              </a:rPr>
              <a:t>s abstraktními </a:t>
            </a:r>
            <a:r>
              <a:rPr lang="cs-CZ" altLang="cs-CZ" sz="3200" dirty="0">
                <a:solidFill>
                  <a:srgbClr val="0070C0"/>
                </a:solidFill>
              </a:rPr>
              <a:t>pojmy</a:t>
            </a:r>
            <a:r>
              <a:rPr lang="cs-CZ" altLang="cs-CZ" sz="3200" dirty="0"/>
              <a:t>.</a:t>
            </a:r>
          </a:p>
          <a:p>
            <a:pPr algn="just"/>
            <a:r>
              <a:rPr lang="cs-CZ" sz="3200" dirty="0" smtClean="0"/>
              <a:t>stadium </a:t>
            </a:r>
            <a:r>
              <a:rPr lang="cs-CZ" sz="3200" b="1" dirty="0" smtClean="0"/>
              <a:t>formálních operací</a:t>
            </a:r>
            <a:r>
              <a:rPr lang="cs-CZ" sz="3200" dirty="0" smtClean="0"/>
              <a:t> (12 let a výše)</a:t>
            </a:r>
          </a:p>
          <a:p>
            <a:pPr marL="0" indent="0" algn="just">
              <a:buNone/>
            </a:pPr>
            <a:r>
              <a:rPr lang="cs-CZ" altLang="cs-CZ" sz="3200" dirty="0"/>
              <a:t>Důležitými procesy jsou: </a:t>
            </a:r>
            <a:r>
              <a:rPr lang="cs-CZ" altLang="cs-CZ" sz="3200" dirty="0">
                <a:solidFill>
                  <a:srgbClr val="0070C0"/>
                </a:solidFill>
              </a:rPr>
              <a:t>abstraktní, formálně logické operace</a:t>
            </a:r>
            <a:r>
              <a:rPr lang="cs-CZ" altLang="cs-CZ" sz="3200" dirty="0"/>
              <a:t>.</a:t>
            </a:r>
          </a:p>
          <a:p>
            <a:pPr algn="just"/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401398158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Duševní vývoj se jeví jako sled popsaných stadií.</a:t>
            </a:r>
          </a:p>
          <a:p>
            <a:r>
              <a:rPr lang="cs-CZ" sz="3200" dirty="0" smtClean="0"/>
              <a:t>Nové stadium nenahrazuje předchozí, ale  je jejím </a:t>
            </a:r>
            <a:r>
              <a:rPr lang="cs-CZ" sz="3200" smtClean="0"/>
              <a:t>kvalitativním prodloužením</a:t>
            </a:r>
            <a:r>
              <a:rPr lang="cs-CZ" sz="3200" dirty="0" smtClean="0"/>
              <a:t>.</a:t>
            </a:r>
          </a:p>
          <a:p>
            <a:r>
              <a:rPr lang="cs-CZ" sz="3200" dirty="0" smtClean="0"/>
              <a:t>Pořadí sledu stadií je stálé, i když průměrný věk, který stadia charakterizuje se může individuálně měnit.</a:t>
            </a:r>
          </a:p>
        </p:txBody>
      </p:sp>
    </p:spTree>
    <p:extLst>
      <p:ext uri="{BB962C8B-B14F-4D97-AF65-F5344CB8AC3E}">
        <p14:creationId xmlns:p14="http://schemas.microsoft.com/office/powerpoint/2010/main" val="332458967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děti poznávají svět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641974"/>
            <a:ext cx="8596668" cy="4635996"/>
          </a:xfrm>
        </p:spPr>
        <p:txBody>
          <a:bodyPr>
            <a:normAutofit/>
          </a:bodyPr>
          <a:lstStyle/>
          <a:p>
            <a:endParaRPr lang="cs-CZ" dirty="0" smtClean="0"/>
          </a:p>
          <a:p>
            <a:pPr marL="0" indent="0" algn="just">
              <a:buNone/>
            </a:pPr>
            <a:r>
              <a:rPr lang="cs-CZ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Zásadní vliv na vývoj poznávání u dětí mají:</a:t>
            </a:r>
          </a:p>
          <a:p>
            <a:pPr algn="just"/>
            <a:r>
              <a:rPr lang="cs-CZ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Endogenní vlivy (vnitřní) - i</a:t>
            </a:r>
            <a:r>
              <a:rPr lang="cs-CZ" sz="3200" dirty="0" smtClean="0"/>
              <a:t>ndividuální psychické </a:t>
            </a:r>
            <a:r>
              <a:rPr lang="cs-CZ" sz="3200" dirty="0"/>
              <a:t>a </a:t>
            </a:r>
            <a:r>
              <a:rPr lang="cs-CZ" sz="3200" dirty="0" smtClean="0"/>
              <a:t>biologické charakteristiky </a:t>
            </a:r>
            <a:r>
              <a:rPr lang="cs-CZ" sz="3200" dirty="0"/>
              <a:t>či </a:t>
            </a:r>
            <a:r>
              <a:rPr lang="cs-CZ" sz="3200" dirty="0" smtClean="0"/>
              <a:t>dispozice </a:t>
            </a:r>
            <a:r>
              <a:rPr lang="cs-CZ" sz="3200" dirty="0"/>
              <a:t>každého </a:t>
            </a:r>
            <a:r>
              <a:rPr lang="cs-CZ" sz="3200" dirty="0" smtClean="0"/>
              <a:t>dítěte. </a:t>
            </a:r>
          </a:p>
          <a:p>
            <a:pPr algn="just"/>
            <a:r>
              <a:rPr lang="cs-CZ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Exogenní vlivy (vnější) – aspekty </a:t>
            </a:r>
            <a:r>
              <a:rPr lang="cs-CZ" sz="3200" dirty="0" smtClean="0"/>
              <a:t>sociální</a:t>
            </a:r>
            <a:r>
              <a:rPr lang="cs-CZ" sz="3200" dirty="0"/>
              <a:t>, ekonomické, kulturní, etnické, náboženské aj</a:t>
            </a:r>
            <a:r>
              <a:rPr lang="cs-CZ" sz="3200" dirty="0" smtClean="0"/>
              <a:t>.</a:t>
            </a:r>
            <a:r>
              <a:rPr lang="cs-CZ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41355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23415"/>
          </a:xfrm>
        </p:spPr>
        <p:txBody>
          <a:bodyPr>
            <a:normAutofit fontScale="90000"/>
          </a:bodyPr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Představy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dítěte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o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pojmech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věcech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jevech</a:t>
            </a:r>
            <a:b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33015"/>
            <a:ext cx="8596668" cy="4817660"/>
          </a:xfrm>
        </p:spPr>
        <p:txBody>
          <a:bodyPr>
            <a:normAutofit/>
          </a:bodyPr>
          <a:lstStyle/>
          <a:p>
            <a:r>
              <a:rPr lang="cs-CZ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Prekoncepty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dětské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představy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) -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podle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Pupaly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(2001, s. 212)</a:t>
            </a:r>
            <a:r>
              <a:rPr lang="cs-CZ" sz="2400" i="1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„dětské prekoncepce představují úhel pohledu dětí na svět, přes který tento svět “čtou” a vysvětlují si jej pro sebe.“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cs-CZ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Naivní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teorie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dítěte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složitější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konstrukty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kterými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si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děti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vysvětlují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skutečnosti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Odpovědi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otázky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proč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jak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co, s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jakým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výsledkem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k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čemu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to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slouží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aj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.)</a:t>
            </a: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Miskoncepty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chybná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pojetí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představ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988871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seta">
  <a:themeElements>
    <a:clrScheme name="Modrá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Fas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Modrá II">
    <a:dk1>
      <a:sysClr val="windowText" lastClr="000000"/>
    </a:dk1>
    <a:lt1>
      <a:sysClr val="window" lastClr="FFFFFF"/>
    </a:lt1>
    <a:dk2>
      <a:srgbClr val="335B74"/>
    </a:dk2>
    <a:lt2>
      <a:srgbClr val="DFE3E5"/>
    </a:lt2>
    <a:accent1>
      <a:srgbClr val="1CADE4"/>
    </a:accent1>
    <a:accent2>
      <a:srgbClr val="2683C6"/>
    </a:accent2>
    <a:accent3>
      <a:srgbClr val="27CED7"/>
    </a:accent3>
    <a:accent4>
      <a:srgbClr val="42BA97"/>
    </a:accent4>
    <a:accent5>
      <a:srgbClr val="3E8853"/>
    </a:accent5>
    <a:accent6>
      <a:srgbClr val="62A39F"/>
    </a:accent6>
    <a:hlink>
      <a:srgbClr val="6EAC1C"/>
    </a:hlink>
    <a:folHlink>
      <a:srgbClr val="B26B02"/>
    </a:folHlink>
  </a:clrScheme>
</a:themeOverride>
</file>

<file path=ppt/theme/themeOverride10.xml><?xml version="1.0" encoding="utf-8"?>
<a:themeOverride xmlns:a="http://schemas.openxmlformats.org/drawingml/2006/main">
  <a:clrScheme name="Modrá II">
    <a:dk1>
      <a:sysClr val="windowText" lastClr="000000"/>
    </a:dk1>
    <a:lt1>
      <a:sysClr val="window" lastClr="FFFFFF"/>
    </a:lt1>
    <a:dk2>
      <a:srgbClr val="335B74"/>
    </a:dk2>
    <a:lt2>
      <a:srgbClr val="DFE3E5"/>
    </a:lt2>
    <a:accent1>
      <a:srgbClr val="1CADE4"/>
    </a:accent1>
    <a:accent2>
      <a:srgbClr val="2683C6"/>
    </a:accent2>
    <a:accent3>
      <a:srgbClr val="27CED7"/>
    </a:accent3>
    <a:accent4>
      <a:srgbClr val="42BA97"/>
    </a:accent4>
    <a:accent5>
      <a:srgbClr val="3E8853"/>
    </a:accent5>
    <a:accent6>
      <a:srgbClr val="62A39F"/>
    </a:accent6>
    <a:hlink>
      <a:srgbClr val="6EAC1C"/>
    </a:hlink>
    <a:folHlink>
      <a:srgbClr val="B26B02"/>
    </a:folHlink>
  </a:clrScheme>
</a:themeOverride>
</file>

<file path=ppt/theme/themeOverride11.xml><?xml version="1.0" encoding="utf-8"?>
<a:themeOverride xmlns:a="http://schemas.openxmlformats.org/drawingml/2006/main">
  <a:clrScheme name="Modrá II">
    <a:dk1>
      <a:sysClr val="windowText" lastClr="000000"/>
    </a:dk1>
    <a:lt1>
      <a:sysClr val="window" lastClr="FFFFFF"/>
    </a:lt1>
    <a:dk2>
      <a:srgbClr val="335B74"/>
    </a:dk2>
    <a:lt2>
      <a:srgbClr val="DFE3E5"/>
    </a:lt2>
    <a:accent1>
      <a:srgbClr val="1CADE4"/>
    </a:accent1>
    <a:accent2>
      <a:srgbClr val="2683C6"/>
    </a:accent2>
    <a:accent3>
      <a:srgbClr val="27CED7"/>
    </a:accent3>
    <a:accent4>
      <a:srgbClr val="42BA97"/>
    </a:accent4>
    <a:accent5>
      <a:srgbClr val="3E8853"/>
    </a:accent5>
    <a:accent6>
      <a:srgbClr val="62A39F"/>
    </a:accent6>
    <a:hlink>
      <a:srgbClr val="6EAC1C"/>
    </a:hlink>
    <a:folHlink>
      <a:srgbClr val="B26B02"/>
    </a:folHlink>
  </a:clrScheme>
</a:themeOverride>
</file>

<file path=ppt/theme/themeOverride12.xml><?xml version="1.0" encoding="utf-8"?>
<a:themeOverride xmlns:a="http://schemas.openxmlformats.org/drawingml/2006/main">
  <a:clrScheme name="Modrá II">
    <a:dk1>
      <a:sysClr val="windowText" lastClr="000000"/>
    </a:dk1>
    <a:lt1>
      <a:sysClr val="window" lastClr="FFFFFF"/>
    </a:lt1>
    <a:dk2>
      <a:srgbClr val="335B74"/>
    </a:dk2>
    <a:lt2>
      <a:srgbClr val="DFE3E5"/>
    </a:lt2>
    <a:accent1>
      <a:srgbClr val="1CADE4"/>
    </a:accent1>
    <a:accent2>
      <a:srgbClr val="2683C6"/>
    </a:accent2>
    <a:accent3>
      <a:srgbClr val="27CED7"/>
    </a:accent3>
    <a:accent4>
      <a:srgbClr val="42BA97"/>
    </a:accent4>
    <a:accent5>
      <a:srgbClr val="3E8853"/>
    </a:accent5>
    <a:accent6>
      <a:srgbClr val="62A39F"/>
    </a:accent6>
    <a:hlink>
      <a:srgbClr val="6EAC1C"/>
    </a:hlink>
    <a:folHlink>
      <a:srgbClr val="B26B02"/>
    </a:folHlink>
  </a:clrScheme>
</a:themeOverride>
</file>

<file path=ppt/theme/themeOverride13.xml><?xml version="1.0" encoding="utf-8"?>
<a:themeOverride xmlns:a="http://schemas.openxmlformats.org/drawingml/2006/main">
  <a:clrScheme name="Modrá II">
    <a:dk1>
      <a:sysClr val="windowText" lastClr="000000"/>
    </a:dk1>
    <a:lt1>
      <a:sysClr val="window" lastClr="FFFFFF"/>
    </a:lt1>
    <a:dk2>
      <a:srgbClr val="335B74"/>
    </a:dk2>
    <a:lt2>
      <a:srgbClr val="DFE3E5"/>
    </a:lt2>
    <a:accent1>
      <a:srgbClr val="1CADE4"/>
    </a:accent1>
    <a:accent2>
      <a:srgbClr val="2683C6"/>
    </a:accent2>
    <a:accent3>
      <a:srgbClr val="27CED7"/>
    </a:accent3>
    <a:accent4>
      <a:srgbClr val="42BA97"/>
    </a:accent4>
    <a:accent5>
      <a:srgbClr val="3E8853"/>
    </a:accent5>
    <a:accent6>
      <a:srgbClr val="62A39F"/>
    </a:accent6>
    <a:hlink>
      <a:srgbClr val="6EAC1C"/>
    </a:hlink>
    <a:folHlink>
      <a:srgbClr val="B26B02"/>
    </a:folHlink>
  </a:clrScheme>
</a:themeOverride>
</file>

<file path=ppt/theme/themeOverride14.xml><?xml version="1.0" encoding="utf-8"?>
<a:themeOverride xmlns:a="http://schemas.openxmlformats.org/drawingml/2006/main">
  <a:clrScheme name="Modrá II">
    <a:dk1>
      <a:sysClr val="windowText" lastClr="000000"/>
    </a:dk1>
    <a:lt1>
      <a:sysClr val="window" lastClr="FFFFFF"/>
    </a:lt1>
    <a:dk2>
      <a:srgbClr val="335B74"/>
    </a:dk2>
    <a:lt2>
      <a:srgbClr val="DFE3E5"/>
    </a:lt2>
    <a:accent1>
      <a:srgbClr val="1CADE4"/>
    </a:accent1>
    <a:accent2>
      <a:srgbClr val="2683C6"/>
    </a:accent2>
    <a:accent3>
      <a:srgbClr val="27CED7"/>
    </a:accent3>
    <a:accent4>
      <a:srgbClr val="42BA97"/>
    </a:accent4>
    <a:accent5>
      <a:srgbClr val="3E8853"/>
    </a:accent5>
    <a:accent6>
      <a:srgbClr val="62A39F"/>
    </a:accent6>
    <a:hlink>
      <a:srgbClr val="6EAC1C"/>
    </a:hlink>
    <a:folHlink>
      <a:srgbClr val="B26B02"/>
    </a:folHlink>
  </a:clrScheme>
</a:themeOverride>
</file>

<file path=ppt/theme/themeOverride2.xml><?xml version="1.0" encoding="utf-8"?>
<a:themeOverride xmlns:a="http://schemas.openxmlformats.org/drawingml/2006/main">
  <a:clrScheme name="Modrá II">
    <a:dk1>
      <a:sysClr val="windowText" lastClr="000000"/>
    </a:dk1>
    <a:lt1>
      <a:sysClr val="window" lastClr="FFFFFF"/>
    </a:lt1>
    <a:dk2>
      <a:srgbClr val="335B74"/>
    </a:dk2>
    <a:lt2>
      <a:srgbClr val="DFE3E5"/>
    </a:lt2>
    <a:accent1>
      <a:srgbClr val="1CADE4"/>
    </a:accent1>
    <a:accent2>
      <a:srgbClr val="2683C6"/>
    </a:accent2>
    <a:accent3>
      <a:srgbClr val="27CED7"/>
    </a:accent3>
    <a:accent4>
      <a:srgbClr val="42BA97"/>
    </a:accent4>
    <a:accent5>
      <a:srgbClr val="3E8853"/>
    </a:accent5>
    <a:accent6>
      <a:srgbClr val="62A39F"/>
    </a:accent6>
    <a:hlink>
      <a:srgbClr val="6EAC1C"/>
    </a:hlink>
    <a:folHlink>
      <a:srgbClr val="B26B02"/>
    </a:folHlink>
  </a:clrScheme>
</a:themeOverride>
</file>

<file path=ppt/theme/themeOverride3.xml><?xml version="1.0" encoding="utf-8"?>
<a:themeOverride xmlns:a="http://schemas.openxmlformats.org/drawingml/2006/main">
  <a:clrScheme name="Modrá II">
    <a:dk1>
      <a:sysClr val="windowText" lastClr="000000"/>
    </a:dk1>
    <a:lt1>
      <a:sysClr val="window" lastClr="FFFFFF"/>
    </a:lt1>
    <a:dk2>
      <a:srgbClr val="335B74"/>
    </a:dk2>
    <a:lt2>
      <a:srgbClr val="DFE3E5"/>
    </a:lt2>
    <a:accent1>
      <a:srgbClr val="1CADE4"/>
    </a:accent1>
    <a:accent2>
      <a:srgbClr val="2683C6"/>
    </a:accent2>
    <a:accent3>
      <a:srgbClr val="27CED7"/>
    </a:accent3>
    <a:accent4>
      <a:srgbClr val="42BA97"/>
    </a:accent4>
    <a:accent5>
      <a:srgbClr val="3E8853"/>
    </a:accent5>
    <a:accent6>
      <a:srgbClr val="62A39F"/>
    </a:accent6>
    <a:hlink>
      <a:srgbClr val="6EAC1C"/>
    </a:hlink>
    <a:folHlink>
      <a:srgbClr val="B26B02"/>
    </a:folHlink>
  </a:clrScheme>
</a:themeOverride>
</file>

<file path=ppt/theme/themeOverride4.xml><?xml version="1.0" encoding="utf-8"?>
<a:themeOverride xmlns:a="http://schemas.openxmlformats.org/drawingml/2006/main">
  <a:clrScheme name="Modrá II">
    <a:dk1>
      <a:sysClr val="windowText" lastClr="000000"/>
    </a:dk1>
    <a:lt1>
      <a:sysClr val="window" lastClr="FFFFFF"/>
    </a:lt1>
    <a:dk2>
      <a:srgbClr val="335B74"/>
    </a:dk2>
    <a:lt2>
      <a:srgbClr val="DFE3E5"/>
    </a:lt2>
    <a:accent1>
      <a:srgbClr val="1CADE4"/>
    </a:accent1>
    <a:accent2>
      <a:srgbClr val="2683C6"/>
    </a:accent2>
    <a:accent3>
      <a:srgbClr val="27CED7"/>
    </a:accent3>
    <a:accent4>
      <a:srgbClr val="42BA97"/>
    </a:accent4>
    <a:accent5>
      <a:srgbClr val="3E8853"/>
    </a:accent5>
    <a:accent6>
      <a:srgbClr val="62A39F"/>
    </a:accent6>
    <a:hlink>
      <a:srgbClr val="6EAC1C"/>
    </a:hlink>
    <a:folHlink>
      <a:srgbClr val="B26B02"/>
    </a:folHlink>
  </a:clrScheme>
</a:themeOverride>
</file>

<file path=ppt/theme/themeOverride5.xml><?xml version="1.0" encoding="utf-8"?>
<a:themeOverride xmlns:a="http://schemas.openxmlformats.org/drawingml/2006/main">
  <a:clrScheme name="Modrá II">
    <a:dk1>
      <a:sysClr val="windowText" lastClr="000000"/>
    </a:dk1>
    <a:lt1>
      <a:sysClr val="window" lastClr="FFFFFF"/>
    </a:lt1>
    <a:dk2>
      <a:srgbClr val="335B74"/>
    </a:dk2>
    <a:lt2>
      <a:srgbClr val="DFE3E5"/>
    </a:lt2>
    <a:accent1>
      <a:srgbClr val="1CADE4"/>
    </a:accent1>
    <a:accent2>
      <a:srgbClr val="2683C6"/>
    </a:accent2>
    <a:accent3>
      <a:srgbClr val="27CED7"/>
    </a:accent3>
    <a:accent4>
      <a:srgbClr val="42BA97"/>
    </a:accent4>
    <a:accent5>
      <a:srgbClr val="3E8853"/>
    </a:accent5>
    <a:accent6>
      <a:srgbClr val="62A39F"/>
    </a:accent6>
    <a:hlink>
      <a:srgbClr val="6EAC1C"/>
    </a:hlink>
    <a:folHlink>
      <a:srgbClr val="B26B02"/>
    </a:folHlink>
  </a:clrScheme>
</a:themeOverride>
</file>

<file path=ppt/theme/themeOverride6.xml><?xml version="1.0" encoding="utf-8"?>
<a:themeOverride xmlns:a="http://schemas.openxmlformats.org/drawingml/2006/main">
  <a:clrScheme name="Modrá II">
    <a:dk1>
      <a:sysClr val="windowText" lastClr="000000"/>
    </a:dk1>
    <a:lt1>
      <a:sysClr val="window" lastClr="FFFFFF"/>
    </a:lt1>
    <a:dk2>
      <a:srgbClr val="335B74"/>
    </a:dk2>
    <a:lt2>
      <a:srgbClr val="DFE3E5"/>
    </a:lt2>
    <a:accent1>
      <a:srgbClr val="1CADE4"/>
    </a:accent1>
    <a:accent2>
      <a:srgbClr val="2683C6"/>
    </a:accent2>
    <a:accent3>
      <a:srgbClr val="27CED7"/>
    </a:accent3>
    <a:accent4>
      <a:srgbClr val="42BA97"/>
    </a:accent4>
    <a:accent5>
      <a:srgbClr val="3E8853"/>
    </a:accent5>
    <a:accent6>
      <a:srgbClr val="62A39F"/>
    </a:accent6>
    <a:hlink>
      <a:srgbClr val="6EAC1C"/>
    </a:hlink>
    <a:folHlink>
      <a:srgbClr val="B26B02"/>
    </a:folHlink>
  </a:clrScheme>
</a:themeOverride>
</file>

<file path=ppt/theme/themeOverride7.xml><?xml version="1.0" encoding="utf-8"?>
<a:themeOverride xmlns:a="http://schemas.openxmlformats.org/drawingml/2006/main">
  <a:clrScheme name="Modrá II">
    <a:dk1>
      <a:sysClr val="windowText" lastClr="000000"/>
    </a:dk1>
    <a:lt1>
      <a:sysClr val="window" lastClr="FFFFFF"/>
    </a:lt1>
    <a:dk2>
      <a:srgbClr val="335B74"/>
    </a:dk2>
    <a:lt2>
      <a:srgbClr val="DFE3E5"/>
    </a:lt2>
    <a:accent1>
      <a:srgbClr val="1CADE4"/>
    </a:accent1>
    <a:accent2>
      <a:srgbClr val="2683C6"/>
    </a:accent2>
    <a:accent3>
      <a:srgbClr val="27CED7"/>
    </a:accent3>
    <a:accent4>
      <a:srgbClr val="42BA97"/>
    </a:accent4>
    <a:accent5>
      <a:srgbClr val="3E8853"/>
    </a:accent5>
    <a:accent6>
      <a:srgbClr val="62A39F"/>
    </a:accent6>
    <a:hlink>
      <a:srgbClr val="6EAC1C"/>
    </a:hlink>
    <a:folHlink>
      <a:srgbClr val="B26B02"/>
    </a:folHlink>
  </a:clrScheme>
</a:themeOverride>
</file>

<file path=ppt/theme/themeOverride8.xml><?xml version="1.0" encoding="utf-8"?>
<a:themeOverride xmlns:a="http://schemas.openxmlformats.org/drawingml/2006/main">
  <a:clrScheme name="Modrá II">
    <a:dk1>
      <a:sysClr val="windowText" lastClr="000000"/>
    </a:dk1>
    <a:lt1>
      <a:sysClr val="window" lastClr="FFFFFF"/>
    </a:lt1>
    <a:dk2>
      <a:srgbClr val="335B74"/>
    </a:dk2>
    <a:lt2>
      <a:srgbClr val="DFE3E5"/>
    </a:lt2>
    <a:accent1>
      <a:srgbClr val="1CADE4"/>
    </a:accent1>
    <a:accent2>
      <a:srgbClr val="2683C6"/>
    </a:accent2>
    <a:accent3>
      <a:srgbClr val="27CED7"/>
    </a:accent3>
    <a:accent4>
      <a:srgbClr val="42BA97"/>
    </a:accent4>
    <a:accent5>
      <a:srgbClr val="3E8853"/>
    </a:accent5>
    <a:accent6>
      <a:srgbClr val="62A39F"/>
    </a:accent6>
    <a:hlink>
      <a:srgbClr val="6EAC1C"/>
    </a:hlink>
    <a:folHlink>
      <a:srgbClr val="B26B02"/>
    </a:folHlink>
  </a:clrScheme>
</a:themeOverride>
</file>

<file path=ppt/theme/themeOverride9.xml><?xml version="1.0" encoding="utf-8"?>
<a:themeOverride xmlns:a="http://schemas.openxmlformats.org/drawingml/2006/main">
  <a:clrScheme name="Modrá II">
    <a:dk1>
      <a:sysClr val="windowText" lastClr="000000"/>
    </a:dk1>
    <a:lt1>
      <a:sysClr val="window" lastClr="FFFFFF"/>
    </a:lt1>
    <a:dk2>
      <a:srgbClr val="335B74"/>
    </a:dk2>
    <a:lt2>
      <a:srgbClr val="DFE3E5"/>
    </a:lt2>
    <a:accent1>
      <a:srgbClr val="1CADE4"/>
    </a:accent1>
    <a:accent2>
      <a:srgbClr val="2683C6"/>
    </a:accent2>
    <a:accent3>
      <a:srgbClr val="27CED7"/>
    </a:accent3>
    <a:accent4>
      <a:srgbClr val="42BA97"/>
    </a:accent4>
    <a:accent5>
      <a:srgbClr val="3E8853"/>
    </a:accent5>
    <a:accent6>
      <a:srgbClr val="62A39F"/>
    </a:accent6>
    <a:hlink>
      <a:srgbClr val="6EAC1C"/>
    </a:hlink>
    <a:folHlink>
      <a:srgbClr val="B26B0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453</TotalTime>
  <Words>1068</Words>
  <Application>Microsoft Office PowerPoint</Application>
  <PresentationFormat>Širokoúhlá obrazovka</PresentationFormat>
  <Paragraphs>114</Paragraphs>
  <Slides>17</Slides>
  <Notes>4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2" baseType="lpstr">
      <vt:lpstr>Arial</vt:lpstr>
      <vt:lpstr>Calibri</vt:lpstr>
      <vt:lpstr>Trebuchet MS</vt:lpstr>
      <vt:lpstr>Wingdings 3</vt:lpstr>
      <vt:lpstr>Faseta</vt:lpstr>
      <vt:lpstr>EPISTEMOLOGIE</vt:lpstr>
      <vt:lpstr>Epistemologie</vt:lpstr>
      <vt:lpstr>Prezentace aplikace PowerPoint</vt:lpstr>
      <vt:lpstr>Jean Piaget  </vt:lpstr>
      <vt:lpstr>Prezentace aplikace PowerPoint</vt:lpstr>
      <vt:lpstr>Stádia kognitivního vývoje jedince podle Piageta</vt:lpstr>
      <vt:lpstr>Prezentace aplikace PowerPoint</vt:lpstr>
      <vt:lpstr>Jak děti poznávají svět</vt:lpstr>
      <vt:lpstr>Představy dítěte o pojmech, věcech a jevech </vt:lpstr>
      <vt:lpstr>Jak ovlivňuje myšlení, poznávání a učení mateřská škola</vt:lpstr>
      <vt:lpstr>Úkol</vt:lpstr>
      <vt:lpstr>Vhodné přístupy podporující rozvoj myšlení, poznávání a učení v mateřské škole</vt:lpstr>
      <vt:lpstr>Fáze konstruktivistické výuky: </vt:lpstr>
      <vt:lpstr>Fáze konstruktivistické výuky: </vt:lpstr>
      <vt:lpstr>Principy konstruktivistického přístupu:  </vt:lpstr>
      <vt:lpstr>Literatura</vt:lpstr>
      <vt:lpstr>Prezentace aplikace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Epistemologie</dc:title>
  <dc:creator>Lucka</dc:creator>
  <cp:lastModifiedBy> </cp:lastModifiedBy>
  <cp:revision>49</cp:revision>
  <dcterms:created xsi:type="dcterms:W3CDTF">2016-11-06T18:15:30Z</dcterms:created>
  <dcterms:modified xsi:type="dcterms:W3CDTF">2018-11-11T09:14:41Z</dcterms:modified>
</cp:coreProperties>
</file>