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64" r:id="rId6"/>
    <p:sldId id="261" r:id="rId7"/>
    <p:sldId id="266" r:id="rId8"/>
    <p:sldId id="267" r:id="rId9"/>
    <p:sldId id="268" r:id="rId10"/>
    <p:sldId id="269" r:id="rId11"/>
    <p:sldId id="270" r:id="rId12"/>
    <p:sldId id="271" r:id="rId13"/>
    <p:sldId id="259" r:id="rId14"/>
    <p:sldId id="260" r:id="rId15"/>
    <p:sldId id="262" r:id="rId16"/>
    <p:sldId id="26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course/view.php?id=2778" TargetMode="External"/><Relationship Id="rId2" Type="http://schemas.openxmlformats.org/officeDocument/2006/relationships/hyperlink" Target="https://munispace.muni.cz/book?id=10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profesního portfolia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Zora Syslová, Michaela Píšová, Veronika Rodová, Anna Tomková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CÍLE</a:t>
            </a:r>
          </a:p>
          <a:p>
            <a:r>
              <a:rPr lang="cs-CZ" dirty="0" smtClean="0"/>
              <a:t>cílem </a:t>
            </a:r>
            <a:r>
              <a:rPr lang="cs-CZ" dirty="0"/>
              <a:t>práce s portfoliem je pomoci </a:t>
            </a:r>
            <a:r>
              <a:rPr lang="cs-CZ" dirty="0" smtClean="0"/>
              <a:t>vám </a:t>
            </a:r>
            <a:r>
              <a:rPr lang="cs-CZ" dirty="0"/>
              <a:t>při </a:t>
            </a:r>
            <a:r>
              <a:rPr lang="cs-CZ" b="1" dirty="0" err="1"/>
              <a:t>seberozvoji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b="1" dirty="0" smtClean="0"/>
              <a:t>sebehodnocení </a:t>
            </a:r>
          </a:p>
          <a:p>
            <a:r>
              <a:rPr lang="cs-CZ" dirty="0" smtClean="0"/>
              <a:t>portfolio vám dává </a:t>
            </a:r>
            <a:r>
              <a:rPr lang="cs-CZ" dirty="0"/>
              <a:t>možnost uvědomovat si význam procesu učení a </a:t>
            </a:r>
            <a:r>
              <a:rPr lang="cs-CZ" b="1" dirty="0"/>
              <a:t>získat dovednost samostatně dokumentovat svůj vývoj </a:t>
            </a:r>
            <a:r>
              <a:rPr lang="cs-CZ" dirty="0"/>
              <a:t>ve znalostech, dovednostech a postojích v rámci učitelské </a:t>
            </a:r>
            <a:r>
              <a:rPr lang="cs-CZ" dirty="0" smtClean="0"/>
              <a:t>přípravy</a:t>
            </a:r>
          </a:p>
          <a:p>
            <a:r>
              <a:rPr lang="cs-CZ" dirty="0"/>
              <a:t>s</a:t>
            </a:r>
            <a:r>
              <a:rPr lang="cs-CZ" dirty="0" smtClean="0"/>
              <a:t>oučasně </a:t>
            </a:r>
            <a:r>
              <a:rPr lang="cs-CZ" dirty="0"/>
              <a:t>umožňuje </a:t>
            </a:r>
            <a:r>
              <a:rPr lang="cs-CZ" b="1" dirty="0"/>
              <a:t>získat </a:t>
            </a:r>
            <a:r>
              <a:rPr lang="cs-CZ" b="1" dirty="0" smtClean="0"/>
              <a:t>zkušenosti</a:t>
            </a:r>
            <a:r>
              <a:rPr lang="cs-CZ" dirty="0" smtClean="0"/>
              <a:t>, které bude možné </a:t>
            </a:r>
            <a:r>
              <a:rPr lang="cs-CZ" dirty="0"/>
              <a:t>využít je při zpracování diagnostických a žákovských portfolií v budoucí profesi.</a:t>
            </a:r>
            <a:r>
              <a:rPr lang="cs-CZ" dirty="0" smtClean="0">
                <a:effectLst/>
              </a:rPr>
              <a:t> 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84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FUNKCE</a:t>
            </a:r>
          </a:p>
          <a:p>
            <a:r>
              <a:rPr lang="cs-CZ" b="1" dirty="0" smtClean="0"/>
              <a:t>formativní </a:t>
            </a:r>
            <a:r>
              <a:rPr lang="mr-IN" b="1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v průběhu vašeho učení</a:t>
            </a:r>
            <a:r>
              <a:rPr lang="cs-CZ" dirty="0"/>
              <a:t>, </a:t>
            </a:r>
            <a:r>
              <a:rPr lang="cs-CZ" dirty="0" smtClean="0"/>
              <a:t>profesního rozvoje </a:t>
            </a:r>
            <a:r>
              <a:rPr lang="cs-CZ" dirty="0"/>
              <a:t>a utváření profesního myšlení a </a:t>
            </a:r>
            <a:r>
              <a:rPr lang="cs-CZ" dirty="0" smtClean="0"/>
              <a:t>uvažování</a:t>
            </a:r>
            <a:endParaRPr lang="cs-CZ" b="1" i="1" dirty="0"/>
          </a:p>
          <a:p>
            <a:pPr lvl="0"/>
            <a:r>
              <a:rPr lang="cs-CZ" b="1" dirty="0" err="1"/>
              <a:t>sumativní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smtClean="0"/>
              <a:t>zejména </a:t>
            </a:r>
            <a:r>
              <a:rPr lang="cs-CZ" dirty="0"/>
              <a:t>při státní závěrečné zkoušce (SZZ</a:t>
            </a:r>
            <a:r>
              <a:rPr lang="cs-CZ" dirty="0" smtClean="0"/>
              <a:t>), která </a:t>
            </a:r>
            <a:r>
              <a:rPr lang="cs-CZ" dirty="0"/>
              <a:t>je plánována jako zkouška profesní způsobilosti, nikoli jako zkouška teoretických znalostí. Státní závěrečná zkouška by měla ověřovat vaši způsobilost k výkonu profese učitele s využitím vašeho portfolia.</a:t>
            </a:r>
            <a:endParaRPr lang="cs-CZ" b="1" i="1" dirty="0"/>
          </a:p>
          <a:p>
            <a:r>
              <a:rPr lang="cs-CZ" b="1" dirty="0"/>
              <a:t>prezentační</a:t>
            </a:r>
            <a:r>
              <a:rPr lang="cs-CZ" dirty="0"/>
              <a:t> </a:t>
            </a:r>
            <a:r>
              <a:rPr lang="mr-IN" dirty="0" smtClean="0"/>
              <a:t>–</a:t>
            </a:r>
            <a:r>
              <a:rPr lang="cs-CZ" dirty="0" smtClean="0"/>
              <a:t> např. při </a:t>
            </a:r>
            <a:r>
              <a:rPr lang="cs-CZ" dirty="0"/>
              <a:t>vstupu do praxe, respektive při ucházení se o místo </a:t>
            </a:r>
            <a:r>
              <a:rPr lang="cs-CZ" dirty="0" smtClean="0"/>
              <a:t>učitele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74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VAŠE 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prostřednictvím portfolia získáváte novou </a:t>
            </a:r>
            <a:r>
              <a:rPr lang="cs-CZ" dirty="0"/>
              <a:t>roli, </a:t>
            </a:r>
            <a:r>
              <a:rPr lang="cs-CZ" dirty="0" smtClean="0"/>
              <a:t>stáváte </a:t>
            </a:r>
            <a:r>
              <a:rPr lang="cs-CZ" dirty="0"/>
              <a:t>se </a:t>
            </a:r>
            <a:r>
              <a:rPr lang="cs-CZ" b="1" dirty="0"/>
              <a:t>plnohodnotným spoluaktérem </a:t>
            </a:r>
            <a:r>
              <a:rPr lang="cs-CZ" b="1" dirty="0" smtClean="0"/>
              <a:t>vlastního profesního rozvoje a jeho hodnocení </a:t>
            </a:r>
            <a:r>
              <a:rPr lang="cs-CZ" dirty="0"/>
              <a:t>(</a:t>
            </a:r>
            <a:r>
              <a:rPr lang="cs-CZ" i="1" dirty="0"/>
              <a:t>student </a:t>
            </a:r>
            <a:r>
              <a:rPr lang="cs-CZ" i="1" dirty="0" err="1" smtClean="0"/>
              <a:t>ownership</a:t>
            </a:r>
            <a:r>
              <a:rPr lang="cs-CZ" dirty="0" smtClean="0"/>
              <a:t>), </a:t>
            </a:r>
            <a:r>
              <a:rPr lang="cs-CZ" dirty="0"/>
              <a:t>neboli, jak to formulovali L. a P. </a:t>
            </a:r>
            <a:r>
              <a:rPr lang="cs-CZ" dirty="0" err="1"/>
              <a:t>Paulsonovi</a:t>
            </a:r>
            <a:r>
              <a:rPr lang="cs-CZ" dirty="0"/>
              <a:t> (1996, s. 41), „</a:t>
            </a:r>
            <a:r>
              <a:rPr lang="cs-CZ" i="1" dirty="0" smtClean="0"/>
              <a:t>můžete </a:t>
            </a:r>
            <a:r>
              <a:rPr lang="cs-CZ" i="1" dirty="0"/>
              <a:t>se naprosto legitimně snažit promyšleně ovlivňovat názory </a:t>
            </a:r>
            <a:r>
              <a:rPr lang="cs-CZ" i="1" dirty="0" smtClean="0"/>
              <a:t>ostatních</a:t>
            </a:r>
            <a:r>
              <a:rPr lang="cs-CZ" dirty="0" smtClean="0"/>
              <a:t>“</a:t>
            </a:r>
            <a:r>
              <a:rPr lang="cs-CZ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9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dvojicích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Vyměňte si portfolia a pokuste se zjistit o svém kolegovi (kolegyni) co nejvíce informací tak, abyste ho dokázal ostatním představit.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31450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999232"/>
            <a:ext cx="10515600" cy="3042794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Vyberte 3-5 artefaktů, </a:t>
            </a:r>
            <a:r>
              <a:rPr lang="cs-CZ" i="1" dirty="0"/>
              <a:t>které nejlépe vystihují osobnost a profesní dovednosti </a:t>
            </a:r>
            <a:r>
              <a:rPr lang="cs-CZ" i="1" dirty="0" smtClean="0"/>
              <a:t>studenta učitelství </a:t>
            </a:r>
            <a:r>
              <a:rPr lang="cs-CZ" i="1" dirty="0"/>
              <a:t>a </a:t>
            </a:r>
            <a:r>
              <a:rPr lang="cs-CZ" i="1" dirty="0" smtClean="0"/>
              <a:t>prezentujte je </a:t>
            </a:r>
            <a:r>
              <a:rPr lang="cs-CZ" i="1" dirty="0"/>
              <a:t>za skupinu</a:t>
            </a:r>
            <a:r>
              <a:rPr lang="cs-CZ" i="1" dirty="0" smtClean="0"/>
              <a:t>. Vysvětlete proč jste vybrali právě tyto.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50083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Proč jste do </a:t>
            </a:r>
            <a:r>
              <a:rPr lang="cs-CZ" i="1" dirty="0"/>
              <a:t>portfolia dávali materiály, které tam </a:t>
            </a:r>
            <a:r>
              <a:rPr lang="cs-CZ" i="1" dirty="0" smtClean="0"/>
              <a:t>máte </a:t>
            </a:r>
            <a:r>
              <a:rPr lang="cs-CZ" i="1" dirty="0"/>
              <a:t>a co vypovídají o </a:t>
            </a:r>
            <a:r>
              <a:rPr lang="cs-CZ" i="1" dirty="0" smtClean="0"/>
              <a:t>vašem profesním </a:t>
            </a:r>
            <a:r>
              <a:rPr lang="cs-CZ" i="1" dirty="0"/>
              <a:t>rozvoji a profesních dovednostech</a:t>
            </a:r>
            <a:r>
              <a:rPr lang="cs-CZ" i="1" dirty="0" smtClean="0"/>
              <a:t>? Vložili byste nyní do svého portfolia něco jiného?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28282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na příště: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Seznamte se se skripty – </a:t>
            </a:r>
            <a:r>
              <a:rPr lang="cs-CZ" dirty="0">
                <a:hlinkClick r:id="rId2"/>
              </a:rPr>
              <a:t>https://munispace.muni.cz/book?id=1013</a:t>
            </a:r>
            <a:endParaRPr lang="cs-CZ" dirty="0" smtClean="0"/>
          </a:p>
          <a:p>
            <a:r>
              <a:rPr lang="cs-CZ" dirty="0" smtClean="0"/>
              <a:t>Můžete diskutovat na </a:t>
            </a:r>
            <a:r>
              <a:rPr lang="cs-CZ" dirty="0" err="1" smtClean="0"/>
              <a:t>moodlince</a:t>
            </a:r>
            <a:r>
              <a:rPr lang="cs-CZ" dirty="0" smtClean="0"/>
              <a:t> –</a:t>
            </a:r>
            <a:r>
              <a:rPr lang="cs-CZ" dirty="0">
                <a:hlinkClick r:id="rId3"/>
              </a:rPr>
              <a:t>http://moodlinka.ics.muni.cz/course/view.php?id=2778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cs-CZ" dirty="0" smtClean="0"/>
              <a:t>Význam</a:t>
            </a:r>
            <a:r>
              <a:rPr lang="cs-CZ" dirty="0"/>
              <a:t>, účel, proces tvorby profesního portfolia. Očekávání </a:t>
            </a:r>
            <a:r>
              <a:rPr lang="cs-CZ" dirty="0" smtClean="0"/>
              <a:t>studentů (5.10.).</a:t>
            </a:r>
          </a:p>
          <a:p>
            <a:pPr marL="514350" lvl="0" indent="-514350">
              <a:buAutoNum type="arabicPeriod"/>
            </a:pPr>
            <a:r>
              <a:rPr lang="cs-CZ" dirty="0" smtClean="0"/>
              <a:t>Obsah </a:t>
            </a:r>
            <a:r>
              <a:rPr lang="cs-CZ" dirty="0"/>
              <a:t>portfolia, jeho </a:t>
            </a:r>
            <a:r>
              <a:rPr lang="cs-CZ" dirty="0" smtClean="0"/>
              <a:t>struktura, reflexe vybraných dokumentů (19.10.).</a:t>
            </a:r>
          </a:p>
          <a:p>
            <a:pPr marL="514350" lvl="0" indent="-514350">
              <a:buAutoNum type="arabicPeriod"/>
            </a:pPr>
            <a:r>
              <a:rPr lang="cs-CZ" dirty="0" smtClean="0"/>
              <a:t>Elektronická práce s  portfoliem (23.11.).</a:t>
            </a:r>
          </a:p>
          <a:p>
            <a:pPr marL="514350" lvl="0" indent="-514350">
              <a:buAutoNum type="arabicPeriod"/>
            </a:pPr>
            <a:r>
              <a:rPr lang="cs-CZ" dirty="0" smtClean="0"/>
              <a:t>Prezentace portfolií s</a:t>
            </a:r>
            <a:r>
              <a:rPr lang="cs-CZ" dirty="0"/>
              <a:t> ukázkou vybraných artefaktů na téma „Co jsem se o sobě dověděl“. Akční body profesního rozvoje </a:t>
            </a:r>
            <a:r>
              <a:rPr lang="cs-CZ" dirty="0" smtClean="0"/>
              <a:t>studentů (14.12.).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0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zakončení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100% docházka</a:t>
            </a:r>
          </a:p>
          <a:p>
            <a:pPr lvl="0"/>
            <a:r>
              <a:rPr lang="cs-CZ" dirty="0"/>
              <a:t>Vytvoření portfolia a zpracování jeho </a:t>
            </a:r>
            <a:r>
              <a:rPr lang="cs-CZ" dirty="0" err="1"/>
              <a:t>power</a:t>
            </a:r>
            <a:r>
              <a:rPr lang="cs-CZ" dirty="0"/>
              <a:t>-pointové prezentace (vložení do </a:t>
            </a:r>
            <a:r>
              <a:rPr lang="cs-CZ" dirty="0" err="1"/>
              <a:t>moodlinky</a:t>
            </a:r>
            <a:r>
              <a:rPr lang="cs-CZ" dirty="0"/>
              <a:t>)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FF0000"/>
                </a:solidFill>
              </a:rPr>
              <a:t>30.10.2018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Zpracování zpětné vazby vybraného portfolia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FF0000"/>
                </a:solidFill>
              </a:rPr>
              <a:t>12.12.2018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Očekávání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i="1" dirty="0" smtClean="0"/>
              <a:t>Co </a:t>
            </a:r>
            <a:r>
              <a:rPr lang="cs-CZ" i="1" dirty="0"/>
              <a:t>už </a:t>
            </a:r>
            <a:r>
              <a:rPr lang="cs-CZ" i="1" dirty="0" smtClean="0"/>
              <a:t>vím o portfoliu?</a:t>
            </a:r>
          </a:p>
          <a:p>
            <a:pPr>
              <a:buFontTx/>
              <a:buChar char="-"/>
            </a:pPr>
            <a:r>
              <a:rPr lang="cs-CZ" i="1" dirty="0" smtClean="0"/>
              <a:t>Co se chci dovědět?</a:t>
            </a:r>
          </a:p>
          <a:p>
            <a:pPr>
              <a:buFontTx/>
              <a:buChar char="-"/>
            </a:pPr>
            <a:r>
              <a:rPr lang="cs-CZ" i="1" dirty="0" smtClean="0"/>
              <a:t>Co jsem se dověděla ….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Jaké jsou vaše zkušenosti s portfoliem?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Význam, účel, proces tvorby profesního portfolia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4602480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etymologie: </a:t>
            </a:r>
            <a:r>
              <a:rPr lang="cs-CZ" sz="2600" i="1" dirty="0" err="1"/>
              <a:t>portatio</a:t>
            </a:r>
            <a:r>
              <a:rPr lang="cs-CZ" sz="2600" dirty="0"/>
              <a:t> (nošení) a </a:t>
            </a:r>
            <a:r>
              <a:rPr lang="cs-CZ" sz="2600" i="1" dirty="0" err="1"/>
              <a:t>folium</a:t>
            </a:r>
            <a:r>
              <a:rPr lang="cs-CZ" sz="2600" dirty="0"/>
              <a:t> (list) </a:t>
            </a:r>
            <a:r>
              <a:rPr lang="mr-IN" sz="2600" dirty="0"/>
              <a:t>–</a:t>
            </a:r>
            <a:r>
              <a:rPr lang="cs-CZ" sz="2600" dirty="0"/>
              <a:t> z latiny</a:t>
            </a:r>
          </a:p>
          <a:p>
            <a:r>
              <a:rPr lang="cs-CZ" sz="2600" dirty="0"/>
              <a:t>využívá se v různé podobě v řadě oblastí lidské činnosti (politika, ekonomie a finančnictví, umělecké a tvůrčí obory ...)</a:t>
            </a:r>
          </a:p>
          <a:p>
            <a:pPr marL="0" indent="0">
              <a:buNone/>
            </a:pPr>
            <a:endParaRPr lang="cs-CZ" sz="2600" dirty="0"/>
          </a:p>
          <a:p>
            <a:pPr>
              <a:spcBef>
                <a:spcPts val="24"/>
              </a:spcBef>
            </a:pPr>
            <a:r>
              <a:rPr lang="cs-CZ" sz="2600" i="1" dirty="0"/>
              <a:t>soubor materiálů/dokumentů/artefaktů </a:t>
            </a:r>
            <a:r>
              <a:rPr lang="cs-CZ" sz="2600" dirty="0"/>
              <a:t>(výtvorů), který je: </a:t>
            </a:r>
          </a:p>
          <a:p>
            <a:pPr lvl="1">
              <a:spcBef>
                <a:spcPts val="24"/>
              </a:spcBef>
            </a:pPr>
            <a:r>
              <a:rPr lang="cs-CZ" i="1" dirty="0"/>
              <a:t>strukturovaný,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selektivní,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reprezentativní,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srozumitelný „publiku“ </a:t>
            </a:r>
            <a:r>
              <a:rPr lang="cs-CZ" dirty="0"/>
              <a:t>(Píšová, 2007, s. 40).</a:t>
            </a:r>
            <a:endParaRPr lang="cs-CZ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PROFESNÍ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/>
              <a:t>Portfolio je více než propracované album nebo soubor psaných dokumentů: je to individualizovaný portrét učitele – profesionála reflektujícího svoji filosofii a praxi. Tento portrét je plně realizován prostřednictvím učitelova uváženého výběru artefaktů a promyšlené reflexe těchto artefaktů, které poskytují vhled do učitelova /profesního/ růstu.</a:t>
            </a:r>
            <a:r>
              <a:rPr lang="cs-CZ" dirty="0"/>
              <a:t>“ (</a:t>
            </a:r>
            <a:r>
              <a:rPr lang="cs-CZ" dirty="0" err="1"/>
              <a:t>Painter</a:t>
            </a:r>
            <a:r>
              <a:rPr lang="cs-CZ" dirty="0"/>
              <a:t>, 2001, s. 31)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TYPY PORTFOLIA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dirty="0"/>
              <a:t>portfolio </a:t>
            </a:r>
            <a:r>
              <a:rPr lang="cs-CZ" b="1" dirty="0" smtClean="0"/>
              <a:t>vývojové</a:t>
            </a:r>
            <a:r>
              <a:rPr lang="cs-CZ" dirty="0" smtClean="0"/>
              <a:t> </a:t>
            </a:r>
          </a:p>
          <a:p>
            <a:pPr lvl="0">
              <a:buFont typeface="Lucida Grande"/>
              <a:buChar char="-"/>
            </a:pPr>
            <a:r>
              <a:rPr lang="cs-CZ" dirty="0" smtClean="0"/>
              <a:t>dokumentuje </a:t>
            </a:r>
            <a:r>
              <a:rPr lang="cs-CZ" dirty="0"/>
              <a:t>profesní rozvoj studenta, jinými slovy, odpovídá spíše na otázku „Kým se stávám a jak?“ než na otázku „Kdo jsem?“ (</a:t>
            </a:r>
            <a:r>
              <a:rPr lang="cs-CZ" dirty="0" err="1"/>
              <a:t>Wyatt</a:t>
            </a:r>
            <a:r>
              <a:rPr lang="cs-CZ" dirty="0"/>
              <a:t> &amp; </a:t>
            </a:r>
            <a:r>
              <a:rPr lang="cs-CZ" dirty="0" err="1"/>
              <a:t>Looper</a:t>
            </a:r>
            <a:r>
              <a:rPr lang="cs-CZ" dirty="0"/>
              <a:t>, 1999, s. 14</a:t>
            </a:r>
            <a:r>
              <a:rPr lang="cs-CZ" dirty="0" smtClean="0"/>
              <a:t>)</a:t>
            </a:r>
          </a:p>
          <a:p>
            <a:pPr lvl="0">
              <a:buFont typeface="Lucida Grande"/>
              <a:buChar char="-"/>
            </a:pPr>
            <a:r>
              <a:rPr lang="cs-CZ" dirty="0" smtClean="0"/>
              <a:t>může </a:t>
            </a:r>
            <a:r>
              <a:rPr lang="cs-CZ" dirty="0"/>
              <a:t>spojovat perspektivu retrospektivní a </a:t>
            </a:r>
            <a:r>
              <a:rPr lang="cs-CZ" dirty="0" smtClean="0"/>
              <a:t>akční</a:t>
            </a:r>
          </a:p>
          <a:p>
            <a:pPr marL="0" indent="0">
              <a:buNone/>
            </a:pPr>
            <a:endParaRPr lang="cs-CZ" b="1" dirty="0"/>
          </a:p>
          <a:p>
            <a:pPr lvl="0"/>
            <a:r>
              <a:rPr lang="cs-CZ" b="1" dirty="0" smtClean="0"/>
              <a:t>portfolio </a:t>
            </a:r>
            <a:r>
              <a:rPr lang="cs-CZ" b="1" dirty="0"/>
              <a:t>prezentační</a:t>
            </a:r>
            <a:r>
              <a:rPr lang="cs-CZ" i="1" dirty="0"/>
              <a:t> 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metafora </a:t>
            </a:r>
            <a:r>
              <a:rPr lang="cs-CZ" dirty="0"/>
              <a:t>„výkladní skříně“: jde především </a:t>
            </a:r>
            <a:r>
              <a:rPr lang="cs-CZ" dirty="0" smtClean="0"/>
              <a:t>o </a:t>
            </a:r>
            <a:r>
              <a:rPr lang="cs-CZ" dirty="0"/>
              <a:t>dokumentaci vlastních profesních kvalit, úspěchů, silných profesních </a:t>
            </a:r>
            <a:r>
              <a:rPr lang="cs-CZ" dirty="0" smtClean="0"/>
              <a:t>stránek</a:t>
            </a:r>
          </a:p>
          <a:p>
            <a:pPr lvl="0">
              <a:buFontTx/>
              <a:buChar char="-"/>
            </a:pPr>
            <a:r>
              <a:rPr lang="cs-CZ" dirty="0" smtClean="0"/>
              <a:t>předpokládá se prezentace </a:t>
            </a:r>
            <a:r>
              <a:rPr lang="cs-CZ" dirty="0"/>
              <a:t>takového portfolia konkrétnímu „publiku“, ať v písemné, či ústní podobě, s čímž je spojeno jeho případné vysvětlení i </a:t>
            </a:r>
            <a:r>
              <a:rPr lang="cs-CZ" dirty="0" smtClean="0"/>
              <a:t>obhajoba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536</Words>
  <Application>Microsoft Office PowerPoint</Application>
  <PresentationFormat>Širokoúhlá obrazovka</PresentationFormat>
  <Paragraphs>60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Century Gothic</vt:lpstr>
      <vt:lpstr>Lucida Grande</vt:lpstr>
      <vt:lpstr>Mangal</vt:lpstr>
      <vt:lpstr>Wingdings 2</vt:lpstr>
      <vt:lpstr>Austin</vt:lpstr>
      <vt:lpstr>Tvorba profesního portfolia</vt:lpstr>
      <vt:lpstr>Obsah</vt:lpstr>
      <vt:lpstr>Požadavky na zakončení</vt:lpstr>
      <vt:lpstr>1. Očekávání studentů</vt:lpstr>
      <vt:lpstr>Zkušenosti</vt:lpstr>
      <vt:lpstr>Význam, účel, proces tvorby profesního portfolia</vt:lpstr>
      <vt:lpstr>PORTFOLIO</vt:lpstr>
      <vt:lpstr>PROFESNÍ PORTFOLIO</vt:lpstr>
      <vt:lpstr>TYPY PORTFOLIA</vt:lpstr>
      <vt:lpstr>VAŠE PROFESNÍ PORTFOLIO</vt:lpstr>
      <vt:lpstr>VAŠE PROFESNÍ PORTFOLIO</vt:lpstr>
      <vt:lpstr>VAŠE PROFESNÍ PORTFOLIO</vt:lpstr>
      <vt:lpstr>Práce ve dvojicích</vt:lpstr>
      <vt:lpstr>Práce ve skupině</vt:lpstr>
      <vt:lpstr>Reflexe</vt:lpstr>
      <vt:lpstr>Úkoly na příště: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 </dc:creator>
  <cp:lastModifiedBy> </cp:lastModifiedBy>
  <cp:revision>13</cp:revision>
  <dcterms:created xsi:type="dcterms:W3CDTF">2018-09-16T07:54:35Z</dcterms:created>
  <dcterms:modified xsi:type="dcterms:W3CDTF">2018-10-07T13:39:53Z</dcterms:modified>
</cp:coreProperties>
</file>