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4" r:id="rId4"/>
    <p:sldId id="265" r:id="rId5"/>
    <p:sldId id="266" r:id="rId6"/>
    <p:sldId id="267" r:id="rId7"/>
    <p:sldId id="272" r:id="rId8"/>
    <p:sldId id="274" r:id="rId9"/>
    <p:sldId id="276" r:id="rId10"/>
    <p:sldId id="280" r:id="rId11"/>
    <p:sldId id="257" r:id="rId12"/>
    <p:sldId id="260" r:id="rId13"/>
    <p:sldId id="261" r:id="rId14"/>
    <p:sldId id="268" r:id="rId15"/>
    <p:sldId id="269" r:id="rId16"/>
    <p:sldId id="258" r:id="rId17"/>
    <p:sldId id="27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0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323B3-1FC5-4ED9-AAA9-BCEAC4539A8B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D5B66-24AF-4859-91C0-DA361F6EFD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21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6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7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35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36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2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5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66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58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84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7B4ED-8737-450D-861E-E7143F80FA27}" type="datetimeFigureOut">
              <a:rPr lang="cs-CZ" smtClean="0"/>
              <a:pPr/>
              <a:t>12.12.2018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89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Svalová soustava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871C30C-9EB5-4386-802F-2662C94163DA}"/>
              </a:ext>
            </a:extLst>
          </p:cNvPr>
          <p:cNvSpPr txBox="1"/>
          <p:nvPr/>
        </p:nvSpPr>
        <p:spPr>
          <a:xfrm>
            <a:off x="8534400" y="5837582"/>
            <a:ext cx="3419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PaedDr. Hana Janošková, Ph.D.</a:t>
            </a:r>
          </a:p>
          <a:p>
            <a:r>
              <a:rPr lang="cs-CZ" dirty="0" err="1"/>
              <a:t>PedF</a:t>
            </a:r>
            <a:r>
              <a:rPr lang="cs-CZ" dirty="0"/>
              <a:t> MU, podzimní semestr 2018</a:t>
            </a:r>
          </a:p>
        </p:txBody>
      </p:sp>
    </p:spTree>
    <p:extLst>
      <p:ext uri="{BB962C8B-B14F-4D97-AF65-F5344CB8AC3E}">
        <p14:creationId xmlns:p14="http://schemas.microsoft.com/office/powerpoint/2010/main" val="3335731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200" dirty="0">
                <a:solidFill>
                  <a:srgbClr val="0070C0"/>
                </a:solidFill>
              </a:rPr>
              <a:t>Zjednodušeně řečeno: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4038600" cy="240486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Ochabuje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svalstvo v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err="1"/>
              <a:t>mezilopatkové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břišní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hýžďové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2200" y="1600201"/>
            <a:ext cx="4038600" cy="25488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Zkracuje 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svalstvo v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prsní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bederní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přední strana kyčle a stehna</a:t>
            </a:r>
          </a:p>
        </p:txBody>
      </p:sp>
      <p:sp>
        <p:nvSpPr>
          <p:cNvPr id="2" name="Obdélník 1"/>
          <p:cNvSpPr/>
          <p:nvPr/>
        </p:nvSpPr>
        <p:spPr>
          <a:xfrm>
            <a:off x="2058380" y="4005065"/>
            <a:ext cx="80752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+mj-ea"/>
              <a:cs typeface="+mj-cs"/>
            </a:endParaRPr>
          </a:p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Příčiny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genetické faktory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nedostatek pohybu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případně jednostranné zatížení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47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SVALY S TENDENCÍ ZKRÁCE NÍ A OSLABENÍ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SVALY S TENDENCÍ KE ZKRÁCENÍ:            S TENDENCÍ K OSLABENÍ :</a:t>
            </a:r>
          </a:p>
          <a:p>
            <a:r>
              <a:rPr lang="cs-CZ" dirty="0"/>
              <a:t>Svaly šíjové                                                 Ohýbače krku a hlavy</a:t>
            </a:r>
          </a:p>
          <a:p>
            <a:r>
              <a:rPr lang="cs-CZ" dirty="0"/>
              <a:t>Horní část svalu trapézového                   </a:t>
            </a:r>
            <a:r>
              <a:rPr lang="cs-CZ" dirty="0" err="1"/>
              <a:t>Mezilopatkové</a:t>
            </a:r>
            <a:r>
              <a:rPr lang="cs-CZ" dirty="0"/>
              <a:t> svaly</a:t>
            </a:r>
          </a:p>
          <a:p>
            <a:r>
              <a:rPr lang="cs-CZ" dirty="0"/>
              <a:t> Velký a malý prsní sval                             Dolní část svalu trapézového</a:t>
            </a:r>
          </a:p>
          <a:p>
            <a:r>
              <a:rPr lang="cs-CZ" dirty="0"/>
              <a:t> Svaly bederní                                              Svaly břišní</a:t>
            </a:r>
          </a:p>
          <a:p>
            <a:r>
              <a:rPr lang="cs-CZ" dirty="0"/>
              <a:t> Ohýbače kyčle                                            Velký, střední a malý sval hýžďový</a:t>
            </a:r>
          </a:p>
          <a:p>
            <a:r>
              <a:rPr lang="cs-CZ" dirty="0"/>
              <a:t> Přitahovače stehna                                    Některé části natahovače              </a:t>
            </a:r>
          </a:p>
          <a:p>
            <a:r>
              <a:rPr lang="cs-CZ" dirty="0"/>
              <a:t>Ohýbače kolenního kloubu                       kolenního kloubu</a:t>
            </a:r>
          </a:p>
          <a:p>
            <a:r>
              <a:rPr lang="cs-CZ" dirty="0"/>
              <a:t> Trojhlavý sval lýtkový                                Svaly na přední a boční str. bérce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966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Fyzikální a fyziologické vlastnosti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Pružnost</a:t>
            </a:r>
            <a:r>
              <a:rPr lang="cs-CZ" dirty="0"/>
              <a:t> - při zatížení se protáhne, přestane-li síla působit ihned se zkrátí na původní délku ( o 40% své klidové délky)</a:t>
            </a:r>
          </a:p>
          <a:p>
            <a:r>
              <a:rPr lang="cs-CZ" b="1" dirty="0"/>
              <a:t>Pevnost</a:t>
            </a:r>
            <a:r>
              <a:rPr lang="cs-CZ" dirty="0"/>
              <a:t>-odolnost proti přetržení</a:t>
            </a:r>
          </a:p>
          <a:p>
            <a:r>
              <a:rPr lang="cs-CZ" b="1" dirty="0"/>
              <a:t>Dráždivost a vodivost </a:t>
            </a:r>
            <a:r>
              <a:rPr lang="cs-CZ" dirty="0"/>
              <a:t>–podnětem pro podráždění sv. vláken jsou nervové vzruchy, přivádějí motorická </a:t>
            </a:r>
            <a:r>
              <a:rPr lang="cs-CZ" dirty="0" err="1"/>
              <a:t>ner</a:t>
            </a:r>
            <a:r>
              <a:rPr lang="cs-CZ" dirty="0"/>
              <a:t>. vlákna obvodových nervů na nervosvalové ploténky odtud po sv. vláknech veden nervový vzruch. </a:t>
            </a:r>
            <a:r>
              <a:rPr lang="cs-CZ" b="1" dirty="0"/>
              <a:t>Reakcí svalu na podráždění je svalový stah/kontrakce/</a:t>
            </a:r>
          </a:p>
          <a:p>
            <a:r>
              <a:rPr lang="cs-CZ" b="1" dirty="0"/>
              <a:t>Inervace svalu </a:t>
            </a:r>
            <a:r>
              <a:rPr lang="cs-CZ" dirty="0"/>
              <a:t>– aby mohly být svaly v činnosti potřebují přívod vzruchů z CNS. Svaly jsou inervovány mozkovými i míšními nervy motoricky i senzitivně.</a:t>
            </a:r>
          </a:p>
        </p:txBody>
      </p:sp>
    </p:spTree>
    <p:extLst>
      <p:ext uri="{BB962C8B-B14F-4D97-AF65-F5344CB8AC3E}">
        <p14:creationId xmlns:p14="http://schemas.microsoft.com/office/powerpoint/2010/main" val="2868196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Inervace svalu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Motorická vlákna </a:t>
            </a:r>
            <a:r>
              <a:rPr lang="cs-CZ" dirty="0"/>
              <a:t>vycházejí z motorických jader mozkových nervů pro svaly obličejové a krční a z předních rohů míšních pro svaly trupu a končetin- přivádějí do svalů  vzruchy z motorických center v mozku a v míše vyvolávají jeho kontrakci.</a:t>
            </a:r>
          </a:p>
          <a:p>
            <a:r>
              <a:rPr lang="cs-CZ" dirty="0"/>
              <a:t>Nervosvalová ploténka( motorická ploténka)</a:t>
            </a:r>
          </a:p>
          <a:p>
            <a:r>
              <a:rPr lang="cs-CZ" b="1" dirty="0">
                <a:solidFill>
                  <a:srgbClr val="FF0000"/>
                </a:solidFill>
              </a:rPr>
              <a:t>Aktivní svalový pohyb je vyvolán na základě nervových impulzů, které do svalu přivádějí motorická vlákna.</a:t>
            </a:r>
          </a:p>
          <a:p>
            <a:r>
              <a:rPr lang="cs-CZ" b="1" dirty="0"/>
              <a:t>Senzitivní vlákna- </a:t>
            </a:r>
            <a:r>
              <a:rPr lang="cs-CZ" dirty="0"/>
              <a:t>vycházejí ze svalových vřetének a šlachových tělísek</a:t>
            </a:r>
          </a:p>
          <a:p>
            <a:r>
              <a:rPr lang="cs-CZ" b="1" dirty="0">
                <a:solidFill>
                  <a:srgbClr val="FF0000"/>
                </a:solidFill>
              </a:rPr>
              <a:t>Jejich činnost je základem hybného čití </a:t>
            </a:r>
            <a:r>
              <a:rPr lang="cs-CZ" dirty="0"/>
              <a:t>( propriorecepce)</a:t>
            </a:r>
          </a:p>
          <a:p>
            <a:r>
              <a:rPr lang="cs-CZ" dirty="0"/>
              <a:t>Propriorecepce je významná pro udržení vzpřímeného postoje, zabezpečení správné polohy těla i jeho částí v klidu a i při vykonávání různých pohybů.</a:t>
            </a:r>
          </a:p>
        </p:txBody>
      </p:sp>
    </p:spTree>
    <p:extLst>
      <p:ext uri="{BB962C8B-B14F-4D97-AF65-F5344CB8AC3E}">
        <p14:creationId xmlns:p14="http://schemas.microsoft.com/office/powerpoint/2010/main" val="4049196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Svalový stah (kontrakce)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Svalový stah je mechanická </a:t>
            </a:r>
            <a:r>
              <a:rPr lang="cs-CZ" dirty="0" err="1"/>
              <a:t>odpověd</a:t>
            </a:r>
            <a:r>
              <a:rPr lang="cs-CZ" dirty="0"/>
              <a:t>´ na nervové podráždění , ke kterému dochází v průběhu svalového vzruchu.</a:t>
            </a:r>
          </a:p>
          <a:p>
            <a:r>
              <a:rPr lang="cs-CZ" dirty="0"/>
              <a:t>svalové vlákno se zkrátí a zvětší se jeho příčný rozměr</a:t>
            </a:r>
          </a:p>
          <a:p>
            <a:r>
              <a:rPr lang="cs-CZ" b="1" dirty="0"/>
              <a:t>Druhy svalových kontrakcí </a:t>
            </a:r>
          </a:p>
          <a:p>
            <a:r>
              <a:rPr lang="cs-CZ" dirty="0">
                <a:solidFill>
                  <a:schemeClr val="accent1"/>
                </a:solidFill>
              </a:rPr>
              <a:t>IZOTONICKÁ</a:t>
            </a:r>
            <a:r>
              <a:rPr lang="cs-CZ" dirty="0"/>
              <a:t>- sval se skutečně smršťuje a zkracuje</a:t>
            </a:r>
          </a:p>
          <a:p>
            <a:r>
              <a:rPr lang="cs-CZ" dirty="0">
                <a:solidFill>
                  <a:schemeClr val="accent1"/>
                </a:solidFill>
              </a:rPr>
              <a:t>IZOMETRICKÁ</a:t>
            </a:r>
            <a:r>
              <a:rPr lang="cs-CZ" dirty="0"/>
              <a:t>- sval nemění svou délku, ztvrdne svalové bříško( různé výdrže)</a:t>
            </a:r>
          </a:p>
          <a:p>
            <a:r>
              <a:rPr lang="cs-CZ" dirty="0"/>
              <a:t>dlouhodobé zkrácení svalu a neschopnost ochabnutí (kontraktura)</a:t>
            </a:r>
          </a:p>
          <a:p>
            <a:pPr>
              <a:buNone/>
            </a:pPr>
            <a:r>
              <a:rPr lang="cs-CZ" dirty="0"/>
              <a:t>trvale chorobné držení končetin- centrální formy dětské mozkové obrny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509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Cévní zásobení svalu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Růst a vývoj svalstva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Cévní zásobení- do svalu vstupuje tepna, větví se na síť vlásečnic</a:t>
            </a:r>
          </a:p>
          <a:p>
            <a:r>
              <a:rPr lang="cs-CZ" dirty="0"/>
              <a:t>Vlásečnice místo výměny látek mezi krví a svalovou tkání, přivádějí svalovým vláknům kyslík a živiny a odebírají oxid uhličitý a zplodiny látkové přeměny. Na žilní straně se spojují v žíly.</a:t>
            </a:r>
          </a:p>
          <a:p>
            <a:r>
              <a:rPr lang="cs-CZ" dirty="0"/>
              <a:t>Růst a vývoj svalů</a:t>
            </a:r>
          </a:p>
          <a:p>
            <a:r>
              <a:rPr lang="cs-CZ" dirty="0"/>
              <a:t>U novorozence jsou všechny svaly tvarově vyvinuty, nejsou schopny plného výkonu ,CNS spolu s obvodovými nervy teprve dozrává, přibývá svalových vláken, svaly rostou</a:t>
            </a:r>
          </a:p>
        </p:txBody>
      </p:sp>
    </p:spTree>
    <p:extLst>
      <p:ext uri="{BB962C8B-B14F-4D97-AF65-F5344CB8AC3E}">
        <p14:creationId xmlns:p14="http://schemas.microsoft.com/office/powerpoint/2010/main" val="1590207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Svalová dysbalance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Mimo vnitřních a vnějších příčin má na vznik vadného držení těla podstatný vliv i tzv. </a:t>
            </a:r>
            <a:r>
              <a:rPr lang="cs-CZ" b="1" dirty="0"/>
              <a:t>svalová dysbalance.</a:t>
            </a:r>
          </a:p>
          <a:p>
            <a:r>
              <a:rPr lang="cs-CZ" dirty="0"/>
              <a:t>Pro pohybovou koordinaci je nutná souhra všech svalů, ty řídí nervový mechanismus v oblastech centrální nervové soustavy. Každý pohyb by měl mít vytvořeny pohybové stereotypy. V případě, že nejsou vytvořeny náležité stereotypy, včleňuje se do činnosti příliš mnoho svalů v nevhodném pořadí a s nerovnoměrnou intenzitou, a pohyb se tak stává neúsporným. Takové narušení rovnováhy lze nazvat poruchou koordinace, a kvůli této poruše dochází ke svalové dysbalanci.</a:t>
            </a:r>
          </a:p>
          <a:p>
            <a:r>
              <a:rPr lang="cs-CZ" dirty="0"/>
              <a:t>Svalová dysbalance neboli svalová nerovnováha je nevyvážený stav mezi svaly tonickými (s tendencí ke zkrácení) a </a:t>
            </a:r>
            <a:r>
              <a:rPr lang="cs-CZ" dirty="0" err="1"/>
              <a:t>fázickými</a:t>
            </a:r>
            <a:r>
              <a:rPr lang="cs-CZ" dirty="0"/>
              <a:t> (s tendencí k oslabení). Jedná se o svaly protilehlé k danému kloubu. Svalová dysbalance je základem pro narušení správného držení těla </a:t>
            </a:r>
          </a:p>
          <a:p>
            <a:r>
              <a:rPr lang="cs-CZ" dirty="0"/>
              <a:t>Velmi často dochází k převaze jednoho z antagonistických (protilehlých k danému kloubu) svalů nad druhým a to zkrácením daného svalu a ochabnutím jeho svalu antagonistického. Zkrácené svaly se tak postupně ujímají práce svalů ochablých za účelem zajištění stability segmentů a projevují se i omezeným rozsahem pohybu na opačnou stranu kloubu. Zároveň oslabené svaly ztrácejí svoji svalovou sílu.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408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C5BB7102-6918-4AAA-AD48-7452B68ED1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77957" y="5337451"/>
            <a:ext cx="3861955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cs-CZ" altLang="cs-CZ" sz="1000" dirty="0"/>
              <a:t>Použité zdroje: 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cs-CZ" altLang="cs-CZ" sz="1000" dirty="0"/>
              <a:t>Machová, J. </a:t>
            </a:r>
            <a:r>
              <a:rPr lang="cs-CZ" altLang="cs-CZ" sz="1000" i="1" dirty="0"/>
              <a:t>Biologie člověka pro učitele</a:t>
            </a:r>
            <a:r>
              <a:rPr lang="cs-CZ" altLang="cs-CZ" sz="1000" dirty="0"/>
              <a:t>. Praha: Karolinum, 2002</a:t>
            </a:r>
          </a:p>
        </p:txBody>
      </p:sp>
    </p:spTree>
    <p:extLst>
      <p:ext uri="{BB962C8B-B14F-4D97-AF65-F5344CB8AC3E}">
        <p14:creationId xmlns:p14="http://schemas.microsoft.com/office/powerpoint/2010/main" val="244858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Stavba kosterního svalu,chemické složení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Svaly-orgány svalové  soustavy – 600 sv.</a:t>
            </a:r>
          </a:p>
          <a:p>
            <a:r>
              <a:rPr lang="cs-CZ" dirty="0"/>
              <a:t>Sval-</a:t>
            </a:r>
            <a:r>
              <a:rPr lang="cs-CZ" b="1" dirty="0">
                <a:solidFill>
                  <a:srgbClr val="FF0000"/>
                </a:solidFill>
              </a:rPr>
              <a:t>svalové bříško- </a:t>
            </a:r>
            <a:r>
              <a:rPr lang="cs-CZ" dirty="0"/>
              <a:t>masitá část-základem příčně pruhovaná tkáň-skládá se z mnohojaderných sv. vláken</a:t>
            </a:r>
          </a:p>
          <a:p>
            <a:r>
              <a:rPr lang="cs-CZ" b="1" dirty="0">
                <a:solidFill>
                  <a:srgbClr val="FF0000"/>
                </a:solidFill>
              </a:rPr>
              <a:t>povázka</a:t>
            </a:r>
            <a:r>
              <a:rPr lang="cs-CZ" dirty="0"/>
              <a:t>(vaz. blána)- kryje povrch</a:t>
            </a:r>
          </a:p>
          <a:p>
            <a:r>
              <a:rPr lang="cs-CZ" b="1" dirty="0">
                <a:solidFill>
                  <a:srgbClr val="FF0000"/>
                </a:solidFill>
              </a:rPr>
              <a:t>šlachy</a:t>
            </a:r>
            <a:r>
              <a:rPr lang="cs-CZ" b="1" dirty="0"/>
              <a:t>-</a:t>
            </a:r>
            <a:r>
              <a:rPr lang="cs-CZ" dirty="0"/>
              <a:t> na koncích svalu napojeny na kosti–</a:t>
            </a:r>
            <a:r>
              <a:rPr lang="cs-CZ" dirty="0">
                <a:solidFill>
                  <a:srgbClr val="FF0000"/>
                </a:solidFill>
              </a:rPr>
              <a:t>začátky a úpony</a:t>
            </a:r>
          </a:p>
          <a:p>
            <a:r>
              <a:rPr lang="cs-CZ" b="1" dirty="0"/>
              <a:t>Chemické složení </a:t>
            </a:r>
            <a:r>
              <a:rPr lang="cs-CZ" dirty="0"/>
              <a:t>sv.- 75% voda( děti 82%), 24% </a:t>
            </a:r>
            <a:r>
              <a:rPr lang="cs-CZ" dirty="0" err="1"/>
              <a:t>org</a:t>
            </a:r>
            <a:r>
              <a:rPr lang="cs-CZ" dirty="0"/>
              <a:t>. látek,1% </a:t>
            </a:r>
            <a:r>
              <a:rPr lang="cs-CZ" dirty="0" err="1"/>
              <a:t>an</a:t>
            </a:r>
            <a:r>
              <a:rPr lang="cs-CZ" dirty="0"/>
              <a:t>. látek</a:t>
            </a:r>
          </a:p>
          <a:p>
            <a:r>
              <a:rPr lang="cs-CZ" dirty="0"/>
              <a:t> </a:t>
            </a:r>
            <a:r>
              <a:rPr lang="cs-CZ" b="1" dirty="0"/>
              <a:t>Organické látky-</a:t>
            </a:r>
            <a:r>
              <a:rPr lang="cs-CZ" dirty="0"/>
              <a:t>bílkoviny- </a:t>
            </a:r>
            <a:r>
              <a:rPr lang="cs-CZ" dirty="0">
                <a:solidFill>
                  <a:srgbClr val="FF0000"/>
                </a:solidFill>
              </a:rPr>
              <a:t>myoglobin</a:t>
            </a:r>
            <a:r>
              <a:rPr lang="cs-CZ" dirty="0"/>
              <a:t> 20x větší schopnost vázat a uvolňovat kyslík než hemoglobin-vytváří ve sv. zásobu kyslíku-potřeba když vázne přísun kysl. krví- při zadržení dechu – při výdržích, plavání pod vodou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dirty="0">
                <a:solidFill>
                  <a:srgbClr val="FF0000"/>
                </a:solidFill>
              </a:rPr>
              <a:t>aktin a myozin</a:t>
            </a:r>
            <a:r>
              <a:rPr lang="cs-CZ" dirty="0"/>
              <a:t>-účast na sv. kontrakci, fosfáty, glykogen, </a:t>
            </a:r>
            <a:r>
              <a:rPr lang="cs-CZ" dirty="0" err="1"/>
              <a:t>kys</a:t>
            </a:r>
            <a:r>
              <a:rPr lang="cs-CZ" dirty="0"/>
              <a:t>. mléčná</a:t>
            </a:r>
          </a:p>
          <a:p>
            <a:pPr marL="0" indent="0">
              <a:buNone/>
            </a:pPr>
            <a:r>
              <a:rPr lang="cs-CZ" b="1" dirty="0"/>
              <a:t>   Anorganické lát.-</a:t>
            </a:r>
            <a:r>
              <a:rPr lang="cs-CZ" dirty="0"/>
              <a:t>malé množství-draslík, sodík, vápník hořčík, železo, fosfor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285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Druhy svalové tkáně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Svaly hladké </a:t>
            </a:r>
            <a:r>
              <a:rPr lang="cs-CZ" dirty="0"/>
              <a:t>– orgánová svalovina (stěny orgánů a cév)</a:t>
            </a:r>
          </a:p>
          <a:p>
            <a:r>
              <a:rPr lang="cs-CZ" dirty="0"/>
              <a:t>Svalový stah= kontrakce není řízena volním mechanismem</a:t>
            </a:r>
          </a:p>
          <a:p>
            <a:r>
              <a:rPr lang="cs-CZ" b="1" dirty="0"/>
              <a:t>Svaly příčně pruhované- </a:t>
            </a:r>
            <a:r>
              <a:rPr lang="cs-CZ" dirty="0"/>
              <a:t>kosterní svalovina</a:t>
            </a:r>
          </a:p>
          <a:p>
            <a:r>
              <a:rPr lang="cs-CZ" dirty="0"/>
              <a:t> převážně začíná a upíná se na kostře</a:t>
            </a:r>
          </a:p>
          <a:p>
            <a:r>
              <a:rPr lang="cs-CZ" dirty="0"/>
              <a:t>kontrakci vyvolávají podněty vedené míšními nebo hlavovými nervy</a:t>
            </a:r>
          </a:p>
          <a:p>
            <a:r>
              <a:rPr lang="cs-CZ" b="1" dirty="0"/>
              <a:t>Svaly příčně pruhované srdeční </a:t>
            </a:r>
            <a:r>
              <a:rPr lang="cs-CZ" dirty="0"/>
              <a:t>– svalovina srdeční stěny</a:t>
            </a:r>
          </a:p>
          <a:p>
            <a:r>
              <a:rPr lang="cs-CZ" dirty="0"/>
              <a:t>kontrakce je automatická (vyvolaná iontovými přesuny)</a:t>
            </a:r>
          </a:p>
        </p:txBody>
      </p:sp>
    </p:spTree>
    <p:extLst>
      <p:ext uri="{BB962C8B-B14F-4D97-AF65-F5344CB8AC3E}">
        <p14:creationId xmlns:p14="http://schemas.microsoft.com/office/powerpoint/2010/main" val="268135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Kosterní svalovina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5217"/>
            <a:ext cx="11062252" cy="534062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Sval  tvoří: příčně pruhovaná svalovina, vazivo, cévy a nervy</a:t>
            </a:r>
          </a:p>
          <a:p>
            <a:r>
              <a:rPr lang="cs-CZ" dirty="0"/>
              <a:t>Vazivo formuje svalovou povázku</a:t>
            </a:r>
          </a:p>
          <a:p>
            <a:r>
              <a:rPr lang="cs-CZ" dirty="0"/>
              <a:t>U svalu rozeznáváme: začátek, bříško, ocas( místo zužující se k místu přechodu svalu do šlachy) úpon svalu( připojení ke kosti)</a:t>
            </a:r>
          </a:p>
          <a:p>
            <a:r>
              <a:rPr lang="cs-CZ" dirty="0"/>
              <a:t>Typy vláken kosterního svalu:</a:t>
            </a:r>
          </a:p>
          <a:p>
            <a:r>
              <a:rPr lang="cs-CZ" b="1" dirty="0"/>
              <a:t>pomalá červená vlákna </a:t>
            </a:r>
            <a:r>
              <a:rPr lang="cs-CZ" dirty="0"/>
              <a:t>- převažují ve svalech, které zajišťují statické polohové funkce  a pomalý pohyb -posturální (tonická)</a:t>
            </a:r>
          </a:p>
          <a:p>
            <a:r>
              <a:rPr lang="cs-CZ" b="1" dirty="0"/>
              <a:t>rychlá červená vlákna- </a:t>
            </a:r>
            <a:r>
              <a:rPr lang="cs-CZ" dirty="0"/>
              <a:t>převažují ve svalech, zajišťují rychlý pohyb prováděný velkou silou </a:t>
            </a:r>
          </a:p>
          <a:p>
            <a:r>
              <a:rPr lang="cs-CZ" b="1" dirty="0"/>
              <a:t>rychlá bílá vlákna- </a:t>
            </a:r>
            <a:r>
              <a:rPr lang="cs-CZ" dirty="0"/>
              <a:t>dokáží vyvinout okamžitý rychlý stah s maximální silou</a:t>
            </a:r>
          </a:p>
          <a:p>
            <a:pPr marL="0" indent="0">
              <a:buNone/>
            </a:pPr>
            <a:r>
              <a:rPr lang="cs-CZ" dirty="0"/>
              <a:t>   ( vlákna </a:t>
            </a:r>
            <a:r>
              <a:rPr lang="cs-CZ" dirty="0" err="1"/>
              <a:t>fázická</a:t>
            </a:r>
            <a:r>
              <a:rPr lang="cs-CZ" dirty="0"/>
              <a:t>)</a:t>
            </a:r>
          </a:p>
          <a:p>
            <a:r>
              <a:rPr lang="cs-CZ" b="1" dirty="0"/>
              <a:t>přechodná vlákna- </a:t>
            </a:r>
            <a:r>
              <a:rPr lang="cs-CZ" dirty="0"/>
              <a:t>potencionální zdroj předchozích třech typů vláken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770252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661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Dělení svalů podle typu svalových vláken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Posturální (tonické) svaly </a:t>
            </a:r>
          </a:p>
          <a:p>
            <a:r>
              <a:rPr lang="cs-CZ" dirty="0"/>
              <a:t>hlavní funkcí udržet těžiště těla ve stabilní poloze vůči gravitaci= zajištění a kontrola </a:t>
            </a:r>
            <a:r>
              <a:rPr lang="cs-CZ" dirty="0" err="1"/>
              <a:t>postury</a:t>
            </a:r>
            <a:r>
              <a:rPr lang="cs-CZ" dirty="0"/>
              <a:t>- držení těla</a:t>
            </a:r>
          </a:p>
          <a:p>
            <a:r>
              <a:rPr lang="cs-CZ" dirty="0"/>
              <a:t>tendence k hyperaktivitě, k hypertonii a ke zkracování</a:t>
            </a:r>
            <a:r>
              <a:rPr lang="cs-CZ" b="1" dirty="0">
                <a:solidFill>
                  <a:srgbClr val="7030A0"/>
                </a:solidFill>
              </a:rPr>
              <a:t>, je třeba je protahovat</a:t>
            </a:r>
          </a:p>
          <a:p>
            <a:r>
              <a:rPr lang="cs-CZ" dirty="0"/>
              <a:t>tvořeny červenými svalovými vlákny( více myoglobinu)</a:t>
            </a:r>
          </a:p>
          <a:p>
            <a:r>
              <a:rPr lang="cs-CZ" dirty="0"/>
              <a:t>vývojově starší, schopnost rychlého zapojení do pohybu, více vydrží méně se unaví, dobrá regenerační schopnost, odolnější vůči infekcím a škodlivinám</a:t>
            </a:r>
          </a:p>
        </p:txBody>
      </p:sp>
    </p:spTree>
    <p:extLst>
      <p:ext uri="{BB962C8B-B14F-4D97-AF65-F5344CB8AC3E}">
        <p14:creationId xmlns:p14="http://schemas.microsoft.com/office/powerpoint/2010/main" val="299479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Dělení svalů podle typu svalových vláken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50"/>
                </a:solidFill>
              </a:rPr>
              <a:t>Fázické</a:t>
            </a:r>
            <a:r>
              <a:rPr lang="cs-CZ" b="1" dirty="0">
                <a:solidFill>
                  <a:srgbClr val="00B050"/>
                </a:solidFill>
              </a:rPr>
              <a:t> svaly</a:t>
            </a:r>
          </a:p>
          <a:p>
            <a:r>
              <a:rPr lang="cs-CZ" dirty="0"/>
              <a:t>hlavní funkcí je zajistit “pohyb vpřed“  = lokomoce</a:t>
            </a:r>
          </a:p>
          <a:p>
            <a:r>
              <a:rPr lang="cs-CZ" dirty="0"/>
              <a:t>tendence k </a:t>
            </a:r>
            <a:r>
              <a:rPr lang="cs-CZ" dirty="0" err="1"/>
              <a:t>hypoaktivitě</a:t>
            </a:r>
            <a:r>
              <a:rPr lang="cs-CZ" dirty="0"/>
              <a:t>, hypotonii a oslabení, </a:t>
            </a:r>
            <a:r>
              <a:rPr lang="cs-CZ" b="1" dirty="0">
                <a:solidFill>
                  <a:srgbClr val="00B050"/>
                </a:solidFill>
              </a:rPr>
              <a:t>je třeba posilovat</a:t>
            </a:r>
          </a:p>
          <a:p>
            <a:r>
              <a:rPr lang="cs-CZ" dirty="0"/>
              <a:t>často u nich dochází k nadměrnému zvětšování klidové délky</a:t>
            </a:r>
          </a:p>
          <a:p>
            <a:r>
              <a:rPr lang="cs-CZ" dirty="0"/>
              <a:t>tvořeny bílými sv. vlákny (méně hemoglobinu)</a:t>
            </a:r>
          </a:p>
          <a:p>
            <a:r>
              <a:rPr lang="cs-CZ" dirty="0"/>
              <a:t>k podráždění je třeba většího podnětu, pomaleji se zapojují do pohybu snadno se unaví, snížená regenerační schopnost, málo odolné vůči škodlivinám a infekcím</a:t>
            </a:r>
          </a:p>
          <a:p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11265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427" y="524153"/>
            <a:ext cx="8859906" cy="13255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70C0"/>
                </a:solidFill>
              </a:rPr>
              <a:t>Svaly – podle funkce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427" y="1600201"/>
            <a:ext cx="9199288" cy="4530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rgbClr val="0066FF"/>
                </a:solidFill>
              </a:rPr>
              <a:t>Svaly převážně tonické (posturální)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>
                <a:solidFill>
                  <a:srgbClr val="FF0000"/>
                </a:solidFill>
              </a:rPr>
              <a:t>- zajišťují spíše držení těla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mají tendenci ke zkracování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		</a:t>
            </a:r>
            <a:r>
              <a:rPr lang="cs-CZ" altLang="cs-CZ" dirty="0">
                <a:solidFill>
                  <a:srgbClr val="FF0000"/>
                </a:solidFill>
              </a:rPr>
              <a:t>= protahujeme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rgbClr val="0066FF"/>
                </a:solidFill>
              </a:rPr>
              <a:t>Svaly převážně </a:t>
            </a:r>
            <a:r>
              <a:rPr lang="cs-CZ" altLang="cs-CZ" dirty="0" err="1">
                <a:solidFill>
                  <a:srgbClr val="0066FF"/>
                </a:solidFill>
              </a:rPr>
              <a:t>fázické</a:t>
            </a:r>
            <a:r>
              <a:rPr lang="cs-CZ" altLang="cs-CZ" dirty="0">
                <a:solidFill>
                  <a:srgbClr val="0066FF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FF0000"/>
                </a:solidFill>
              </a:rPr>
              <a:t>zajišťují spíše pohybovou činnost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mají tendenci k ochabování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>
                <a:solidFill>
                  <a:srgbClr val="CC00CC"/>
                </a:solidFill>
              </a:rPr>
              <a:t>			</a:t>
            </a:r>
            <a:r>
              <a:rPr lang="cs-CZ" altLang="cs-CZ" dirty="0">
                <a:solidFill>
                  <a:srgbClr val="FF0000"/>
                </a:solidFill>
              </a:rPr>
              <a:t>= posilujeme </a:t>
            </a: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396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Svalová nerovnováha (dysbalance)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/>
              <a:t>Svalová nerovnováha je </a:t>
            </a:r>
            <a:r>
              <a:rPr lang="cs-CZ" sz="2400" dirty="0">
                <a:solidFill>
                  <a:srgbClr val="C00000"/>
                </a:solidFill>
              </a:rPr>
              <a:t>nevyvážený funkční stav </a:t>
            </a:r>
            <a:r>
              <a:rPr lang="cs-CZ" sz="2400" dirty="0"/>
              <a:t>mezi svaly fázickými a tonickými</a:t>
            </a:r>
          </a:p>
          <a:p>
            <a:pPr>
              <a:defRPr/>
            </a:pPr>
            <a:r>
              <a:rPr lang="cs-CZ" sz="2400" dirty="0"/>
              <a:t>Nejvýrazněji se projevuje v oblasti</a:t>
            </a:r>
          </a:p>
          <a:p>
            <a:pPr lvl="1">
              <a:defRPr/>
            </a:pPr>
            <a:r>
              <a:rPr lang="cs-CZ" sz="2000" dirty="0"/>
              <a:t>v oblasti krku a pletence ramenního</a:t>
            </a:r>
          </a:p>
          <a:p>
            <a:pPr lvl="1">
              <a:defRPr/>
            </a:pPr>
            <a:r>
              <a:rPr lang="cs-CZ" sz="2000" dirty="0"/>
              <a:t>v oblasti bederní a pánevní</a:t>
            </a:r>
          </a:p>
          <a:p>
            <a:pPr lvl="1">
              <a:defRPr/>
            </a:pPr>
            <a:r>
              <a:rPr lang="cs-CZ" sz="2000" dirty="0"/>
              <a:t>v oblasti dolních končetin</a:t>
            </a:r>
          </a:p>
          <a:p>
            <a:pPr marL="0" indent="0">
              <a:buNone/>
              <a:defRPr/>
            </a:pPr>
            <a:endParaRPr lang="cs-CZ" altLang="cs-CZ" sz="2400" dirty="0">
              <a:sym typeface="Wingdings" panose="05000000000000000000" pitchFamily="2" charset="2"/>
            </a:endParaRPr>
          </a:p>
          <a:p>
            <a:pPr marL="0" indent="0" algn="ctr">
              <a:buNone/>
              <a:defRPr/>
            </a:pPr>
            <a:r>
              <a:rPr lang="cs-CZ" altLang="cs-CZ" dirty="0">
                <a:solidFill>
                  <a:srgbClr val="FF0000"/>
                </a:solidFill>
                <a:sym typeface="Wingdings" panose="05000000000000000000" pitchFamily="2" charset="2"/>
              </a:rPr>
              <a:t></a:t>
            </a:r>
          </a:p>
          <a:p>
            <a:pPr marL="0" indent="0" algn="ctr">
              <a:buNone/>
              <a:defRPr/>
            </a:pPr>
            <a:r>
              <a:rPr lang="cs-CZ" sz="2400" dirty="0">
                <a:solidFill>
                  <a:srgbClr val="FF0000"/>
                </a:solidFill>
              </a:rPr>
              <a:t>omezení hybnosti, bolesti páteře, bolesti hlavy, postupná degenerace hybného systému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99137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Držení těla (DT)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Každý jedinec má </a:t>
            </a:r>
            <a:r>
              <a:rPr lang="cs-CZ" altLang="cs-CZ" sz="2400" dirty="0">
                <a:solidFill>
                  <a:srgbClr val="FF0000"/>
                </a:solidFill>
              </a:rPr>
              <a:t>vlastní stereotyp DT</a:t>
            </a:r>
            <a:r>
              <a:rPr lang="cs-CZ" altLang="cs-CZ" sz="2400" dirty="0"/>
              <a:t>, který je obrazem jeho vnějšího a vnitřního prostředí, odpovídá jeho tělesným a duševním vlastnostem, tělesné stavbě a stavu svalstva – </a:t>
            </a:r>
            <a:r>
              <a:rPr lang="cs-CZ" altLang="cs-CZ" sz="2400" dirty="0">
                <a:solidFill>
                  <a:srgbClr val="FF0000"/>
                </a:solidFill>
              </a:rPr>
              <a:t>svalové rovnováze / nerovnováze.</a:t>
            </a:r>
          </a:p>
          <a:p>
            <a:r>
              <a:rPr lang="cs-CZ" altLang="cs-CZ" sz="2400" dirty="0"/>
              <a:t>DT ovlivňuje např. únava, aktuální duševní stavy, celková pohybová aktivita a zdatnost, pracovní a sportovní zaměření.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500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1256</Words>
  <Application>Microsoft Office PowerPoint</Application>
  <PresentationFormat>Širokoúhlá obrazovka</PresentationFormat>
  <Paragraphs>131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Verdana</vt:lpstr>
      <vt:lpstr>Wingdings</vt:lpstr>
      <vt:lpstr>Motiv Office</vt:lpstr>
      <vt:lpstr>Svalová soustava </vt:lpstr>
      <vt:lpstr>Stavba kosterního svalu,chemické složení svalu</vt:lpstr>
      <vt:lpstr>Druhy svalové tkáně</vt:lpstr>
      <vt:lpstr>Kosterní svalovina</vt:lpstr>
      <vt:lpstr>Dělení svalů podle typu svalových vláken</vt:lpstr>
      <vt:lpstr>Dělení svalů podle typu svalových vláken</vt:lpstr>
      <vt:lpstr>Svaly – podle funkce</vt:lpstr>
      <vt:lpstr>Svalová nerovnováha (dysbalance)</vt:lpstr>
      <vt:lpstr>Držení těla (DT)</vt:lpstr>
      <vt:lpstr>Zjednodušeně řečeno:</vt:lpstr>
      <vt:lpstr>SVALY S TENDENCÍ ZKRÁCE NÍ A OSLABENÍ</vt:lpstr>
      <vt:lpstr>Fyzikální a fyziologické vlastnosti svalu</vt:lpstr>
      <vt:lpstr>Inervace svalu </vt:lpstr>
      <vt:lpstr>Svalový stah (kontrakce)</vt:lpstr>
      <vt:lpstr>Cévní zásobení svalu Růst a vývoj svalstva</vt:lpstr>
      <vt:lpstr>Svalová dysbalance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Svalová soustava č.1</dc:title>
  <dc:creator>Dominik</dc:creator>
  <cp:lastModifiedBy>Iva Kouřilová</cp:lastModifiedBy>
  <cp:revision>57</cp:revision>
  <dcterms:created xsi:type="dcterms:W3CDTF">2017-03-23T04:54:25Z</dcterms:created>
  <dcterms:modified xsi:type="dcterms:W3CDTF">2018-12-12T20:17:23Z</dcterms:modified>
</cp:coreProperties>
</file>