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9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8" r:id="rId9"/>
    <p:sldId id="270" r:id="rId10"/>
    <p:sldId id="271" r:id="rId11"/>
    <p:sldId id="273" r:id="rId12"/>
    <p:sldId id="274" r:id="rId13"/>
    <p:sldId id="275" r:id="rId14"/>
    <p:sldId id="276" r:id="rId15"/>
    <p:sldId id="278" r:id="rId16"/>
    <p:sldId id="280" r:id="rId17"/>
    <p:sldId id="281" r:id="rId18"/>
    <p:sldId id="282" r:id="rId19"/>
    <p:sldId id="292" r:id="rId20"/>
    <p:sldId id="283" r:id="rId21"/>
    <p:sldId id="284" r:id="rId22"/>
    <p:sldId id="285" r:id="rId23"/>
    <p:sldId id="286" r:id="rId24"/>
    <p:sldId id="287" r:id="rId25"/>
    <p:sldId id="293" r:id="rId26"/>
    <p:sldId id="294" r:id="rId27"/>
    <p:sldId id="295" r:id="rId28"/>
    <p:sldId id="289" r:id="rId29"/>
    <p:sldId id="290" r:id="rId30"/>
    <p:sldId id="296" r:id="rId31"/>
    <p:sldId id="297" r:id="rId32"/>
    <p:sldId id="298" r:id="rId33"/>
    <p:sldId id="299" r:id="rId34"/>
    <p:sldId id="300" r:id="rId35"/>
    <p:sldId id="301" r:id="rId36"/>
    <p:sldId id="303" r:id="rId37"/>
    <p:sldId id="304" r:id="rId38"/>
    <p:sldId id="305" r:id="rId39"/>
    <p:sldId id="306" r:id="rId40"/>
    <p:sldId id="424" r:id="rId41"/>
    <p:sldId id="422" r:id="rId42"/>
    <p:sldId id="307" r:id="rId43"/>
    <p:sldId id="309" r:id="rId44"/>
    <p:sldId id="310" r:id="rId45"/>
    <p:sldId id="431" r:id="rId46"/>
    <p:sldId id="434" r:id="rId47"/>
    <p:sldId id="312" r:id="rId48"/>
    <p:sldId id="321" r:id="rId49"/>
    <p:sldId id="313" r:id="rId50"/>
    <p:sldId id="314" r:id="rId51"/>
    <p:sldId id="316" r:id="rId52"/>
    <p:sldId id="317" r:id="rId53"/>
    <p:sldId id="428" r:id="rId54"/>
    <p:sldId id="319" r:id="rId55"/>
    <p:sldId id="320" r:id="rId56"/>
    <p:sldId id="330" r:id="rId57"/>
    <p:sldId id="322" r:id="rId58"/>
    <p:sldId id="323" r:id="rId59"/>
    <p:sldId id="324" r:id="rId60"/>
    <p:sldId id="325" r:id="rId61"/>
    <p:sldId id="326" r:id="rId62"/>
    <p:sldId id="327" r:id="rId63"/>
    <p:sldId id="333" r:id="rId64"/>
    <p:sldId id="328" r:id="rId65"/>
    <p:sldId id="329" r:id="rId66"/>
    <p:sldId id="331" r:id="rId67"/>
    <p:sldId id="332" r:id="rId68"/>
    <p:sldId id="334" r:id="rId69"/>
    <p:sldId id="336" r:id="rId70"/>
    <p:sldId id="337" r:id="rId71"/>
    <p:sldId id="338" r:id="rId72"/>
    <p:sldId id="339" r:id="rId73"/>
    <p:sldId id="425" r:id="rId74"/>
    <p:sldId id="340" r:id="rId75"/>
    <p:sldId id="341" r:id="rId76"/>
    <p:sldId id="342" r:id="rId77"/>
    <p:sldId id="344" r:id="rId78"/>
    <p:sldId id="346" r:id="rId79"/>
    <p:sldId id="347" r:id="rId80"/>
    <p:sldId id="348" r:id="rId81"/>
    <p:sldId id="349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427" r:id="rId94"/>
    <p:sldId id="415" r:id="rId95"/>
    <p:sldId id="420" r:id="rId96"/>
    <p:sldId id="419" r:id="rId97"/>
    <p:sldId id="414" r:id="rId98"/>
    <p:sldId id="412" r:id="rId99"/>
    <p:sldId id="413" r:id="rId100"/>
    <p:sldId id="435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429" r:id="rId110"/>
    <p:sldId id="430" r:id="rId111"/>
    <p:sldId id="371" r:id="rId112"/>
    <p:sldId id="372" r:id="rId113"/>
    <p:sldId id="373" r:id="rId114"/>
    <p:sldId id="374" r:id="rId115"/>
    <p:sldId id="375" r:id="rId116"/>
    <p:sldId id="376" r:id="rId117"/>
    <p:sldId id="426" r:id="rId118"/>
    <p:sldId id="381" r:id="rId119"/>
    <p:sldId id="377" r:id="rId120"/>
    <p:sldId id="382" r:id="rId121"/>
    <p:sldId id="383" r:id="rId122"/>
    <p:sldId id="384" r:id="rId123"/>
    <p:sldId id="378" r:id="rId124"/>
    <p:sldId id="379" r:id="rId125"/>
    <p:sldId id="387" r:id="rId126"/>
    <p:sldId id="388" r:id="rId127"/>
    <p:sldId id="391" r:id="rId128"/>
    <p:sldId id="421" r:id="rId129"/>
    <p:sldId id="386" r:id="rId130"/>
    <p:sldId id="393" r:id="rId131"/>
    <p:sldId id="394" r:id="rId132"/>
    <p:sldId id="395" r:id="rId133"/>
    <p:sldId id="396" r:id="rId134"/>
    <p:sldId id="397" r:id="rId135"/>
    <p:sldId id="398" r:id="rId136"/>
    <p:sldId id="399" r:id="rId137"/>
    <p:sldId id="400" r:id="rId138"/>
    <p:sldId id="409" r:id="rId139"/>
    <p:sldId id="41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182B6-B7DC-41C1-B12A-58BD7A4B0519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3BB1E-2A04-4337-9AD7-12842F929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4F6C59-EA05-444D-84BE-F278E82C4EEF}" type="datetimeFigureOut">
              <a:rPr lang="cs-CZ" smtClean="0"/>
              <a:pPr/>
              <a:t>12.10.2018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hyperlink" Target="http://i.mimibazar.cz/h/bc/12/100129/09/p12712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eg"/><Relationship Id="rId4" Type="http://schemas.openxmlformats.org/officeDocument/2006/relationships/hyperlink" Target="http://i.mimibazar.cz/h/bc/12/100129/09/p12714.jpg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://i.mimibazar.cz/h/bc/12/100129/09/p12715.jpg" TargetMode="Externa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://i.mimibazar.cz/h/bc/12/100129/09/p12737.jpg" TargetMode="Externa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tvorilka.com/wp-content/uploads/2010/12/zbozi-17286.jpg" TargetMode="External"/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hyperlink" Target="http://tvorilka.com/wp-content/uploads/2010/12/zbozi-17277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vorilka.com/wp-content/uploads/2010/12/zbozi-17284.jpg" TargetMode="External"/><Relationship Id="rId5" Type="http://schemas.openxmlformats.org/officeDocument/2006/relationships/image" Target="../media/image100.jpeg"/><Relationship Id="rId4" Type="http://schemas.openxmlformats.org/officeDocument/2006/relationships/hyperlink" Target="http://tvorilka.com/wp-content/uploads/2010/12/zbozi-17281.jpg" TargetMode="External"/><Relationship Id="rId9" Type="http://schemas.openxmlformats.org/officeDocument/2006/relationships/image" Target="../media/image102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Papírový svět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Aplikace techniky 1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 Vybíral</a:t>
            </a:r>
          </a:p>
          <a:p>
            <a:r>
              <a:rPr lang="cs-CZ" dirty="0" smtClean="0"/>
              <a:t>19.10.2018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</a:t>
            </a:r>
            <a:r>
              <a:rPr lang="cs-CZ" dirty="0" err="1" smtClean="0"/>
              <a:t>origami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Popularita </a:t>
            </a:r>
            <a:r>
              <a:rPr lang="cs-CZ" i="1" dirty="0" err="1"/>
              <a:t>origami</a:t>
            </a:r>
            <a:r>
              <a:rPr lang="cs-CZ" dirty="0"/>
              <a:t> v Japonsku je obrovská. Skládat z papíru se učí děti už v mateřské školce. </a:t>
            </a:r>
            <a:r>
              <a:rPr lang="cs-CZ" dirty="0" smtClean="0"/>
              <a:t>Ovšem </a:t>
            </a:r>
            <a:r>
              <a:rPr lang="cs-CZ" dirty="0"/>
              <a:t>největším dokladem toho, co pro Japonce </a:t>
            </a:r>
            <a:r>
              <a:rPr lang="cs-CZ" i="1" dirty="0" err="1" smtClean="0"/>
              <a:t>origami</a:t>
            </a:r>
            <a:r>
              <a:rPr lang="cs-CZ" i="1" dirty="0" smtClean="0"/>
              <a:t> </a:t>
            </a:r>
            <a:r>
              <a:rPr lang="cs-CZ" dirty="0" smtClean="0"/>
              <a:t>znamená</a:t>
            </a:r>
            <a:r>
              <a:rPr lang="cs-CZ" dirty="0"/>
              <a:t>, je pomník dětským obětem atomové bomby v Hirošimě - </a:t>
            </a:r>
            <a:r>
              <a:rPr lang="cs-CZ" b="1" dirty="0"/>
              <a:t>Děvčátko skládající jeřába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Byl </a:t>
            </a:r>
            <a:r>
              <a:rPr lang="cs-CZ" dirty="0"/>
              <a:t>vytvořen podle </a:t>
            </a:r>
            <a:r>
              <a:rPr lang="cs-CZ" dirty="0" smtClean="0"/>
              <a:t>dívenky </a:t>
            </a:r>
            <a:r>
              <a:rPr lang="cs-CZ" b="1" dirty="0" err="1" smtClean="0"/>
              <a:t>Sadako</a:t>
            </a:r>
            <a:r>
              <a:rPr lang="cs-CZ" dirty="0"/>
              <a:t>, trpící v </a:t>
            </a:r>
            <a:r>
              <a:rPr lang="cs-CZ" dirty="0" smtClean="0"/>
              <a:t>důsledku </a:t>
            </a:r>
            <a:r>
              <a:rPr lang="cs-CZ" dirty="0"/>
              <a:t>ozáření </a:t>
            </a:r>
            <a:r>
              <a:rPr lang="cs-CZ" dirty="0" smtClean="0"/>
              <a:t>leukémií</a:t>
            </a:r>
            <a:r>
              <a:rPr lang="cs-CZ" dirty="0"/>
              <a:t>, která se podle staré japonské legendy snažila poskládat </a:t>
            </a:r>
            <a:r>
              <a:rPr lang="cs-CZ" dirty="0" smtClean="0"/>
              <a:t>1000 papírových </a:t>
            </a:r>
            <a:r>
              <a:rPr lang="cs-CZ" dirty="0"/>
              <a:t>jeřábů, aby se </a:t>
            </a:r>
            <a:r>
              <a:rPr lang="cs-CZ" dirty="0" smtClean="0"/>
              <a:t>uzdravila. Nemoc </a:t>
            </a:r>
            <a:r>
              <a:rPr lang="cs-CZ" dirty="0"/>
              <a:t>však byla rychlejší. </a:t>
            </a:r>
            <a:endParaRPr lang="cs-CZ" dirty="0" smtClean="0"/>
          </a:p>
          <a:p>
            <a:r>
              <a:rPr lang="cs-CZ" dirty="0" err="1" smtClean="0"/>
              <a:t>Origami</a:t>
            </a:r>
            <a:r>
              <a:rPr lang="cs-CZ" dirty="0" smtClean="0"/>
              <a:t> papír 70g/m2</a:t>
            </a:r>
            <a:endParaRPr lang="cs-CZ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hanahorakova.cz/img/original/1426/p1090010-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12468" cy="5616624"/>
          </a:xfrm>
          <a:prstGeom prst="rect">
            <a:avLst/>
          </a:prstGeom>
          <a:noFill/>
        </p:spPr>
      </p:pic>
      <p:pic>
        <p:nvPicPr>
          <p:cNvPr id="195588" name="Picture 4" descr="http://www.hanahorakova.cz/img/original/1424/p1090005-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72641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smtClean="0"/>
              <a:t>Quilling –PAPÍROVÝ FILIGRÁN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Během renesance ve Francii a Itálii jeptišky a mniši z chudších kostelů jím </a:t>
            </a:r>
            <a:r>
              <a:rPr lang="cs-CZ" b="1" dirty="0" smtClean="0"/>
              <a:t>zdobili Bible a další náboženské předměty</a:t>
            </a:r>
            <a:r>
              <a:rPr lang="cs-CZ" dirty="0" smtClean="0"/>
              <a:t> . Nejčastěji se používaly proužky z pozlacených okrajů vyřazených knih. Ke stáčení používali pomůcku – husí brk</a:t>
            </a:r>
          </a:p>
          <a:p>
            <a:r>
              <a:rPr lang="cs-CZ" dirty="0" smtClean="0"/>
              <a:t>V 18.století se tato technika stala populární v Evropě mezi </a:t>
            </a:r>
            <a:r>
              <a:rPr lang="cs-CZ" b="1" dirty="0" smtClean="0"/>
              <a:t>dámami vyšší třídy</a:t>
            </a:r>
            <a:r>
              <a:rPr lang="cs-CZ" dirty="0" smtClean="0"/>
              <a:t>. Quilling byl oblíbenou ruční prací a často se kombinoval s jinými technikami, jako je vyšívání a malování. Zdobily se jím </a:t>
            </a:r>
            <a:r>
              <a:rPr lang="cs-CZ" b="1" dirty="0" smtClean="0"/>
              <a:t>rámy obrazů, šperkovnice erby, tácky</a:t>
            </a:r>
            <a:r>
              <a:rPr lang="cs-CZ" dirty="0" smtClean="0"/>
              <a:t>.</a:t>
            </a:r>
          </a:p>
          <a:p>
            <a:r>
              <a:rPr lang="cs-CZ" dirty="0" smtClean="0"/>
              <a:t>Quilling vzniká z úzkých papírových proužků </a:t>
            </a:r>
            <a:r>
              <a:rPr lang="cs-CZ" b="1" dirty="0" smtClean="0"/>
              <a:t>stáčením, tvarováním a lepením</a:t>
            </a:r>
            <a:r>
              <a:rPr lang="cs-CZ" dirty="0" smtClean="0"/>
              <a:t>. Vytvoříte tak velké množství základních tvarů, které se v různých kombinacích promění ve fascinující motivy.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 barevných papírů je třeba si připravit tenké proužky o šířce 0,3 – 0,7mm.</a:t>
            </a:r>
          </a:p>
          <a:p>
            <a:r>
              <a:rPr lang="cs-CZ" dirty="0" smtClean="0"/>
              <a:t>Použít můžete papír od kancelářského gramáže 80g až po barevné papíry do gramáže 160g, pak už je papír moc tuhý, špatně se s ním pracuje a při motání se na něm dělají zlomy.</a:t>
            </a:r>
          </a:p>
          <a:p>
            <a:r>
              <a:rPr lang="cs-CZ" dirty="0" smtClean="0"/>
              <a:t>Řezačka na papír, nůžky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illin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644008" cy="3483006"/>
          </a:xfrm>
          <a:prstGeom prst="rect">
            <a:avLst/>
          </a:prstGeom>
          <a:noFill/>
        </p:spPr>
      </p:pic>
      <p:pic>
        <p:nvPicPr>
          <p:cNvPr id="6" name="Picture 2" descr="http://www.daniela-kocian.estranky.cz/img/picture/350/quilling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20888"/>
            <a:ext cx="3648405" cy="2736304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95536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Na obrázku dole můžete vidět rozdíl mezi tenkým papírem motaným na jehle a silnějším na špejli.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l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180788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rní qul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513161" cy="4672956"/>
          </a:xfrm>
          <a:prstGeom prst="rect">
            <a:avLst/>
          </a:prstGeom>
          <a:noFill/>
        </p:spPr>
      </p:pic>
      <p:pic>
        <p:nvPicPr>
          <p:cNvPr id="4" name="Picture 4" descr="http://imx2.fler.cz/products/3/4/34033/1306232/o_1292075967-b.jpg?18686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816424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quilling.cz/wp-content/uploads/2009/09/DSCF0311-3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505572" cy="3505572"/>
          </a:xfrm>
          <a:prstGeom prst="rect">
            <a:avLst/>
          </a:prstGeom>
          <a:noFill/>
        </p:spPr>
      </p:pic>
      <p:pic>
        <p:nvPicPr>
          <p:cNvPr id="4" name="Picture 4" descr="http://www.quilling.cz/wp-content/uploads/2009/09/dsc_5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3464496" cy="3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aniela-kocian.estranky.cz/img/original/1533/quilling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1945432" cy="2592288"/>
          </a:xfrm>
          <a:prstGeom prst="rect">
            <a:avLst/>
          </a:prstGeom>
          <a:noFill/>
        </p:spPr>
      </p:pic>
      <p:pic>
        <p:nvPicPr>
          <p:cNvPr id="4" name="Picture 4" descr="http://www.daniela-kocian.estranky.cz/img/original/1538/guilling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132856"/>
            <a:ext cx="1892896" cy="1419672"/>
          </a:xfrm>
          <a:prstGeom prst="rect">
            <a:avLst/>
          </a:prstGeom>
          <a:noFill/>
        </p:spPr>
      </p:pic>
      <p:pic>
        <p:nvPicPr>
          <p:cNvPr id="5" name="Picture 6" descr="http://www.daniela-kocian.estranky.cz/img/original/1542/guilling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628800"/>
            <a:ext cx="3046698" cy="4062264"/>
          </a:xfrm>
          <a:prstGeom prst="rect">
            <a:avLst/>
          </a:prstGeom>
          <a:noFill/>
        </p:spPr>
      </p:pic>
      <p:pic>
        <p:nvPicPr>
          <p:cNvPr id="6" name="Picture 8" descr="http://www.daniela-kocian.estranky.cz/img/original/1554/quilling-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293096"/>
            <a:ext cx="2952328" cy="2214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living.cz/uploads/galerie/admin/quilling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486" y="764704"/>
            <a:ext cx="7447222" cy="5908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andilek_ukazka_t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4032448" cy="2982580"/>
          </a:xfrm>
          <a:prstGeom prst="rect">
            <a:avLst/>
          </a:prstGeom>
          <a:noFill/>
        </p:spPr>
      </p:pic>
      <p:pic>
        <p:nvPicPr>
          <p:cNvPr id="189444" name="Picture 4" descr="tip_quillin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154901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Orizuru</a:t>
            </a:r>
            <a:r>
              <a:rPr lang="cs-CZ" dirty="0" smtClean="0"/>
              <a:t> – letící jeřáb</a:t>
            </a:r>
            <a:endParaRPr lang="cs-CZ" dirty="0"/>
          </a:p>
        </p:txBody>
      </p:sp>
      <p:pic>
        <p:nvPicPr>
          <p:cNvPr id="30722" name="Picture 2" descr="http://community.middlebury.edu/~khatasa/2005/Orizur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476922" cy="4635896"/>
          </a:xfrm>
          <a:prstGeom prst="rect">
            <a:avLst/>
          </a:prstGeom>
          <a:noFill/>
        </p:spPr>
      </p:pic>
      <p:pic>
        <p:nvPicPr>
          <p:cNvPr id="30724" name="Picture 4" descr="http://i.fler.cz/dd1/p/f/1/4/148538/3564986/mbmdpuilmblhr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vezdy-z-prouzku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3552395" cy="2664296"/>
          </a:xfrm>
          <a:prstGeom prst="rect">
            <a:avLst/>
          </a:prstGeom>
          <a:noFill/>
        </p:spPr>
      </p:pic>
      <p:pic>
        <p:nvPicPr>
          <p:cNvPr id="190468" name="Picture 4" descr="hvezdy-z-prouzku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3840427" cy="2880320"/>
          </a:xfrm>
          <a:prstGeom prst="rect">
            <a:avLst/>
          </a:prstGeom>
          <a:noFill/>
        </p:spPr>
      </p:pic>
      <p:pic>
        <p:nvPicPr>
          <p:cNvPr id="190470" name="Picture 6" descr="hvezdy-z-prouzku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2857500" cy="2143125"/>
          </a:xfrm>
          <a:prstGeom prst="rect">
            <a:avLst/>
          </a:prstGeom>
          <a:noFill/>
        </p:spPr>
      </p:pic>
      <p:pic>
        <p:nvPicPr>
          <p:cNvPr id="190472" name="Picture 8" descr="hvezdy-z-prouzku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645024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i3.squidoocdn.com/resize/squidoo_images/-1/lens10562331_1271664784quilling_patterns_flick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5879686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2.bp.blogspot.com/_Q7SMi86-CwI/S_wIEstpKkI/AAAAAAAAAy8/z7HOhHJ8JOk/s1600/IMG_1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6717155" cy="5331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3.bp.blogspot.com/-kXO8CtIQ0xw/UMYo7LAp7WI/AAAAAAAAAwI/JuoDu2Rl3jo/s1600/Quilling+Frames+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429333" cy="5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4.bp.blogspot.com/-9PnU8n11Wvs/TyF-uiW3iKI/AAAAAAAAA6Y/snx01DbI_iU/s1600/P100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7704855" cy="5778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dyn-images.hsni.com/is/image/HomeShoppingNetwork/prodfull/quilled-creations-quilling-kit-animal-buddies-d-00010101000000~6551126w_al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438650" cy="4438651"/>
          </a:xfrm>
          <a:prstGeom prst="rect">
            <a:avLst/>
          </a:prstGeom>
          <a:noFill/>
        </p:spPr>
      </p:pic>
      <p:pic>
        <p:nvPicPr>
          <p:cNvPr id="135172" name="Picture 4" descr="http://3.bp.blogspot.com/-qF1djxvBNts/UMdOLYm6tEI/AAAAAAAAFSg/9Mt7jPrO6gc/s1600/IMG_4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060848"/>
            <a:ext cx="359274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4.bp.blogspot.com/-4B_xajBobpY/UMdOamnumSI/AAAAAAAAFUA/cwfB4t5N9Wo/s1600/IMG_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608512" cy="4176464"/>
          </a:xfrm>
          <a:prstGeom prst="rect">
            <a:avLst/>
          </a:prstGeom>
          <a:noFill/>
        </p:spPr>
      </p:pic>
      <p:pic>
        <p:nvPicPr>
          <p:cNvPr id="136196" name="Picture 4" descr="http://cdn.manuk.ro/en/wp-content/uploads/2011/03/quilled-fridge-magnet-tuto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3928105" cy="3559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s://fbcdn-sphotos-e-a.akamaihd.net/hphotos-ak-prn1/65815_584107204936691_1091399405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6768832" cy="470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Decoupage</a:t>
            </a:r>
            <a:r>
              <a:rPr lang="cs-CZ" dirty="0" smtClean="0"/>
              <a:t>- ubrousková technika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Je to způsob dekorace nejrůznějších předmětů ze dřeva, skla, polystyrenu, hlíny, plastu, textilu ... Podstata této techniky spočívá v tom, že vystřihujeme motivy z ubrousků a lepíme je na nejrůznější předměty. </a:t>
            </a: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DECOUPAGE- UBROUSKOVÁ TECHNIKA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barevné ubrousky, barvy na </a:t>
            </a:r>
            <a:r>
              <a:rPr lang="cs-CZ" dirty="0" err="1" smtClean="0"/>
              <a:t>dekupáž</a:t>
            </a:r>
            <a:r>
              <a:rPr lang="cs-CZ" dirty="0" smtClean="0"/>
              <a:t>, </a:t>
            </a:r>
            <a:r>
              <a:rPr lang="cs-CZ" dirty="0" err="1" smtClean="0"/>
              <a:t>balakryl</a:t>
            </a:r>
            <a:r>
              <a:rPr lang="cs-CZ" dirty="0" smtClean="0"/>
              <a:t>, bezbarvý lak, disperzní lepidlo.</a:t>
            </a:r>
          </a:p>
          <a:p>
            <a:r>
              <a:rPr lang="cs-CZ" dirty="0" smtClean="0"/>
              <a:t>štětce, nůžky, měkká tužka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apou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564904"/>
            <a:ext cx="2592287" cy="3456384"/>
          </a:xfrm>
          <a:prstGeom prst="rect">
            <a:avLst/>
          </a:prstGeom>
          <a:noFill/>
        </p:spPr>
      </p:pic>
      <p:pic>
        <p:nvPicPr>
          <p:cNvPr id="31748" name="Picture 4" descr="Kry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84784"/>
            <a:ext cx="3048000" cy="2609851"/>
          </a:xfrm>
          <a:prstGeom prst="rect">
            <a:avLst/>
          </a:prstGeom>
          <a:noFill/>
        </p:spPr>
      </p:pic>
      <p:pic>
        <p:nvPicPr>
          <p:cNvPr id="31750" name="Picture 6" descr="Krab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17032"/>
            <a:ext cx="3048000" cy="2838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 ubrousků oddělíme a použijeme pouze horní tenkou vrstvu. Když z ní vystřihneme požadovaný motiv a následně ho nalepíme na dekorovaný předmět, vypadá, jako by byl namalovaný. Velmi pěkně předměty působí, když je před zdobením natřeme </a:t>
            </a:r>
            <a:r>
              <a:rPr lang="cs-CZ" u="sng" dirty="0" smtClean="0"/>
              <a:t>akrylovou barvou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Předmět natřeme světlou akrylovou barvou.</a:t>
            </a:r>
          </a:p>
          <a:p>
            <a:r>
              <a:rPr lang="cs-CZ" dirty="0" smtClean="0"/>
              <a:t>Připravíme si ubrouskový motiv - vystřihneme obrázek z ubrousku a oddělíme dvě spodní vrstvy. Zůstane nám horní, barevná, velmi tenká vrstva.</a:t>
            </a:r>
          </a:p>
          <a:p>
            <a:r>
              <a:rPr lang="cs-CZ" dirty="0" smtClean="0"/>
              <a:t>Místo, kam chceme obrázek přilepit, natřeme slabou vrstvou lepidla na ubrouskovou </a:t>
            </a:r>
            <a:r>
              <a:rPr lang="cs-CZ" dirty="0" err="1" smtClean="0"/>
              <a:t>techniku</a:t>
            </a:r>
            <a:r>
              <a:rPr lang="cs-CZ" dirty="0" smtClean="0"/>
              <a:t>​​.</a:t>
            </a:r>
          </a:p>
          <a:p>
            <a:r>
              <a:rPr lang="cs-CZ" dirty="0" smtClean="0"/>
              <a:t>Přiložíme obrázek a jemně uhladíme širokým štětcem směrem od středu ven, aby nevznikly bubliny a záhyby. Pak ještě jednou natřeme lepidlem a dáváme pozor, aby ho nebylo mnoho a ubrousek jsme tak roztrhli. Necháme zaschnout.</a:t>
            </a:r>
            <a:endParaRPr lang="cs-CZ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dekoshop.cz/images/clanky/7125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74963"/>
            <a:ext cx="6579096" cy="6283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rtcentrum.vyrobce.cz/Kvetinace/KV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962047" cy="3600400"/>
          </a:xfrm>
          <a:prstGeom prst="rect">
            <a:avLst/>
          </a:prstGeom>
          <a:noFill/>
        </p:spPr>
      </p:pic>
      <p:pic>
        <p:nvPicPr>
          <p:cNvPr id="6" name="Picture 4" descr="http://www.artcentrum.vyrobce.cz/Svicky/SVICKY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92896"/>
            <a:ext cx="420164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arketart.cz/attachments/PICT7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3393604" cy="3393604"/>
          </a:xfrm>
          <a:prstGeom prst="rect">
            <a:avLst/>
          </a:prstGeom>
          <a:noFill/>
        </p:spPr>
      </p:pic>
      <p:pic>
        <p:nvPicPr>
          <p:cNvPr id="4" name="Picture 4" descr="http://www.marketart.cz/attachments/PICT6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283496" cy="3283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ww.vysocina-news.cz/data/34697/preface/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405765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vorilka.com/wp-content/uploads/2010/03/zbozi-1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152117" cy="5364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nd04.jxs.cz/359/367/3a81873571_71491088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500326" cy="5625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i.idnes.cz/08/091/gal/MOT258f61_Snimek_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0" y="1785937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Krakelování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Existuje mnoho metod, které nám pomáhají dělat naše obrázky ještě pěknější a zajímavější. Jedna z nejznámějších metod je krakelování.</a:t>
            </a:r>
          </a:p>
          <a:p>
            <a:r>
              <a:rPr lang="cs-CZ" dirty="0" err="1" smtClean="0"/>
              <a:t>Krakelovací</a:t>
            </a:r>
            <a:r>
              <a:rPr lang="cs-CZ" dirty="0" smtClean="0"/>
              <a:t> lak je speciální lak, který rozpouští horní vrstvu barvy a tím vznikají trhlinky. Záleží tedy, jakou použijeme spodní vrstvu, která potom prosvítá přes trhlinky.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lok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000332" cy="2880320"/>
          </a:xfrm>
          <a:prstGeom prst="rect">
            <a:avLst/>
          </a:prstGeom>
          <a:noFill/>
        </p:spPr>
      </p:pic>
      <p:pic>
        <p:nvPicPr>
          <p:cNvPr id="32772" name="Picture 4" descr="Hum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772816"/>
            <a:ext cx="5238750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Natřeme předmět barvou (</a:t>
            </a:r>
            <a:r>
              <a:rPr lang="cs-CZ" dirty="0" err="1" smtClean="0"/>
              <a:t>balakryl</a:t>
            </a:r>
            <a:r>
              <a:rPr lang="cs-CZ" dirty="0" smtClean="0"/>
              <a:t>, akryl) a dokonce nemusíme použít žádnou barvu když chceme, aby prosvítala původní barva předmětu. Necháme pořádně zaschnout (fén)</a:t>
            </a:r>
          </a:p>
          <a:p>
            <a:pPr lvl="0"/>
            <a:r>
              <a:rPr lang="cs-CZ" dirty="0" smtClean="0"/>
              <a:t>Štětcem naneseme krakovací lak. Záleží, jak velkých trhlinek chcete docílit. Obecně platí, že čím více laku, tím více trhlinek</a:t>
            </a:r>
          </a:p>
          <a:p>
            <a:r>
              <a:rPr lang="cs-CZ" dirty="0" smtClean="0"/>
              <a:t>Až lak pořádně zaschne, naneste </a:t>
            </a:r>
            <a:r>
              <a:rPr lang="cs-CZ" b="1" dirty="0" smtClean="0"/>
              <a:t>druhou</a:t>
            </a:r>
            <a:r>
              <a:rPr lang="cs-CZ" dirty="0" smtClean="0"/>
              <a:t> barvu. Na štětec si naneste více barvy a jedním tahem lak přetřete. Tahy neopakujte, protože můžete zabarvit trhlinky, které se budou hned tvořit.</a:t>
            </a:r>
          </a:p>
          <a:p>
            <a:pPr lvl="0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http://i.mimibazar.cz/h/bc/12/100129/09/p12712.jp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://i.mimibazar.cz/h/bc/12/100129/09/p12714.jpg">
            <a:hlinkClick r:id="rId4" tgtFrame="&quot;_blank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92896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i.mimibazar.cz/h/bc/12/100129/09/p12715.jp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16832"/>
            <a:ext cx="4947576" cy="38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i.mimibazar.cz/h/bc/12/100129/09/p12737.jp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59046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sikovnejdomek.cz/storage/Image/P51942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600400" cy="314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sikovnejdomek.cz/storage/Image/P51942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744416" cy="34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sikovnejdomek.cz/storage/Image/DSCF817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816424" cy="345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sikovnejdomek.cz/storage/Image/DSCF89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3960440" cy="32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sikovnejdomek.cz/storage/Image/DSCF84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694931" cy="366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sikovnejdomek.cz/storage/Image/P51942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39243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Twistart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err="1" smtClean="0"/>
              <a:t>TwistArt</a:t>
            </a:r>
            <a:r>
              <a:rPr lang="cs-CZ" b="1" dirty="0" smtClean="0"/>
              <a:t>,</a:t>
            </a:r>
            <a:r>
              <a:rPr lang="cs-CZ" dirty="0" smtClean="0"/>
              <a:t> neboli </a:t>
            </a:r>
            <a:r>
              <a:rPr lang="cs-CZ" b="1" dirty="0" smtClean="0"/>
              <a:t>kroucený provázek,</a:t>
            </a:r>
            <a:r>
              <a:rPr lang="cs-CZ" dirty="0" smtClean="0"/>
              <a:t> je vyroben ze speciálního papíru, který má typický melírovaný vzhled. Každý výrobek je tak originálem s jedinečným a nezaměnitelným vzhledem. Hodí se na výrobu ozdobných předmětů, doplňků do interiéru, ale též na tkaní, háčkování či pletení. </a:t>
            </a:r>
            <a:endParaRPr lang="cs-CZ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twistart</a:t>
            </a:r>
            <a:endParaRPr lang="cs-CZ" dirty="0"/>
          </a:p>
        </p:txBody>
      </p:sp>
      <p:pic>
        <p:nvPicPr>
          <p:cNvPr id="168962" name="Picture 2" descr="http://www.decoupagetvoreni.cz/fotky2758/DSC00008%20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2382" cy="3519372"/>
          </a:xfrm>
          <a:prstGeom prst="rect">
            <a:avLst/>
          </a:prstGeom>
          <a:noFill/>
        </p:spPr>
      </p:pic>
      <p:pic>
        <p:nvPicPr>
          <p:cNvPr id="168964" name="Picture 4" descr="http://swiatpasji.pl/kreatywny/wp-includes/images/ReTwistArt_D3DA/Obraz9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499992" cy="3570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ww.databazeknih.cz/images/13_/13505/big_twistart-kouzleni-z-papiru-12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819083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noc-den.bloger.cz/obrazky/noc-den.bloger.cz/origami-papous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740281" cy="3550345"/>
          </a:xfrm>
          <a:prstGeom prst="rect">
            <a:avLst/>
          </a:prstGeom>
          <a:noFill/>
        </p:spPr>
      </p:pic>
      <p:pic>
        <p:nvPicPr>
          <p:cNvPr id="33796" name="Picture 4" descr="http://noc-den.bloger.cz/obrazky/noc-den.bloger.cz/origami-labu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48880"/>
            <a:ext cx="4667250" cy="2981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MichSv 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905250" cy="5429251"/>
          </a:xfrm>
          <a:prstGeom prst="rect">
            <a:avLst/>
          </a:prstGeom>
          <a:noFill/>
        </p:spPr>
      </p:pic>
      <p:pic>
        <p:nvPicPr>
          <p:cNvPr id="153604" name="Picture 4" descr="MichSv 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076700" cy="504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ichSv 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267075" cy="5057775"/>
          </a:xfrm>
          <a:prstGeom prst="rect">
            <a:avLst/>
          </a:prstGeom>
          <a:noFill/>
        </p:spPr>
      </p:pic>
      <p:pic>
        <p:nvPicPr>
          <p:cNvPr id="162820" name="Picture 4" descr="MichSv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572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MichSv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6701003" cy="502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Michala Svobodova 24 O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6627233" cy="5322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ichala Svobodova 18 O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657600" cy="4876801"/>
          </a:xfrm>
          <a:prstGeom prst="rect">
            <a:avLst/>
          </a:prstGeom>
          <a:noFill/>
        </p:spPr>
      </p:pic>
      <p:pic>
        <p:nvPicPr>
          <p:cNvPr id="165892" name="Picture 4" descr="Michala Svobodova 28 O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20688"/>
            <a:ext cx="3914775" cy="521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wistart 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559" y="2420888"/>
            <a:ext cx="4521636" cy="3384376"/>
          </a:xfrm>
          <a:prstGeom prst="rect">
            <a:avLst/>
          </a:prstGeom>
          <a:noFill/>
        </p:spPr>
      </p:pic>
      <p:pic>
        <p:nvPicPr>
          <p:cNvPr id="166916" name="Picture 4" descr="005 Ruze bila 002 Pavla Wagner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2981325" cy="4981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omerancovnik 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552825" cy="5924550"/>
          </a:xfrm>
          <a:prstGeom prst="rect">
            <a:avLst/>
          </a:prstGeom>
          <a:noFill/>
        </p:spPr>
      </p:pic>
      <p:pic>
        <p:nvPicPr>
          <p:cNvPr id="167940" name="Picture 4" descr="Vánoční dárky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0649"/>
            <a:ext cx="4158461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www.skolazh.cz/upload/Snimek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152117" cy="5364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blog.svet-grafiky.cz/wp-content/uploads/2012/06/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765809" cy="4392488"/>
          </a:xfrm>
          <a:prstGeom prst="rect">
            <a:avLst/>
          </a:prstGeom>
          <a:noFill/>
        </p:spPr>
      </p:pic>
      <p:pic>
        <p:nvPicPr>
          <p:cNvPr id="35846" name="Picture 6" descr="http://www.spoon-tamago.com/wp-content/uploads/2013/01/jun-mitani-origam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64904"/>
            <a:ext cx="386085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origami-fun.com/images/LilyRed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810000" cy="3810000"/>
          </a:xfrm>
          <a:prstGeom prst="rect">
            <a:avLst/>
          </a:prstGeom>
          <a:noFill/>
        </p:spPr>
      </p:pic>
      <p:pic>
        <p:nvPicPr>
          <p:cNvPr id="37892" name="Picture 4" descr="http://u-handbag.typepad.com/uhandblog/images/2008/05/16/dsc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564904"/>
            <a:ext cx="4572000" cy="305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1.bp.blogspot.com/-kgSzToitsoI/TgScxPXD2PI/AAAAAAAAAC4/xcxLPKkzMe0/s1600/orig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857750" cy="3419475"/>
          </a:xfrm>
          <a:prstGeom prst="rect">
            <a:avLst/>
          </a:prstGeom>
          <a:noFill/>
        </p:spPr>
      </p:pic>
      <p:pic>
        <p:nvPicPr>
          <p:cNvPr id="38916" name="Picture 4" descr="http://i84.servimg.com/u/f84/09/04/28/77/origam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719059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Kirigami</a:t>
            </a:r>
            <a:r>
              <a:rPr lang="cs-CZ" dirty="0" smtClean="0"/>
              <a:t> </a:t>
            </a:r>
            <a:r>
              <a:rPr lang="ja-JP" altLang="en-US" dirty="0" smtClean="0"/>
              <a:t>切り紙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japonský pojem "</a:t>
            </a:r>
            <a:r>
              <a:rPr lang="cs-CZ" dirty="0" err="1" smtClean="0"/>
              <a:t>kirigami</a:t>
            </a:r>
            <a:r>
              <a:rPr lang="cs-CZ" dirty="0" smtClean="0"/>
              <a:t>" znamená v doslovném překladu </a:t>
            </a:r>
            <a:r>
              <a:rPr lang="cs-CZ" b="1" dirty="0" smtClean="0"/>
              <a:t>vystřihování z papíru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pouhým </a:t>
            </a:r>
            <a:r>
              <a:rPr lang="cs-CZ" b="1" dirty="0" smtClean="0"/>
              <a:t>stříháním a skládáním </a:t>
            </a:r>
            <a:r>
              <a:rPr lang="cs-CZ" dirty="0" smtClean="0"/>
              <a:t>papíru vznikají nádherná filigránová umělecká dílka.</a:t>
            </a:r>
          </a:p>
          <a:p>
            <a:r>
              <a:rPr lang="cs-CZ" dirty="0" smtClean="0"/>
              <a:t> z barevných papírů si můžete vytvořit obrázky, přáníčka, ozdoby i dekorativní předměty.</a:t>
            </a:r>
          </a:p>
          <a:p>
            <a:r>
              <a:rPr lang="cs-CZ" dirty="0" smtClean="0"/>
              <a:t>k práci budete potřebovat pouze ostré nůžky, modelářský nůž s vhodnou podložkou na vyřezávání, tužku, gumu, silnější papír pro výrobu šablony a barevné papíry nebo ubrousky, ze kterých budete vystřihovat.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Ze čtvercového papíru vytvořte úhlopříčným přeložením trojúhelník a pravou špičku tohoto trojúhelníku přeložte doleva tak, aby vzniklý sklad ležel pod úhlem 60° od základny trojúhelníku. Pak papír obraťte na druhou stranu a pravou špičku ohněte stejným způsobem doleva.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</a:t>
            </a:r>
            <a:r>
              <a:rPr lang="cs-CZ" dirty="0" smtClean="0"/>
              <a:t>semináře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Seminář</a:t>
            </a:r>
            <a:r>
              <a:rPr lang="cs-CZ" dirty="0" smtClean="0"/>
              <a:t> </a:t>
            </a:r>
            <a:r>
              <a:rPr lang="cs-CZ" dirty="0"/>
              <a:t>si klade za </a:t>
            </a:r>
            <a:r>
              <a:rPr lang="cs-CZ" dirty="0" smtClean="0"/>
              <a:t>cíl, formou obrazových prezentací, seznámit </a:t>
            </a:r>
            <a:r>
              <a:rPr lang="cs-CZ" dirty="0"/>
              <a:t>posluchače </a:t>
            </a:r>
            <a:r>
              <a:rPr lang="cs-CZ" dirty="0"/>
              <a:t> </a:t>
            </a:r>
            <a:r>
              <a:rPr lang="cs-CZ" dirty="0" smtClean="0"/>
              <a:t>s druhy papíru a současně ukázat zajímavé náměty a užitečné rady a tipy, které </a:t>
            </a:r>
            <a:r>
              <a:rPr lang="cs-CZ" dirty="0"/>
              <a:t>lze využít </a:t>
            </a:r>
            <a:r>
              <a:rPr lang="cs-CZ" dirty="0" smtClean="0"/>
              <a:t>při </a:t>
            </a:r>
            <a:r>
              <a:rPr lang="cs-CZ" dirty="0"/>
              <a:t>vlastní kreativní tvorbě např. </a:t>
            </a:r>
            <a:r>
              <a:rPr lang="cs-CZ" dirty="0" smtClean="0"/>
              <a:t>při výrobě</a:t>
            </a:r>
            <a:r>
              <a:rPr lang="cs-CZ" b="1" dirty="0" smtClean="0"/>
              <a:t> </a:t>
            </a:r>
            <a:r>
              <a:rPr lang="cs-CZ" b="1" dirty="0"/>
              <a:t>ozdobných </a:t>
            </a:r>
            <a:r>
              <a:rPr lang="cs-CZ" b="1" dirty="0" smtClean="0"/>
              <a:t>předmětů a dekorací </a:t>
            </a:r>
            <a:r>
              <a:rPr lang="cs-CZ" b="1" dirty="0"/>
              <a:t>z </a:t>
            </a:r>
            <a:r>
              <a:rPr lang="cs-CZ" b="1" dirty="0" smtClean="0"/>
              <a:t>papíru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7347181" cy="5510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cie.napady.net/image/15049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128726" cy="5346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cie.napady.net/image/15049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7872875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japonská technika skládání</a:t>
            </a:r>
          </a:p>
          <a:p>
            <a:r>
              <a:rPr lang="cs-CZ" dirty="0" err="1" smtClean="0"/>
              <a:t>kusudama</a:t>
            </a:r>
            <a:r>
              <a:rPr lang="cs-CZ" dirty="0" smtClean="0"/>
              <a:t> = japonská </a:t>
            </a:r>
            <a:r>
              <a:rPr lang="cs-CZ" b="1" dirty="0" smtClean="0"/>
              <a:t>květinová koule</a:t>
            </a:r>
          </a:p>
          <a:p>
            <a:r>
              <a:rPr lang="cs-CZ" dirty="0" smtClean="0"/>
              <a:t>objevuje již v 11. stol. </a:t>
            </a:r>
            <a:r>
              <a:rPr lang="cs-CZ" b="1" dirty="0" smtClean="0"/>
              <a:t>Původně</a:t>
            </a:r>
            <a:r>
              <a:rPr lang="cs-CZ" dirty="0" smtClean="0"/>
              <a:t> se tyto koule vyráběly ze </a:t>
            </a:r>
            <a:r>
              <a:rPr lang="cs-CZ" b="1" dirty="0" smtClean="0"/>
              <a:t>sušených léčivých bylin</a:t>
            </a:r>
            <a:r>
              <a:rPr lang="cs-CZ" dirty="0" smtClean="0"/>
              <a:t>. Vždy měly kulovitý tvar připomínající zeměkouli.</a:t>
            </a:r>
          </a:p>
          <a:p>
            <a:r>
              <a:rPr lang="cs-CZ" dirty="0" smtClean="0"/>
              <a:t>dodnes je </a:t>
            </a:r>
            <a:r>
              <a:rPr lang="cs-CZ" dirty="0" err="1" smtClean="0"/>
              <a:t>kusudama</a:t>
            </a:r>
            <a:r>
              <a:rPr lang="cs-CZ" dirty="0" smtClean="0"/>
              <a:t> považována za důležitý element výzdoby všech významných událostí v životě. Je i nedílnou součástí výzdoby v </a:t>
            </a:r>
            <a:r>
              <a:rPr lang="cs-CZ" b="1" dirty="0" smtClean="0"/>
              <a:t>japonských nemocnicích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kusudama</a:t>
            </a:r>
            <a:r>
              <a:rPr lang="cs-CZ" dirty="0" smtClean="0"/>
              <a:t> má přinášet majiteli </a:t>
            </a:r>
            <a:r>
              <a:rPr lang="cs-CZ" b="1" dirty="0" smtClean="0"/>
              <a:t>štěstí, pomoci zahánět zlé duchy </a:t>
            </a:r>
            <a:r>
              <a:rPr lang="cs-CZ" dirty="0" smtClean="0"/>
              <a:t>a upravovat okolní </a:t>
            </a:r>
            <a:r>
              <a:rPr lang="cs-CZ" b="1" dirty="0" smtClean="0"/>
              <a:t>energii </a:t>
            </a:r>
            <a:r>
              <a:rPr lang="cs-CZ" dirty="0" smtClean="0"/>
              <a:t>v místnosti. 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5" name="Obrázek 4" descr="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0080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0080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93096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2210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.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210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3" name="Obrázek 2" descr="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62880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14908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pic>
        <p:nvPicPr>
          <p:cNvPr id="3" name="Obrázek 2" descr="http://klio-elena.narod.ru/origami/kusudama/star3/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klio-elena.narod.ru/origami/kusudama/star3/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76872"/>
            <a:ext cx="26642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pic>
        <p:nvPicPr>
          <p:cNvPr id="3" name="Picture 2" descr="http://zsbrezova.gwh.cz/ZsBrezova/media/skola/HlavniFoto/kusud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3111"/>
            <a:ext cx="6552728" cy="5236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45058" name="Picture 2" descr="http://4.bp.blogspot.com/_q2X2D7pxZvA/S68z4zLXK-I/AAAAAAAABYE/23HUgrad1pU/s1600/Fleurogam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8780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Papír a jeho význam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posledních letech se stále předpovídá, že éra papíru končí (vinou multimediální techniky). </a:t>
            </a:r>
            <a:r>
              <a:rPr lang="cs-CZ" dirty="0" smtClean="0"/>
              <a:t>Opak je však pravdou a </a:t>
            </a:r>
            <a:r>
              <a:rPr lang="cs-CZ" dirty="0"/>
              <a:t>spotřeba papíru neustále stoupá. </a:t>
            </a:r>
            <a:endParaRPr lang="cs-CZ" dirty="0" smtClean="0"/>
          </a:p>
          <a:p>
            <a:r>
              <a:rPr lang="cs-CZ" dirty="0" smtClean="0"/>
              <a:t>Je </a:t>
            </a:r>
            <a:r>
              <a:rPr lang="cs-CZ" dirty="0"/>
              <a:t>dokázáno, že text čtený z papíru vnímají lidé lépe než z počítačových obrazovek a o </a:t>
            </a:r>
            <a:r>
              <a:rPr lang="cs-CZ" b="1" dirty="0" smtClean="0"/>
              <a:t>30% </a:t>
            </a:r>
            <a:r>
              <a:rPr lang="cs-CZ" dirty="0"/>
              <a:t>si ho i lépe pamatují. Výhody papíru jsou jeho lehkost, trvanlivost, poměrně nízká cena a všestranná použitelnost (obaly, nábytek, hygienické potřeby, apod.). Papír je fenomén se zajímavou minulostí, současností a pravděpodobně i budoucností.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4274" name="Picture 2" descr="http://2.bp.blogspot.com/-cSno2eSu1KQ/TepAOuzxvJI/AAAAAAAADTE/Fv9h9JUCCx8/s1600/4.6.11++Fleurogami+Strau%25C3%259F+%2528474+x+450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51485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5298" name="Picture 2" descr="http://foto.dama.cz/img/1030/103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6322" name="Picture 2" descr="http://img12.rajce.idnes.cz/d1202/6/6166/6166592_e494c931ed4e6095d20f8bed222c94f1/images/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528725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IRIS FOLDING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skládání proužků papíru</a:t>
            </a:r>
          </a:p>
          <a:p>
            <a:r>
              <a:rPr lang="pl-PL" dirty="0" smtClean="0"/>
              <a:t>po celou dobu pracujeme z rubové strany</a:t>
            </a:r>
          </a:p>
          <a:p>
            <a:r>
              <a:rPr lang="cs-CZ" dirty="0" smtClean="0"/>
              <a:t>hotový obrázek je možné použít třeba na přání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základ přání o rozměru cca 13,5×13,5 cm</a:t>
            </a:r>
          </a:p>
          <a:p>
            <a:r>
              <a:rPr lang="cs-CZ" dirty="0" smtClean="0"/>
              <a:t>čtvrtku ve tvaru čtverce o rozměru 11×11 cm</a:t>
            </a:r>
          </a:p>
          <a:p>
            <a:r>
              <a:rPr lang="cs-CZ" dirty="0" smtClean="0"/>
              <a:t>šablonu na iris </a:t>
            </a:r>
            <a:r>
              <a:rPr lang="cs-CZ" dirty="0" err="1" smtClean="0"/>
              <a:t>folding</a:t>
            </a:r>
            <a:endParaRPr lang="cs-CZ" dirty="0" smtClean="0"/>
          </a:p>
          <a:p>
            <a:r>
              <a:rPr lang="cs-CZ" dirty="0" smtClean="0"/>
              <a:t>3 vzájemně ladící papíry</a:t>
            </a:r>
          </a:p>
          <a:p>
            <a:r>
              <a:rPr lang="cs-CZ" dirty="0" smtClean="0"/>
              <a:t>pravítko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tužku</a:t>
            </a:r>
          </a:p>
          <a:p>
            <a:r>
              <a:rPr lang="cs-CZ" dirty="0" smtClean="0"/>
              <a:t>lepidlo</a:t>
            </a:r>
          </a:p>
          <a:p>
            <a:r>
              <a:rPr lang="cs-CZ" dirty="0" smtClean="0"/>
              <a:t>ozdoby – stuhu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</a:t>
            </a:r>
            <a:r>
              <a:rPr lang="cs-CZ" dirty="0" smtClean="0"/>
              <a:t>ablony</a:t>
            </a:r>
            <a:endParaRPr lang="cs-CZ" dirty="0"/>
          </a:p>
        </p:txBody>
      </p:sp>
      <p:pic>
        <p:nvPicPr>
          <p:cNvPr id="5" name="Picture 2" descr="http://www.cz-milka.net/kreativni-tvorba-navody/2012-03-24-iris-folding/sablona-ctver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2095500" cy="2095501"/>
          </a:xfrm>
          <a:prstGeom prst="rect">
            <a:avLst/>
          </a:prstGeom>
          <a:noFill/>
        </p:spPr>
      </p:pic>
      <p:pic>
        <p:nvPicPr>
          <p:cNvPr id="6" name="Picture 4" descr="http://www.cz-milka.net/kreativni-tvorba-navody/2012-03-24-iris-folding/sablona-kr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556792"/>
            <a:ext cx="2105025" cy="2095501"/>
          </a:xfrm>
          <a:prstGeom prst="rect">
            <a:avLst/>
          </a:prstGeom>
          <a:noFill/>
        </p:spPr>
      </p:pic>
      <p:pic>
        <p:nvPicPr>
          <p:cNvPr id="7" name="Picture 6" descr="http://www.cz-milka.net/kreativni-tvorba-navody/2012-03-24-iris-folding/sablona-srd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56992"/>
            <a:ext cx="2552700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2.bp.blogspot.com/-BKw5SSVV9t0/TwTeKiWxMJI/AAAAAAAAAGY/abKZJfJ7uaQ/s1600/Iris+folded+Christmas+orn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4235806" cy="5156634"/>
          </a:xfrm>
          <a:prstGeom prst="rect">
            <a:avLst/>
          </a:prstGeom>
          <a:noFill/>
        </p:spPr>
      </p:pic>
      <p:pic>
        <p:nvPicPr>
          <p:cNvPr id="57348" name="Picture 4" descr="Iris Folding 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92896"/>
            <a:ext cx="3560833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cardinspirations.co.uk/demo/iri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81375" cy="3314700"/>
          </a:xfrm>
          <a:prstGeom prst="rect">
            <a:avLst/>
          </a:prstGeom>
          <a:noFill/>
        </p:spPr>
      </p:pic>
      <p:pic>
        <p:nvPicPr>
          <p:cNvPr id="62468" name="Picture 4" descr="http://www.craftability-ipswich.co.uk/iris%20folding%20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84784"/>
            <a:ext cx="4608511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CANDY BAG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Mezi oblíbené techniky skládání patří také technika </a:t>
            </a:r>
            <a:r>
              <a:rPr lang="cs-CZ" b="1" dirty="0" err="1" smtClean="0"/>
              <a:t>candy</a:t>
            </a:r>
            <a:r>
              <a:rPr lang="cs-CZ" b="1" dirty="0" smtClean="0"/>
              <a:t> bag </a:t>
            </a:r>
            <a:r>
              <a:rPr lang="cs-CZ" dirty="0" smtClean="0"/>
              <a:t>– skládání kabelek z papíru</a:t>
            </a:r>
          </a:p>
          <a:p>
            <a:r>
              <a:rPr lang="cs-CZ" dirty="0" smtClean="0"/>
              <a:t>Nápad skládat kabelky prý měli již staří </a:t>
            </a:r>
            <a:r>
              <a:rPr lang="cs-CZ" dirty="0" err="1" smtClean="0"/>
              <a:t>Mayové</a:t>
            </a:r>
            <a:r>
              <a:rPr lang="cs-CZ" dirty="0" smtClean="0"/>
              <a:t>. Na jejich výrobu využívali palmové listy. Novodobě pochází nápad skládání těchto kabelek z Ameriky - resp. Mexika, kde prý na počátku byla mlsná paní, která tak dlouho skladovala papírky od bonbónů, až jí je přišlo líto vyhodit a upletla si z nich první tašku.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Candy</a:t>
            </a:r>
            <a:r>
              <a:rPr lang="cs-CZ" dirty="0" smtClean="0"/>
              <a:t> bag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libovolný balící papír, 5cm širokou </a:t>
            </a:r>
            <a:r>
              <a:rPr lang="cs-CZ" dirty="0" err="1" smtClean="0"/>
              <a:t>isolepu</a:t>
            </a:r>
            <a:r>
              <a:rPr lang="cs-CZ" dirty="0" smtClean="0"/>
              <a:t> nebo samolepící obal na knihy, nůžky, tužku a pravítko.</a:t>
            </a:r>
          </a:p>
          <a:p>
            <a:r>
              <a:rPr lang="cs-CZ" dirty="0" smtClean="0"/>
              <a:t>na základ náramku o vnitřním obvodu cca 19 cm potřebujete 22 kousků papíru </a:t>
            </a:r>
            <a:r>
              <a:rPr lang="cs-CZ" b="1" dirty="0" smtClean="0"/>
              <a:t>5x11 cm</a:t>
            </a:r>
            <a:r>
              <a:rPr lang="cs-CZ" dirty="0" smtClean="0"/>
              <a:t>, </a:t>
            </a:r>
          </a:p>
          <a:p>
            <a:r>
              <a:rPr lang="cs-CZ" dirty="0" smtClean="0"/>
              <a:t>počet dílků musí být sudý. </a:t>
            </a:r>
          </a:p>
          <a:p>
            <a:r>
              <a:rPr lang="cs-CZ" dirty="0" smtClean="0"/>
              <a:t>pokud chcete náramek větší - na každé 2dílky papíru se obvod zvětší o cca 1,7cm.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papír?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Papír je výrobek zhotovený </a:t>
            </a:r>
            <a:r>
              <a:rPr lang="cs-CZ" b="1" dirty="0"/>
              <a:t>zplstěním jemných, nejčastěji </a:t>
            </a:r>
            <a:r>
              <a:rPr lang="cs-CZ" b="1" dirty="0" smtClean="0"/>
              <a:t>rostlinných vláken </a:t>
            </a:r>
            <a:r>
              <a:rPr lang="cs-CZ" dirty="0"/>
              <a:t>ve vodném prostředí na sítu. </a:t>
            </a:r>
            <a:endParaRPr lang="cs-CZ" dirty="0" smtClean="0"/>
          </a:p>
          <a:p>
            <a:r>
              <a:rPr lang="cs-CZ" dirty="0" smtClean="0"/>
              <a:t>Plošná </a:t>
            </a:r>
            <a:r>
              <a:rPr lang="cs-CZ" dirty="0"/>
              <a:t>hmotnost </a:t>
            </a:r>
            <a:r>
              <a:rPr lang="cs-CZ" b="1" dirty="0"/>
              <a:t>papíru </a:t>
            </a:r>
            <a:r>
              <a:rPr lang="cs-CZ" dirty="0"/>
              <a:t>je do zhruba 150 g/m2. Papír nad tuto gramáž se nazývá </a:t>
            </a:r>
            <a:r>
              <a:rPr lang="cs-CZ" b="1" dirty="0"/>
              <a:t>karton</a:t>
            </a:r>
            <a:r>
              <a:rPr lang="cs-CZ" dirty="0"/>
              <a:t> a nad 250 až 300 g/m2 </a:t>
            </a:r>
            <a:r>
              <a:rPr lang="cs-CZ" b="1" dirty="0"/>
              <a:t>lepenka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naramek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29408"/>
            <a:ext cx="6565237" cy="4923928"/>
          </a:xfrm>
          <a:prstGeom prst="rect">
            <a:avLst/>
          </a:prstGeom>
          <a:noFill/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jednotlivých dílků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jednotlivých dílků</a:t>
            </a:r>
            <a:endParaRPr lang="cs-CZ" dirty="0"/>
          </a:p>
        </p:txBody>
      </p:sp>
      <p:pic>
        <p:nvPicPr>
          <p:cNvPr id="1028" name="Picture 4" descr="naramek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3RcT0pM3VfA/TnmlKR5cPFI/AAAAAAAADiM/qVTpj5cJL3w/s1600/P118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1.bp.blogspot.com/-SFeHZfc30To/TnmqAVdQAVI/AAAAAAAADiQ/dXSd8Mdp0uo/s1600/P118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840427" cy="2880320"/>
          </a:xfrm>
          <a:prstGeom prst="rect">
            <a:avLst/>
          </a:prstGeom>
          <a:noFill/>
        </p:spPr>
      </p:pic>
      <p:pic>
        <p:nvPicPr>
          <p:cNvPr id="67588" name="Picture 4" descr="http://www.zlateceskerucicky.cz/public/products/max/50844cd88b1107.60474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20721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Náramky technikou </a:t>
            </a:r>
            <a:r>
              <a:rPr lang="cs-CZ" dirty="0" err="1" smtClean="0"/>
              <a:t>candy</a:t>
            </a:r>
            <a:r>
              <a:rPr lang="cs-CZ" dirty="0" smtClean="0"/>
              <a:t> bag</a:t>
            </a:r>
            <a:endParaRPr lang="cs-CZ" dirty="0"/>
          </a:p>
        </p:txBody>
      </p:sp>
      <p:pic>
        <p:nvPicPr>
          <p:cNvPr id="68610" name="Picture 2" descr="http://www.daniela-kocian.estranky.cz/img/picture/521/naramek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405711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sesiv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76200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obal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56992"/>
            <a:ext cx="4005131" cy="3003848"/>
          </a:xfrm>
          <a:prstGeom prst="rect">
            <a:avLst/>
          </a:prstGeom>
          <a:noFill/>
        </p:spPr>
      </p:pic>
      <p:pic>
        <p:nvPicPr>
          <p:cNvPr id="194564" name="Picture 4" descr="obal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Tea</a:t>
            </a:r>
            <a:r>
              <a:rPr lang="cs-CZ" dirty="0" smtClean="0"/>
              <a:t> bag </a:t>
            </a:r>
            <a:r>
              <a:rPr lang="cs-CZ" dirty="0" err="1" smtClean="0"/>
              <a:t>folding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Technika </a:t>
            </a:r>
            <a:r>
              <a:rPr lang="cs-CZ" b="1" dirty="0" err="1" smtClean="0"/>
              <a:t>tea</a:t>
            </a:r>
            <a:r>
              <a:rPr lang="cs-CZ" b="1" dirty="0" smtClean="0"/>
              <a:t> bag </a:t>
            </a:r>
            <a:r>
              <a:rPr lang="cs-CZ" b="1" dirty="0" err="1" smtClean="0"/>
              <a:t>folding</a:t>
            </a:r>
            <a:r>
              <a:rPr lang="cs-CZ" dirty="0" smtClean="0"/>
              <a:t> neboli skládání čajových sáčků pochází z Holandska, kde slečna jménem Tiny chtěla pro svou sestru udělat přání k narozeninám, a jelikož neměla po ruce žádný dekorativní papír, tak to zkusila se sáčky od čaje...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Základem této techniky je japonské skládání z papíru </a:t>
            </a:r>
            <a:r>
              <a:rPr lang="cs-CZ" dirty="0" err="1" smtClean="0"/>
              <a:t>origami</a:t>
            </a:r>
            <a:endParaRPr lang="cs-CZ" dirty="0" smtClean="0"/>
          </a:p>
          <a:p>
            <a:r>
              <a:rPr lang="cs-CZ" dirty="0" smtClean="0"/>
              <a:t>Na výrobu jedné hvězdičky (kytičky) je většinou třeba osm stejných čtverců, které  získáme z osmi čajových sáčků...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brydova.cz/plugins/content/mavikthumbnails/thumbnails/200x150-images-stories-techniky-teabag-p124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04664"/>
            <a:ext cx="2880320" cy="2160240"/>
          </a:xfrm>
          <a:prstGeom prst="rect">
            <a:avLst/>
          </a:prstGeom>
          <a:noFill/>
        </p:spPr>
      </p:pic>
      <p:pic>
        <p:nvPicPr>
          <p:cNvPr id="70662" name="Picture 6" descr="http://www.brydova.cz/plugins/content/mavikthumbnails/thumbnails/200x150-images-stories-techniky-teabag-p124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865107" cy="2148830"/>
          </a:xfrm>
          <a:prstGeom prst="rect">
            <a:avLst/>
          </a:prstGeom>
          <a:noFill/>
        </p:spPr>
      </p:pic>
      <p:pic>
        <p:nvPicPr>
          <p:cNvPr id="70666" name="Picture 10" descr="http://www.brydova.cz/plugins/content/mavikthumbnails/thumbnails/200x139-images-stories-techniky-teabag-p124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3044695" cy="2116063"/>
          </a:xfrm>
          <a:prstGeom prst="rect">
            <a:avLst/>
          </a:prstGeom>
          <a:noFill/>
        </p:spPr>
      </p:pic>
      <p:pic>
        <p:nvPicPr>
          <p:cNvPr id="70668" name="Picture 12" descr="http://www.brydova.cz/plugins/content/mavikthumbnails/thumbnails/200x196-images-stories-techniky-teabag-p1240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153930"/>
            <a:ext cx="2553072" cy="2502012"/>
          </a:xfrm>
          <a:prstGeom prst="rect">
            <a:avLst/>
          </a:prstGeom>
          <a:noFill/>
        </p:spPr>
      </p:pic>
      <p:pic>
        <p:nvPicPr>
          <p:cNvPr id="70670" name="Picture 14" descr="http://www.brydova.cz/plugins/content/mavikthumbnails/thumbnails/200x200-images-stories-techniky-teabag-p124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77072"/>
            <a:ext cx="2232248" cy="2232248"/>
          </a:xfrm>
          <a:prstGeom prst="rect">
            <a:avLst/>
          </a:prstGeom>
          <a:noFill/>
        </p:spPr>
      </p:pic>
      <p:pic>
        <p:nvPicPr>
          <p:cNvPr id="70672" name="Picture 16" descr="http://www.brydova.cz/plugins/content/mavikthumbnails/thumbnails/200x150-images-stories-napady-Dekorace-stromekTBG-dscn07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772816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papírů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000" b="1" dirty="0" smtClean="0">
                <a:latin typeface="Times New Roman" pitchFamily="18" charset="0"/>
                <a:cs typeface="Times New Roman" pitchFamily="18" charset="0"/>
              </a:rPr>
              <a:t>Papíry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Tiskové-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novinový, knihtiskový, plakátový, bankovkový, známkový, mapový, rozmnožovací, křídový…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Psací a kreslící papíry-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ruční papír, imitace ručního papíru, knihový, bankovní, strojový, průklepový, pauzovací..atd.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Obalové papíry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 střední balicí, balíkový, černý na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fotoobaly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hedvábný, pergamenový, parafinový…atd.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Papíry pro elektrotechniku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 kabelový,kondenzátorový, pro polepování dynamových a transformátorových plechů…atd.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Technické a průmyslové papíry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-pytlový, kelímkový, fotografický, cigaretový, sulfátový na lepicí pásky…atd.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Filtrační papíry-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sací papíry, buničitá vata, papíry pro filtraci plynů spalovacích motorů..atd.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Papíry na zušlechtění-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surový fotografický, propisovací..</a:t>
            </a:r>
            <a:endParaRPr lang="cs-CZ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Ostatní papíry-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uhlový, dekorační..atd.</a:t>
            </a:r>
            <a:endParaRPr lang="cs-CZ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data:image/jpeg;base64,/9j/4AAQSkZJRgABAQAAAQABAAD/2wCEAAkGBhASEA8QEBQQEBUQFBQUDxAQFBAPEA8PFBQVFBQQFBQXHCYeFxkjGRQUHy8gJCcpLCwsFR4xNTAqNSYrLCkBCQoKDgwOGg8PGikcHR0pKSkpLCwsLCosLCwpLCkpKSkpKSksKSwpKSwpLCkpLCwpKSkpKSkpLCwpLCwpKSkpLP/AABEIAPYAzQMBIgACEQEDEQH/xAAcAAABBQEBAQAAAAAAAAAAAAACAAEDBAUGBwj/xABIEAACAQIEAwUEBwQHBQkAAAABAgADEQQSITEFQVEGImFxgRNCkaEjMlJyscHRByRi8BQzU3OCsrNDkqLh8RUWNGODk8LS4v/EABoBAQADAQEBAAAAAAAAAAAAAAABAgMEBQb/xAAlEQACAgEEAgIDAQEAAAAAAAAAAQIDEQQSITETQSJxMjNhFCP/2gAMAwEAAhEDEQA/APSjBMNoBlQAYMMwDIAJjGPBMAaKKNAHiiiEAePFFAFHij2gCEeNHgDxRRQQFeK8GK8EktPeUmlumdR5ym5g6KemZ/H2/dcR/dt+E8o9tPU+Pn91xP8AdP8AhPIvaaykz3dA/iz1zsof3PD/AHD/AJmmteY3ZRv3LDfc/wDk01s0vHo8q5/9JfbNNoBhtAaSecAYBhmAZAAMYwjAMEjRRRoA8cRo8AKKNCEAUeKPAFFGiggeKNHgkUUUUAJTqPOVK258zLIlav8AWbzMG9PsyOOk/wBGxP8AdP8A5TPIQZ7Dxdf3fED/AMqp/kM8ZzSkz29C/iz0Ps92zwtLDUKTmoGprZrJcXuTob+M1P8Av5gvtVP/AG2nlimHmlFJ+jSWjrk888n0MZG0kMjM2PmADAMIwTAAgmEYJgkaNHigCiiigBCOIMIQA4LNGrC1j0GviDv/AD4TOxvEANLw+CcGjmj3mfhcVmEuK0ZIJYoIMMQQKKIxQSNIa/1m8zJpFiB3m8zBvT7KeKoZkdftKw+IInij4N72ytp4Ge4tI8o8JDWT0Kb3VnC7PEhh3+y3wMP2TdD8J7RkEXsx0HwErsR0f7v4bjSMw2MjJlz58BoBhmAYJBMEw4zCARmK8EtFmgBR4N494AUJBI7xsRUsptudBBaKy8FAcSJrshPdcE0x0IO3wmTxxSjA8m+R6SPiFUq4cboQR6cpq42itelYW74DIejbj9PWGsrB0317GmuijwbE30nQU2nGYCuKYqVHOUU2VSD9tja3hYBj6TpaePXQXlIs5n2aiwxIKVS8nWXKjmNHjkQAZHi/rGSGNBeE9pUt5xeyPQy3FBfzMq+yMXsjLJEG0EeVl1pGYbSMwYgwTCMEwSFTjV2UHKSAemxsYIMi4vhRUpBvep7/AHT+h/GC8Em8MCrhL7G3nrKtRai7jMOq6zGHEq1I2BzAcm1H6y/h+1VM6VAUPX6y/qIN5aaa65K3Fu0v9HyOVzo1wSDldHGttdNRqNtjJeH9rMLVsFqBWPuVO4fnofQyxxPCUsVh3UZGzC6sLGzj6puPh6zz1OzNfcKGF7WuL6biZTzHovRQrMqXB6b/AEkXlbG4vl03855s2PxOHfKjPTt7p1X4HSanDuJ4irm2YDdtrt0EiFuXhnVHRut7s5Rq4+teXezWJur0zuneTxQ7/A/jOfrYoj64K+e3xljheNy1aTLr3rMBrdG0b9fSbZNbKfJW0uwu3ZAR0QE5rPVt/aMAAT/hA/3pkcH4uzKoY6qAPMDaa+G4wj4iuKgBWuxAvyGyj4WmHxbCDDVmp9Dof4DqJzSl7MlpIqLXvGTvuDY/MovvNymZwPAsfYjxnbUsQAATN4PJ5rrbeEXQI+XyHiZj47i5ANjby3kNKu4p52JsNAJZ8EypcVlmtVrAc4lqAznDji7TZw2wkJ5MsFy8eAsK8kgUVojFALLyMw2MCACYJhGCYAN5NRfkdjoR1BkJjAwSjA4rgsrsPh4jlMTFUZ03aHH0VVCzgNcLlGrWPgNpkVUudB6wmmezVJ7U2YuFwtUMTTLJfTMCV/6xcWaqhV1Y66ORsagH1rcrj5gzfZAoLnZAT68vnaczX4sr3UA5WOXMds26t6H5MZnZhI2hJzfCJ8cfaUQahFQ2GU6K3l4y7wuiMi5RYEaTCw+JWwLEXU6qw92xvbxvymzgC4pqNtzba1yTb5zl3YeS1iwsF6vSW2tpl1KKUw1UC1hlXkCzabeWYyLjGLy9zNlJGra3HS1vWVWwT+xp5Mz5iWN9L8lIB5b/ABmztyiKoY+TeCbhxpKSanvbXGgHOFxDCNiX9olhYZbPcgldN4eG4dWf6y5LqFLMwYhR9lBz05mb2EwyqqqugA57nxPjeZLngvOzDyuyn2bwQpXWqqFz3kYXIy8wAdiPzm3XrzO4jTbKGT61M5k8bbr6i4+EiOPDoGXmL/8AIzvj8VgwgtzyT0lNWqqDYd5/ISx2hxGUJTHn+Q/OT8EFOjQavVZUD65mIAC8h+c5/H8WpVqjNTZmsQAbZVC+upPwmc2edfLdN46Ro8Jo3N50VJZjcNcKBNmk94icrJhHjAwhLFRRRRQQTmNaOY14JBaRtDJkdSnmBGuummhgGbxTj9Ch/WMM3JF7zn05es4/inbKtVBFL6FeoN6hH3uXpNvi37PkqEvSdqbHcN31Pj1Ex8P2PNDM9ez5fqqtyG9N/SYzjJ/R6mk8K5ayzm6FR2upuczA31Ot9yZ3WDcEA7zJw/GlZ2UqtIAWUZcpPW5lahiMtRjTNtTZTcrUAuSp+GkyXx6PQszNc8HQcab6HJpepf8A3QPzJ+U8+vchFH1Lk9cx3J+HynX4vHiowZdsqgfifmTM/G8BNazIVQi+a4Pev5SspbmZVSUOGUOFYVXIqXBuToT7438+vrOmpCctW4FVotk+sHAKsoJC1ByN9rj8pNR4rXpMQ4zqDkB5BtxfmNJVotLMkmuSbj1JmxFFSgIIyq2oDEnUX5WmhwmsS9VDYBbCmjHUKNNL9RrJaPGUKZipJUjKvIsBcEHkOvgTMtKxTEI/dYhAavMe0N9iP4cslIs1LZtSOtWnYTOxHHqaO1NRnZTqAQLcyB1PhH7R1GOF+jJBZktlPeKk3NrTnhwGoqirUBB3K3uzDcMTy/GE8FK4KX5HQYDi6Vr2BQruG5jreUMK6+3amuqVGv0y3HfA8CfxjUKjMqkBm0J0+oANwTuTvvL39No07VbDNTF1FtydACZt5WzTYo52mH2udmxLLdstMAKpJyrpsBylbgyWW/Uk+mwlXiOPqO7M27m/neauApWAmcXulk59WlCtR9s3+HMSROkobTC4TS5zfpCdMTxZE6wxAWHLlR4orxQCcwDCYxASQCFvCtaM1UAEkgAbk6fGYXE+PnVaPq//ANR+cg2rqlN8F3inGqdEHMbtyQfWPn0E4DjvF6uIbvGyj6qLoo8fEy7iELEk6k7k6kmVlwZZlXqQB66SMZPXprhVz2y9w3h6tRRaoLkjNdiSwBNgAdwLAH1mRjLU6jqjEKpGbNqAToCbC9vKdilEZgBsO6PugWHyAnP8Z4Ec71E1JBDL5ixI+WkztXBau1OTyZGFIRBmZSF5qc43vy85Ke0YW6UwXJGhAJN/u7mZ54NiMn9W3ebQgjOOnkJt0uAJSo5qrMWtdsthZzsFYa/j5TlXZM4xzwzLHFKzuEzOCdwbrlHly2lZq5cvl/2oRfLJbfpawPrJfaXJLEk0wQ1zdmS1vz38ZtcJ4fQyIxysPrlmPdzAC9z00ljobUF0N/2Gy06aoGc2zEDuNcgaDe8jp8GUav3Kn9klRWJtrZmOifPynUNiRUHc0Rxa5umYjQ66G15y+MwT2ZagIZdUNhqo3UnnyIOu0nJSublnJaw2LarXWmgQpSAVil7FeffJuwG06EUusxeCUVp9+oVQsO6GIU23JseUGp2ttUYLTzIt7Nexcj3vATKXLMXF7mlyaLcHpE3y2v8AWCllB8SAbSWtwinlICgDp1+MrcM7Sq4tUATNoDfQH7OvPWazGwt0m9Ve7spOUo8M4nGcBZaiIrBldrLm+sm59RpL54RVTkGHVdflvLj1A2J0/wBkuv322+QPxltsTOmNUURZF2pOQHD8SALHQ+M2KOJBmJUqX3sZJTXoSPnG1o4bNM1yjoVqCGHmZhcHiCoYL6E2PzjjFlSVYWI3EHG0al48rUsQDLAaSQTsYJaO0iYyQVsdw72lu+wA93QrfrM6p2ffWxU9NxNkGSJINoXzjwjl6vBqo9w+lj+Eqi1FvaVA1l8DcE6AzuVWcl+0LGsq0aS+9dm56DQfn8JSctqyd2nuds1BosYTFIQGUggjukc4PENbW35ic5wjAVPZd5vZiobovh7xEgxIRWZGCaHVmLBivVSNjOeUm1ydfhWeGbiVJk9psaQioBq1irE6dLW9flMjD9oCjEVGLAczuPPrKNTHPiMQArMis4UVDoQDoCBMkPE0+8E2LVadmX2wOwqMAq1DbdQeU2uzQa4SooVah0GZNrakKPd5wOLcACgVLFyBZ2OpuPe8IuHIqhCgLH2TVHIsSDmKhbcraS50NqcTo+NcdpgmpS74p91xbT2Y0B18dR69Zi0sXUZgaLk5lDKgsVcWuQBy1voJFSq95EIFNCwzMxvdrWBYnlf0F5kUcLUTEGiymxv7MfZF9r8vTqJCChGJrcXwi1Sz1GdHYDuOgDAWtYAkXHiJm4fhTqGZGzi1mGoYeBBt02F51HD+zqgKzXYg3IPeB6C5/nWWcRhAVZVAGhsALC8NmKnycfgyCTTOutwdijc7jxGnznbvXC011vZQL7303nnYwlyXzWJFwNdQCQdfD8xLdXHYmmuS7ZSLDML79DNKpqPZpbW7On0anDsRc1Kn9o5t91e6PwM0KAqVDlpqzn+EXt5nYSt2bWmtMPiadQoosrAgJbqRufjO24X2gwJW1KpSQW+qSKZt5HedMZJnLqL/ABfFIzsF2VqGxrMF/hXU+p2msuHw+HXM1h4tqxPh/wApmcR7XC5WgL/xtt6DnMdQ9RszksTzP86SXJLo8uds5/kzVx/aR3utEZB9r3j+ko4agx1OvUmW8PgBNClQAleX2ZZI8LQtLqiMqyQSxUlaRNJTI2kgCSpI4aSAWqU817YcYz4x6Y2VhTH+HQ/O89Fq4j2dN6n2FLedhe08rwXZavXqGpUBW7Ztdzre8ysWeDr0tqqk2yx2oxzCrTVDbIlhl0sDMeng61UG2p8b/CbnaXg6UaKoNXqHvMdWKr4+dpPwOqGRT7y2V/Ho/rsfEeMqq9z5PWVjVe6JyNLgwYkOzhxe4ZbLccrjb1E6TgXZstapWv8ARlfZ22a2tz15Tq6SJoSqk9bC/wAZNVItfUDn5dZScNpWWocuFwVq1IFSDfvAgkaEXnFJiBRxy0yxVabEsxA2bTXwso+M3+IcbAF6au6/btlQ+RO849K4q1a1Zw12ay2scqqLbc9pii1dTznB39TglGoM1hlYbqe619j/ANJzXHOz1ZKYqUTnNI5gg00AsQBfp+E6fs7TAwtMAtzuDuGJuVHQR+MYgJTzWuW0ReZMjLIxmRyvZ3to9Q2q+zVApJIBBW1ud51ftFKF1OYEaEbec8sxtFqVfMBlDEnLyF/rLbodZ2vZ3iYqYZlFwM2VQbXAPL4TRR3MWR2rJFW4S+rJYqxzNTNgQTrdT08JI2Ow65RiFYlbE012vyuTN9EFgJy/FuHs2IdEGYsqkHkn3jyl3CUeia5KXDI+OcVatTIS1OmvuA6nzmRg+DZmDH5iXqfDSjMr6kHXpcTWwNIXtJSfs49TfBrZFEuDwhsAOU28FhLRYWiJoUltNlE8xsNKcmVYlhiXKiEKNHgEhjEQkMREkgjtHUQrRwIBPRpBgVYXB0IPOQYsDMcoAF9ANNtJbwwsCeg+cx+M4v2dKpUG4Fl+8dF+Zv6SDSuO5pHGdoa/ta722TuL6bn43kGAvTYNy2I6g7iHh6E0KHDHbYaddhIR7UpqEcekalI2F7i1rg7XHWZvGMUXUUkNwxGax93p5XtA4vwr6LW7mnqFBIBHMW+cyOzdZRiBfuI91092+0wslmWCaYxlHfF5wR8YV0D5gt2AA1J0FtAOW0n7PcEqZKQ9mFBF3dwDvzF9vKUe1ftadS1U5lH1SBbML/jOv4VxOk6JlYbCynukehiFeXybSscY/FZNWhRVUCLyH1uvj4zF46pDpe+qVACLXBNgbeNptippOc7QcRRSFtmYd4qPdHUnlItgo8mFOWzn+PcNZkzVAQbADwsN5n8J4ktHQ6AHXznZ/wBHpYuldKqoRa9Nt79Q3OcZx7su6VFysrZuV+YkRWHk6G4yWHxg3qfG2q6J3F+177eX2fxmrhCoFhz36k9SeZnJ8IwlZNGRtOneHym5QqnnOqLK7Y4+Ja4rhw1qg32b8jKNFrTURrjzlOthcp/CUmvZ5upr2vJo4HF8psUak5eibTXweJhM4GjaVpIDKtJ5OplypKDHvI7wxBBIhjkwAYrySQ4ayLNDQwQXPcPibfn+kweO8OqVwlNBpfMzE2GmgH4zcNQZQP5uYF4NITcHlGTgOztOmAX+kb1C+g5+ss4kaWHw6S2xleqt5BEpuTyzKqUrzku0fDzR1UWWobgj3H5j853fsZFjuGLWpPSbZhoeankwmc4bkdGm1Dql/H2ef4Cs+OT2FTX2dsr8yeVz6SxSwxQ5SLZdCPETpuy3ZY4dKjvYkuRboNgflIe0HDrVBUGz6HwYfqJaCO6jU75uPr0VcJVcWsT+I+EqcS4aCGa5u57x3v4eUu0F00k2Jo6CWsSa5JttdSzHs5cYVlUi1+hG8w8QlRHVhmNjfKb69Z2lShJ8LhFbRgGHQgGc6rw+DCWtco4khuBObI4Bs3OdYMFTqDvKreYF/jKGDwioLKABvYbXl+kxGxm8eDg3vtFap2epe7mXyNx8DK+I4AxU5SGttyJ8JsDEnmAflDTFLzB9LGX7Lu+bWG8nEPhSDJKVxOjx+HRjmXnuNtesotgpntwZ5Aw1WXkMqrhrSyiSUVJgYQMACEJIHLHoflAbEWgPVleq0HT4kWRixJqeIEzUWWqSyQ6ol9a4he1lemkktA8USTPIqNXMoba4vrHvI8EPo0+6Pwgzsio9EtoSiIRxBiWKOtwdmFj+vxtMzH4TOjUzvy8HG36es0EMHF0r2ceTefI/z0gvCW15RymBwxZwvjr4dZqYzCy7RwQDtU6j/i5n+esKsl4ZvqLd8lg5qtQk+DpS3iMPFh6VpTBz5LVISZYCCGJYqFEYooAJWCUkkaARZI4EONABtFaPFJJPNT+0Wrb+rp/Fv1kS/tCr/wBnS/4/1mG/AMVf+orD/A5t4Rf9iYkb0aw/9N/0mW5n0iqp/h0tH9o1QfWo0z5Mwl+h+0obew+D/wD5nD1uH1VBLU6igc2R1HxIkSG1o3Mt/nqfo9g7PdpVxRcKhT2YGa5Danlt4TbInBfsxfvYgdVQ/M/rPQLTRco8y6KhNpEYEHCDuJ5CSgQMIO4nkJJx2hxxHtGg5w1MlpOL2Ox0Ph4yC8YtADfpIzGLRlMAhq0oC0rSwY1pABCxWhWitAGijxoAoxhRjABjGFGMkAxQo0gFFVh3jKdIpY6zK7YP+4Yj/B/qLPLcs9P7Wj9xr/4P9RZ5pkmM+z2ND+D+zs/2ZD6Wv9wf5hPRhPO/2bL9LW+4P8wnogmkejj1X7WOBAww7ieQ/CSAQcKPo08hJOC0cwTDMAwc4xMEmImCYAxiBjGK8AMmNGBigDxCNFAHiijQB4xiigDRRRpAHgmFGIkgzc2smEUUk7GZHa3/AMFW80/1FnnJSKKYz7PZ0H639nZ/s6X6Sqf4B+InfrGimkejh1f7WSgQaA7i+Qiiknn2iaRmKKSYAmCYopBIMUUUAV4rxRQB4oooIFGiigCiiigCvFFFAGiiigk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2708" name="AutoShape 4" descr="data:image/jpeg;base64,/9j/4AAQSkZJRgABAQAAAQABAAD/2wCEAAkGBhQSEBQUExQUFBUUFBQUFBQVFBQUFBQVFBUVFBQUFBQXHCYeFxkjGRQUHy8gJCcpLCwsFR4xNTAqNSYrLCkBCQoKDgwOGg8PGiwgHyQpKSwpLCkpLCkpLCwpLCwpKSwsKSksLCkpLCkpLCkpKSwpLCwpKSksKSkpKSksLCkpLP/AABEIAQgAvwMBIgACEQEDEQH/xAAbAAACAwEBAQAAAAAAAAAAAAACAwEEBQAGB//EAD0QAAECBAMFBwIFAgUFAQAAAAEAAgMEESESMUEFUWFxgQYiMpGxwdEToSMzQuHwUnIHFGKCoiREksLxFf/EABoBAAIDAQEAAAAAAAAAAAAAAAACAQMEBQb/xAAnEQACAgEEAgMAAQUAAAAAAAAAAQIRAxIhMUEEMhMiUWEFFEJxgf/aAAwDAQACEQMRAD8AqMd3RyC4lA3wjkueV558s5MuWC43TQ1AxicCoFJee6qzHeSY41PBV4jr8Fp8fA8jvosxw1BviVXBLRBy7EYqKpG5JJbBAqS9DVNkZcxSaWAzPwhySVslJt0h+zpQxHcNT/NV6qWgBgAaLKpJwQ0ADILQYViyZHL/AEbIQ0klA8oilPKqLAHFLcicUBQSCVBRFCQgBdEQKiilQBLil1REoSgCQVYkB+IOvoqytbP/ADW9fRQvZDPhnkye6OQUVRt8I5BCWLG+WeafLGtcEJG9ADRLc+q0YMDyP+B4Qcmc99UsKHFcF14xUVSNqSSpBgLgFJdZOkJIxDuAzP8ANVLaStjpXshkpIuiGgyGZ/mq2wxsNoGQ9zvT4EENbQCwSNpSuOG4a0tz0WDLkc+DXCGktQrK41Y8Cbq1rt4FuOv3V6VnWutWh3b+Sy48qls+QWRN0WYjrLPfPgOorMZ9l5iNH/6inM+QVk3S2Hk6VnpS6oqEBWfLT4Bocv5dXnvS456luJjmpoJQ5CyKCmOan1K6LAcKEo0JTEgFQURCEqAICtbPH4o6+iqhW9n/AJg5H0UL2RL4Z5alhyCgmycbqnFiVNFVhwvK76PPQg5sBxqpAUhqht3UXZjFRVI3JJbIrxD3k0hDEHeVmQkzEO4DM/HFQ2luxkrdI6TkzEduaMz7c16OWghoAAoAhgwQ0AAUATmhYcmRzZshBRQYRBCiaqywyohwue3c6o5O73rVUY8RX9pikYf6mfdp+CVkTL1klGpHK8jaTLEDtAW919xv1HyqTZkOjucDUYc+Z/ZUJi6Vs+31Dvc0eQ/dWf4iQ8iVOLNV8zdXZbaXcLSchbluWHjSJuYIFszQDmclEVvsRDK4ytHpdmzRcSdB6rbl41ajddeelB9NjW1qQLnedT5q5KzlHg6VoeRSX97NXzfezYUUUOcpa6q12bjiEDgmoHBHIC6K1s78wciq9FZ2eO/0KaPsgfDPJfVv7JBsd5OfwnUQOC6Kioqkc5JLZEw7miF/dyXMNCnysoYh3DU/CG0lbGSvgXJyRiO4DM+wXoIMENAAFAF0KEGgAZJoCwZMmtmyEFFEgIwhCMKssJUtXLgpAzO0AoGO3PA6O7p9VgzbqFem23BxQXDgvKRX1AdwCpyLc5vmrhlWKUqV8J4uJ9vZS91UMGzRyr53UdHPQ2q6Rh4o2I5Qxb+4/A9UuI+jfTiTkrUqzC0DXU7yc0PZDJ9liJFuubMKu9yTEiaC5NgBmlSC2eqZtAGGDW9KHmLJsvGJ4LC2fAwDvGpN+DeA381pQ46WcnVI6P8AcPSkbUHwjr6qSEMA9xvL1RrRjVRRshwgaKxIDvdCkKxJ+LorI+yGfB43EuOSW111dlJIxDwGZ9gui3StmBK3QuTkzEO4DM+wW5DhBooBQLmQg0ACwCKqwZMjmzZCGkkBEEIRAqotCCJAESkgKqlqXVECiwOmG1aQvFR20xM/pcfI3XtiV5TbMGkf+4fcJJ8GXy43jf8ABizNmk8F1LItoNoBxc31r7Lps4W1/lUqOMCDVwGjb9dFYa5KgQcLb55nmc1D4t6DPfoFD3AbEdoMz/KlNl4YbfMnM+w3BBDaAPU6kqcShjXRZ+orEKMs/GmwXkmgBKRoZSZ7KGe63+0eiIKiJlWYD6qz5ktkdmM41SGlWJPPoqxKdJeLzV8eUW9HltmSZiX01PwvQQ4YaKDJKl4YaAAKAZKynnkchYQURTggTHpZVRYTVdiQEqC5RYDQ5TjVf6igxUWFD8aIPVZj8zSobc8lsOgS72BzImA0u1zq0PGt/uosmvwpCIsLa8cOuNKX/wBwrfcrG0Jqnda4HiCsuOascN7SPsq5T3JeLVFpmzD7KsmJZuFwbGY4mujrmzvleVnJZwiiG4ULDicDv/SPdb+w5t4hsiA0JrlwJHsu2xtCHMEYm98Ghc3ulzaZFM5qqMmf+ntxUofis866ITYZan2CgADJapkmaV3C6qTck0Q8bST3sOYO/wCEqkmc/J4eWEXJ8IqmKNExjCdKDj8JbXUysnMiIZkHQ4IGd+eXkntmKGgsPsqzXKA66VlilRtS8eq2pVtG1336aLz+yoWNwGmvIZr0hKbHDezoeMtX2IKfJjveaQnyni81oXKNz4ZUhhNS2JiUkByU5NclOKgkW4qo2faSRS4zFfvyVmIVjbRg3xNsRl/NySSfRErrYtxdpAaHz/ZZ8x2gaND5hUIsziG4jMLEn4iIRb5MUss0z6F2S2kIwiOAIoWtvQ1rUpPaWX+i4RGAmETR41h11G9tfjcqH+H8w1kFwcQHPiEgHcAG+oK9k5oc0g0II14pcm3B0MEnSk+TxW0NmvZD+u04m2J1FDkUuWj4hQ2xDpTKxXrJeG2AHQH0MvGNGnP6L3fpcf6Dv0815aNI/Qe+CThIcQ12pa7KnGxCz7uPBe5/ffs9L2YkWf8A58Nzjej7cojh7Ly8V2KO4t8NwP8AbYnzW1LxDAkLVJDozAP1EmKS2g6lZknKOLw0Uwgd51O8OHW6aUX0JDJbd9FHak0GscASDSgpvPoKVSdnRAZV7dWua7oTT3W3tTZTYgo0ZClFjyGyXtxi1C0tArmbU4aJsbVUTnanglEpg13JrGu3fcJAhkG9QdxsVca5XPY8oSxp3FFQ7iux5LjFukGUUz0mwoOFmI5uy5D9/RadV52Sm7UqtWBFUfNp6OniyKMVEvJ0me8OqSx1AnSTe95rRjk5U2qNidxEQ8kRQMREoHAekvcmRXUCzTOg2rQ7tUkpaSG6VsZGiLGn9psGteSZPElefnWKIy1Mx5PIfRVn9pkmrRT715r1HY3s02K0TUcUhiphtOTyP1He0HLeeAv4xoH1G1aXjEKtbm4Vu0cSvax+083HhiHCkYga0UHiAoBQDwgAAK9qlsGBRySvIzpiRESMXAkVOmXlktxnZ+O0BzH4wRTC8mnQjJZOzZSZoC6CGHUF4NPIr0A2rMMh0oywqAA5zrblhb3ps7GTS6cBfdxATENzKNwd6roRBNyXN6+JL21s+gY4HH9PwPrXFD1Y46uAyOoG8LRh7Re4d+I0HCDQNb1+9lmT0YhrzCAxFpAdRrWEnLE3Ca3BOV8PNXRjHo5+SUlz0Z75rHgYwYu+5/CrqAE8PEU2LGDBgb3nEYiaGhvQknLol7PkXtYHMOOrWlz23xVGrTcC1qKIsUk0LiD/AGtHqEN0tiIU/bgpzMs+I6jnGhAo0CjQNS46nzV+HBDQAMgKKtAg4GkB7qDKtDbPVUJvbzWW+oXcMNx6LPFtujeoKvqjRntlNjDPC8ZO0PB3zosCLAewkOaRSxtlzV/ZU7EiuridgFq91pJ8kc7Mgvo1xcAMNTS/CwuFovY43nYVF6qpmc2IoJVl0oDlY/ZTL7KeXhuHrpzqltHNUX0MkGEkUFV6iTlsIvn6Idn7ObCG92p9hwVoqyONcs6uDDpVy5IJT5M94dfRViU+S8Y6+itXKNb4YICEoihUEi3hUJuRa7MLQeVmz03hCV0QzGncUPXENxz81mRntfkaHcbH91cnIhdmsyLBSKjlZssXL6opRoTmODmkgg1BFiCMiCvZdne2Ii0hxiGxcgcmxPh3DXTcvKOrz5/KozmGm47lelq2ZOHM4PY+sPnAOJ3DNUhEcTU0Bvlx0qfZeciz0QSsBwd4mDEQKVItQ/y6sbM28+gGHEScLWitXuNgB5rDkvdUd2EJTgp3SPRQ4Rc9rWgF77NHAZucRkwalWu0DGQTDgtOIspEiv1c9zg0W0o0OoNAQtTYmwxAAixXfjPu9wyaKV+mNzAB1PReF2jtH6n+YjD9dXDgAQG/YBTGVKil4rexek5sy8xEhA0DXEtGmEnIjcD6qxNR2PiAFl3eLUNAGeL43rE7RPwxGxqBpcGkitTQ2oTS9k47SZ9NpJIqahwzbXVJOX4XY8dOi1F2eanDVoyuQRTSmqwJvsnFMSoLXAnQ0PkVvy+16HDEvXwvGu6vyr4bQVU42Wu4cHlZ+ZMNohNGEACp3jgdyqQYi1ZqVDnOabUccJ3V9lkRIBY6jhQ/y44LRaao8rmcpSbkXYERbclMUXnpcXW3JQHHRUyi3wNju9jagzdc/NNe6yqwZU6pzxQWVkPkXPB1ceqtyVZkj3v5uVQOVmS8Y6+hV65Rd0cocuaVEVhIsoAozUxegWXMMWs+UdoB5lU5iA4C7fIrPLW3wZsqlLYyYkvZUosNXjtNlwWuFOAPuqkecYciRzBQtRzZxSdGbMFZMy2q147mnUKnFhhaoMWLo2TOsZs2EHGpIOFo8RIe7yA3r23+HvZV0JjJmYaPqvb+GzSEw5W/qIPSu8lfNdnxfpxWPLGxMBBDH1wmhqAaaV0XsYv+LcYf9vC/83qJY0/+nTxeWtOluqPWdv8AawgybjWjnkQ20zOKuL/iHea+ZjawMB7ABdhTdt9qXbScxkRrYRZXAA4lri6lak60AosaPJPhktIpVrqbjbRVSxq0mdLDOE4Np8HsdvSX1IMNwzMJn3aDReUm4b2wwNAacl9E2bK45SBXP6TB5ABY22WZNhNrQ1e6gIduAB0G9EY0qZVPP8dTSswNgzj2OAc0kXw2y4DmtOB2jeHHFdtfDlTkUGKNqyv+34VR0m8muEjojSc/yfJc5KeNNPsvxJoOiYhqB0NKU+yvtlGRQA/TIjMb+ixoUBwOR8lsyb6Kmaa3RlScnbRoy+yYbMgDxN1bAQSjq23/AGKY9lDRXYp6kdLHVbKjqpURGUslXFosBW5F3fHX0Kr0TpLxjr6FQuUHRMMpqVDTQgDqLN2xNYWUGZyWk51AvOTrsbidMh7lJN0ivJPRFsxIrVUiQ1rRYCqvgqqMjhtNu2ZhgqHS/BaLpdC+mpCtUxXZnvlhuVaLA/lSr8V97X+yU9tVYmSmZ5gGuq3pSbESGWRDV2FwDv1XBGeVcuaz/pLmG/AX57lMqkXQzSg7ifRNkTP/AErIeTmdx+6udARwIrzTGwgvOdmZ2j8FScTcV/6qkn7ei9OlOngyfJAjANygwQjXILxBlhuUCVCeVCCKIZBARrgVICCQSlJrktyAIViT8Y6+irqxInvjr6FQuUN0wYZTgq8Mp4UkFWaeXdxuviO4KvGlaCy0oUKgIr4rn0zU4AFTPG5PnYpnj1nmJ6Mxhoa13Ab+JWXFnq+FtOdyr23LxHHiB5D91mYUmlI5Wf6zcULe5xzJ9PRAYSs/TUFqbUZytgQOZqf3KtRQG557vc/CrvFbqxMAHXHJKi5fcpwtnkL/ALKu0V6lOgRYhxix7HA3bhI9SvoECMHNDhk4AjrdfP4t3HmftZeq7LzWKDhObDTobj3HRBu8OdS0/ptVXKApKDqnIVxUFABpjAlhMhqSBb0op8QJJUACrEl4x19FXKdI/mDr6FQuUN0wYZT2FVoasMKlEDarnGygFJm4mFhPAqWB5mYZiJO9zj96eyriXWnAg9xvIHzv7pn+XWFz3OVlhqm2ZYl1VmpgMq1tC7fo3hxKbtLaWbYeho5288OHFZmEk1OZurYLtmWe2yJArndFgTGQ0Rtc5AV+B52T2V0U4w/T1PsPL1QwW98V3hG2pJJzJqUVKGu4OP2Ke+iRDDVbHZ2ZwRgNH265j46rIhiyfDcRQjMEEcxcIew0JaZJnvmlSky0YPaHDJwBTKpjvJ2rRxUhQiQMSEYQBEFJBzkpwTXJTkALKfIH8QdfRJKdIfmDr6JV7IbpiYZT2FV2J7FJA4FV9pQS+E4DOhTwiQwMeBUkNIINABY6Cnsr/wDl6BWaIXqmOFJ2VLGk7PEz8DDFcN90lsJaPaGHR7XcVDJfVRN0YPKxfe/0qw4SrzxpRg5u/wDUeV+q2nsDWlxyA/8Ag6mg6rAcCXEnMmvmli+zLNUjmMTGkAPJ/pIHN1kcKHVdPMpD5uaPIOJ9kye5CW1lBhT2JDVagtTyER6Ts9GrDLT+k25G/wArUWHsV1H0/qt10W2FMHaOx40rhX4ECiQI2pzSEFNVyiqkDnJZRuQFAAFOkD+IOvoklOkPzB19Ei9kM+GV4ZT2KvDVhqYUaCiCAIgpAJC5SuKAMHb8vVqRsy7Bwt5LanJfECFU2bs/DnlW6oyrbYryx1Ize0kAmEGjeHHp4fnyWTKDEOIsfleq2jBxArBhy2F6FCo0U5MClH+RkCWSNswDgZQVFXE/8QPQrZhwVYmZTusH+mvmSfSirh7UUQxJ7M8bDhVV6XhXV6Z2SDcWO9Vml0M94VG8ZjorZJiz8Vx3juWYQoQRoarfc6tDoRXz/dY8vhcKtNVqy4rD/tP2P7qqEqlRdg+roYEbUtpTAVqNoagqQoKkAVBUlCUAA5NkD+IOvolPTJD8wdfRKvZDP1YiGnNSISe1SKNBRpbUxAErlyEqQJIUFqlcUAV4rKqg+VutQtQGGiiBDYNk6cHepuDR5AKSEl6r0JS1EaVdinNSIkEFWHJadjFJ+z6GrDQ8PdaWzYpAcHjMEWyO7ldCxNoq3BSF0pktKYEsI2qwYYFxUBEpAFAUaByAAITZIfiN6+iWmyjvxG8j6JV7Il8MqsT2rlyAGMCMKVykAgEDly5SQcEVFy5AHUQkKVyAFOSHrlyAFOQFcuUAGxPAXLkAQjapXIAIBFRcuUgQWoCuXIABHKD8Qcj6LlyVeyCX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2710" name="Picture 6" descr="http://www.daniela-kocian.estranky.cz/img/picture/252/p3073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51982" cy="3962400"/>
          </a:xfrm>
          <a:prstGeom prst="rect">
            <a:avLst/>
          </a:prstGeom>
          <a:noFill/>
        </p:spPr>
      </p:pic>
      <p:pic>
        <p:nvPicPr>
          <p:cNvPr id="72712" name="Picture 8" descr="http://i.mimibazar.cz/h/bc/12/110601/11/n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08720"/>
            <a:ext cx="4631797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nd04.jxs.cz/597/741/9279da3517_70800108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870715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hanahorakova.cz/img/picture/692/P2260011-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4086941" cy="3528392"/>
          </a:xfrm>
          <a:prstGeom prst="rect">
            <a:avLst/>
          </a:prstGeom>
          <a:noFill/>
        </p:spPr>
      </p:pic>
      <p:pic>
        <p:nvPicPr>
          <p:cNvPr id="75780" name="Picture 4" descr="http://www.pet-reptile.co.uk/images/bvg_teabag_fol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128457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apirove_hvezdicky_navod_ukaz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014728" cy="3317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neoluxor.cz/files/d/9788024735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4608512" cy="6400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Papírmašé (</a:t>
            </a:r>
            <a:r>
              <a:rPr lang="cs-CZ" dirty="0" err="1" smtClean="0"/>
              <a:t>papiermaché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Papírmašé </a:t>
            </a:r>
            <a:r>
              <a:rPr lang="cs-CZ" sz="3600" dirty="0" smtClean="0"/>
              <a:t>(</a:t>
            </a:r>
            <a:r>
              <a:rPr lang="cs-CZ" dirty="0" smtClean="0"/>
              <a:t>francouzské slovo pro „papírovou drť“), </a:t>
            </a:r>
          </a:p>
          <a:p>
            <a:r>
              <a:rPr lang="cs-CZ" dirty="0" smtClean="0"/>
              <a:t>Směs drceného papíru, vody a lepidla,která se po vytvarování lije do forem a suší se.</a:t>
            </a:r>
          </a:p>
          <a:p>
            <a:r>
              <a:rPr lang="cs-CZ" dirty="0" smtClean="0"/>
              <a:t>Představuje vynikající způsob, jak ze starého papíru udělat něco nového. </a:t>
            </a:r>
          </a:p>
          <a:p>
            <a:r>
              <a:rPr lang="cs-CZ" dirty="0" smtClean="0"/>
              <a:t>Existují dvě hlavní metody – práce s papírovou hmotou (</a:t>
            </a:r>
            <a:r>
              <a:rPr lang="cs-CZ" b="1" dirty="0" smtClean="0"/>
              <a:t>kašírování) a vrstvení</a:t>
            </a:r>
            <a:r>
              <a:rPr lang="cs-CZ" dirty="0" smtClean="0"/>
              <a:t>.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papírmašé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začátku 19. století se v Krušných horách vyráběly hračky </a:t>
            </a:r>
            <a:r>
              <a:rPr lang="cs-CZ" b="1" dirty="0" smtClean="0"/>
              <a:t>mačkané z „hmoty“. </a:t>
            </a:r>
            <a:r>
              <a:rPr lang="cs-CZ" dirty="0" smtClean="0"/>
              <a:t>Detailně vymodelované, malované figurky z papírové hmoty byly cenově výhodnou náhradou za srovnatelně dražší figurky zhotovené řezbářem.</a:t>
            </a:r>
          </a:p>
          <a:p>
            <a:r>
              <a:rPr lang="cs-CZ" dirty="0" smtClean="0"/>
              <a:t>Tato technologie se používala v okolí Horního Litvínova a Hory Sv. Kateřiny v české části Krušných hor , ale také v regionech </a:t>
            </a:r>
            <a:r>
              <a:rPr lang="cs-CZ" dirty="0" err="1" smtClean="0"/>
              <a:t>Seiffen</a:t>
            </a:r>
            <a:r>
              <a:rPr lang="cs-CZ" dirty="0" smtClean="0"/>
              <a:t>, </a:t>
            </a:r>
            <a:r>
              <a:rPr lang="cs-CZ" dirty="0" err="1" smtClean="0"/>
              <a:t>Waldkirchen</a:t>
            </a:r>
            <a:r>
              <a:rPr lang="cs-CZ" dirty="0" smtClean="0"/>
              <a:t> a </a:t>
            </a:r>
            <a:r>
              <a:rPr lang="cs-CZ" dirty="0" err="1" smtClean="0"/>
              <a:t>Annaberg</a:t>
            </a:r>
            <a:r>
              <a:rPr lang="cs-CZ" dirty="0" smtClean="0"/>
              <a:t> v části německé. </a:t>
            </a:r>
          </a:p>
          <a:p>
            <a:r>
              <a:rPr lang="cs-CZ" dirty="0" smtClean="0"/>
              <a:t>Kolem roku 1900 existovalo více než 50 výrobců používajících tuto technologii. Významnou osobností pro českou část byl </a:t>
            </a:r>
            <a:r>
              <a:rPr lang="cs-CZ" dirty="0" err="1" smtClean="0"/>
              <a:t>Johann</a:t>
            </a:r>
            <a:r>
              <a:rPr lang="cs-CZ" dirty="0" smtClean="0"/>
              <a:t> </a:t>
            </a:r>
            <a:r>
              <a:rPr lang="cs-CZ" dirty="0" err="1" smtClean="0"/>
              <a:t>Georg</a:t>
            </a:r>
            <a:r>
              <a:rPr lang="cs-CZ" dirty="0" smtClean="0"/>
              <a:t> </a:t>
            </a:r>
            <a:r>
              <a:rPr lang="cs-CZ" dirty="0" err="1" smtClean="0"/>
              <a:t>Hörnlein</a:t>
            </a:r>
            <a:r>
              <a:rPr lang="cs-CZ" dirty="0" smtClean="0"/>
              <a:t>, který zde tuto technologii roku 1834 zavedl. Na odborných </a:t>
            </a:r>
            <a:r>
              <a:rPr lang="cs-CZ" b="1" dirty="0" smtClean="0"/>
              <a:t>hračkářských a řemeslných školách</a:t>
            </a:r>
            <a:r>
              <a:rPr lang="cs-CZ" dirty="0" smtClean="0"/>
              <a:t> na obou stranách hranice byla tato technologie součástí výuky. Zvláštního významu docílilo papírmašé v oblasti krušnohorských vánočních zvyků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Kašírování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Potřebujeme rozmočené kousky papíru ve vodě. Tyto kousky mícháním uvedeme do kašovité konzistence a slijeme přebytečnou vodu. </a:t>
            </a:r>
          </a:p>
          <a:p>
            <a:r>
              <a:rPr lang="cs-CZ" dirty="0" smtClean="0"/>
              <a:t>Smícháme kaši s lepidlem (nejlépe tapetovým) a tvarujeme podle vlastní kreativity</a:t>
            </a:r>
          </a:p>
          <a:p>
            <a:r>
              <a:rPr lang="cs-CZ" dirty="0" smtClean="0"/>
              <a:t>Jako podklad můžeme použít zmačkaný papír, pletivo, sádrový odlitek apod.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kukudilna.unas.cz/obrazky/kasirovani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680176" cy="576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kukudilna.unas.cz/obrazky/kasirovani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440149" cy="5580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kartonů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000" b="1" dirty="0" smtClean="0">
                <a:latin typeface="Times New Roman" pitchFamily="18" charset="0"/>
                <a:cs typeface="Times New Roman" pitchFamily="18" charset="0"/>
              </a:rPr>
              <a:t>Kartony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Tiskové-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ofsetový,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brožovací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křídový, karton na hrací karty…atd.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Psací, kreslící rýsovací-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konfekční, dopisnicový, navštívenkový, kreslící, rýsovací…atd.</a:t>
            </a:r>
          </a:p>
          <a:p>
            <a:pPr>
              <a:lnSpc>
                <a:spcPct val="90000"/>
              </a:lnSpc>
              <a:buNone/>
            </a:pPr>
            <a:r>
              <a:rPr lang="cs-CZ" b="1" dirty="0" err="1" smtClean="0">
                <a:latin typeface="Times New Roman" pitchFamily="18" charset="0"/>
                <a:cs typeface="Times New Roman" pitchFamily="18" charset="0"/>
              </a:rPr>
              <a:t>Technicko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 průmyslové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-kelímkový, fotografický, pergamenový,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stínidlový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na vlnitou lepenku…atd.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Ostatní-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albový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paspartový, dekorační natíraný karton…atd.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kukudilna.unas.cz/obrazky/kasirovani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427984" cy="5903980"/>
          </a:xfrm>
          <a:prstGeom prst="rect">
            <a:avLst/>
          </a:prstGeom>
          <a:noFill/>
        </p:spPr>
      </p:pic>
      <p:pic>
        <p:nvPicPr>
          <p:cNvPr id="83972" name="Picture 4" descr="http://kukudilna.unas.cz/obrazky/kasirovani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572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kukudilna.unas.cz/obrazky/kasirovani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572000" cy="6096001"/>
          </a:xfrm>
          <a:prstGeom prst="rect">
            <a:avLst/>
          </a:prstGeom>
          <a:noFill/>
        </p:spPr>
      </p:pic>
      <p:pic>
        <p:nvPicPr>
          <p:cNvPr id="84996" name="Picture 4" descr="http://kukudilna.unas.cz/obrazky/kasirovani/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477" y="332656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kukudilna.unas.cz/obrazky/kasirovani/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085946" cy="5447929"/>
          </a:xfrm>
          <a:prstGeom prst="rect">
            <a:avLst/>
          </a:prstGeom>
          <a:noFill/>
        </p:spPr>
      </p:pic>
      <p:pic>
        <p:nvPicPr>
          <p:cNvPr id="86020" name="Picture 4" descr="http://kukudilna.unas.cz/obrazky/kasirovani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b.wz.cz/photo800600/k/keramika_blgz_cz/107/zz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18850" cy="5410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vrstvení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Jak už z názvu vyplývá, jedná se o techniku </a:t>
            </a:r>
            <a:r>
              <a:rPr lang="cs-CZ" b="1" dirty="0" smtClean="0"/>
              <a:t>překrývání jednotlivých vrstev </a:t>
            </a:r>
            <a:r>
              <a:rPr lang="cs-CZ" dirty="0" smtClean="0"/>
              <a:t>papíru a lepení nejlépe lepidlem na tapety.</a:t>
            </a:r>
          </a:p>
          <a:p>
            <a:r>
              <a:rPr lang="cs-CZ" dirty="0" smtClean="0"/>
              <a:t>I zde jako podklad můžeme použít pletivo, sádrový odlitek nebo jakýkoliv předmět v domácnosti apod.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mojedilo.ireceptar.cz/navody/dzban-s-citrony/obraz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43673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primaskola.cz/Upfiles/Image/v%C3%A1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moje-rodina.cz/files/P821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319353" cy="5499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ky pro čtenář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29000"/>
            <a:ext cx="3752269" cy="2516493"/>
          </a:xfrm>
          <a:prstGeom prst="rect">
            <a:avLst/>
          </a:prstGeom>
          <a:noFill/>
        </p:spPr>
      </p:pic>
      <p:pic>
        <p:nvPicPr>
          <p:cNvPr id="4" name="Picture 4" descr="Misky pro čtenář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932933" cy="2637657"/>
          </a:xfrm>
          <a:prstGeom prst="rect">
            <a:avLst/>
          </a:prstGeom>
          <a:noFill/>
        </p:spPr>
      </p:pic>
      <p:pic>
        <p:nvPicPr>
          <p:cNvPr id="5" name="Picture 6" descr="Misky pro čtenář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825564" cy="2565649"/>
          </a:xfrm>
          <a:prstGeom prst="rect">
            <a:avLst/>
          </a:prstGeom>
          <a:noFill/>
        </p:spPr>
      </p:pic>
      <p:pic>
        <p:nvPicPr>
          <p:cNvPr id="6" name="Picture 8" descr="Misky pro čtenář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397265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smtClean="0"/>
              <a:t>Embossing-</a:t>
            </a:r>
            <a:r>
              <a:rPr lang="cs-CZ" dirty="0" smtClean="0"/>
              <a:t>VTLAČOVANÝ RELIEF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Princip </a:t>
            </a:r>
            <a:r>
              <a:rPr lang="cs-CZ" dirty="0" err="1" smtClean="0"/>
              <a:t>embossingu</a:t>
            </a:r>
            <a:r>
              <a:rPr lang="cs-CZ" dirty="0" smtClean="0"/>
              <a:t> spočívá ve vytlačování plochého materiálu do hloubky. Pro práci potřebujete:</a:t>
            </a:r>
          </a:p>
          <a:p>
            <a:r>
              <a:rPr lang="cs-CZ" dirty="0" smtClean="0"/>
              <a:t>šablonu, </a:t>
            </a:r>
          </a:p>
          <a:p>
            <a:r>
              <a:rPr lang="cs-CZ" dirty="0" smtClean="0"/>
              <a:t>pero na </a:t>
            </a:r>
            <a:r>
              <a:rPr lang="cs-CZ" dirty="0" err="1" smtClean="0"/>
              <a:t>relief</a:t>
            </a:r>
            <a:r>
              <a:rPr lang="cs-CZ" dirty="0" smtClean="0"/>
              <a:t>, </a:t>
            </a:r>
          </a:p>
          <a:p>
            <a:r>
              <a:rPr lang="cs-CZ" dirty="0" smtClean="0"/>
              <a:t>maskovací pásku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lepenek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Kartonážní a knihařské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-bílá ruční, černá ruční, strojní vícevrstvá, vlnitá jednoduchá, vlnitá dvojitá…atd.</a:t>
            </a:r>
          </a:p>
          <a:p>
            <a:pPr>
              <a:lnSpc>
                <a:spcPct val="90000"/>
              </a:lnSpc>
              <a:buNone/>
            </a:pPr>
            <a:r>
              <a:rPr lang="cs-CZ" b="1" dirty="0" err="1" smtClean="0">
                <a:latin typeface="Times New Roman" pitchFamily="18" charset="0"/>
                <a:cs typeface="Times New Roman" pitchFamily="18" charset="0"/>
              </a:rPr>
              <a:t>Technicko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 průmyslové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 krytinové a izolační, asfaltované s posypem nebo bez posypu, lesklé pro elektrotechniku, těsnící, jízdenkové, kufrové…atd.</a:t>
            </a:r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latin typeface="Times New Roman" pitchFamily="18" charset="0"/>
                <a:cs typeface="Times New Roman" pitchFamily="18" charset="0"/>
              </a:rPr>
              <a:t>Ostatní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 surové krytinové, hadrové,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hadrové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s nitěnou vložkou, buničinové…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atd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e2.jpg (17552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e3.jpg (18022 bytes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96952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e4.jpg (19624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demb5finish.jpg (32749 bytes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3810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Pergamano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název techniky </a:t>
            </a:r>
            <a:r>
              <a:rPr lang="cs-CZ" dirty="0" err="1" smtClean="0"/>
              <a:t>Pergamano</a:t>
            </a:r>
            <a:r>
              <a:rPr lang="cs-CZ" dirty="0" smtClean="0"/>
              <a:t> je odvozen od slova pergamen</a:t>
            </a:r>
          </a:p>
          <a:p>
            <a:r>
              <a:rPr lang="cs-CZ" dirty="0" smtClean="0"/>
              <a:t>Pergamen - nevydělaná oslí, vepřová, kozí, ovčí nebo telecí kůže, která je při napětí sušená a hlazená. Slouží například k potahování bubnů, v knihařství jako vazební pergamen a ve své jemné formě jako psací materiál.</a:t>
            </a:r>
          </a:p>
          <a:p>
            <a:r>
              <a:rPr lang="cs-CZ" dirty="0" smtClean="0"/>
              <a:t>Pergamen získal své jméno podle maloasijského města Pergamon, kde se dle starověkých pramenů začal vyrábět. S jeho výrobou se začalo za doby vlády krále </a:t>
            </a:r>
            <a:r>
              <a:rPr lang="cs-CZ" dirty="0" err="1" smtClean="0"/>
              <a:t>Eumena</a:t>
            </a:r>
            <a:r>
              <a:rPr lang="cs-CZ" dirty="0" smtClean="0"/>
              <a:t> II. (197-159 př. n. l.), kdy byl zakázán dovoz papyru.</a:t>
            </a:r>
          </a:p>
          <a:p>
            <a:r>
              <a:rPr lang="cs-CZ" dirty="0" smtClean="0"/>
              <a:t>Později se stal obecně uznávanou a přijatou látkou pro psaní až do začátku 13. století. Od 14. století počal být vytlačován papírem.</a:t>
            </a:r>
          </a:p>
          <a:p>
            <a:r>
              <a:rPr lang="cs-CZ" dirty="0" smtClean="0"/>
              <a:t>Technika </a:t>
            </a:r>
            <a:r>
              <a:rPr lang="cs-CZ" dirty="0" err="1" smtClean="0"/>
              <a:t>Pergamano</a:t>
            </a:r>
            <a:r>
              <a:rPr lang="cs-CZ" dirty="0" smtClean="0"/>
              <a:t> je celosvětově populární, Dnes se již nevyužívá papíru ze zvířecí kůže, ale papíru na základě dřevité buničiny. </a:t>
            </a:r>
          </a:p>
          <a:p>
            <a:r>
              <a:rPr lang="cs-CZ" dirty="0" smtClean="0"/>
              <a:t>Jako první s </a:t>
            </a:r>
            <a:r>
              <a:rPr lang="cs-CZ" dirty="0" err="1" smtClean="0"/>
              <a:t>pergamany</a:t>
            </a:r>
            <a:r>
              <a:rPr lang="cs-CZ" dirty="0" smtClean="0"/>
              <a:t> začali v Jižní Americe, odkud se tato technika rozšířila do celého světa.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</a:t>
            </a:r>
            <a:r>
              <a:rPr lang="cs-CZ" dirty="0" err="1" smtClean="0"/>
              <a:t>pergamano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Ruční práce založená na vytlačování vzorů, vypichování a kolorování pergamenu (pauzovacího papíru) o hmotnosti nejlépe </a:t>
            </a:r>
          </a:p>
          <a:p>
            <a:pPr>
              <a:buNone/>
            </a:pPr>
            <a:r>
              <a:rPr lang="cs-CZ" dirty="0" smtClean="0"/>
              <a:t>	120-150g/m2.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Pergamano</a:t>
            </a:r>
            <a:r>
              <a:rPr lang="cs-CZ" dirty="0" smtClean="0"/>
              <a:t> - 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pauzovací papír gramáž 150g/m2</a:t>
            </a:r>
          </a:p>
          <a:p>
            <a:r>
              <a:rPr lang="cs-CZ" dirty="0" smtClean="0"/>
              <a:t>velká jehla, špendlík</a:t>
            </a:r>
          </a:p>
          <a:p>
            <a:r>
              <a:rPr lang="cs-CZ" dirty="0" err="1" smtClean="0"/>
              <a:t>embossingová</a:t>
            </a:r>
            <a:r>
              <a:rPr lang="cs-CZ" dirty="0" smtClean="0"/>
              <a:t> tyčinka,vypsaná propisovačka nebo háčky na vytlačování</a:t>
            </a:r>
          </a:p>
          <a:p>
            <a:r>
              <a:rPr lang="cs-CZ" dirty="0" smtClean="0"/>
              <a:t>předlohu</a:t>
            </a:r>
          </a:p>
          <a:p>
            <a:r>
              <a:rPr lang="cs-CZ" dirty="0" smtClean="0"/>
              <a:t>měkkou podložku (měkké desky z PVC, flanelový hadřík, polystyrenová deska,podložka pod myš)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buska.wbs.cz/pergamano_jak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5049612" cy="4248472"/>
          </a:xfrm>
          <a:prstGeom prst="rect">
            <a:avLst/>
          </a:prstGeom>
          <a:noFill/>
        </p:spPr>
      </p:pic>
      <p:pic>
        <p:nvPicPr>
          <p:cNvPr id="6" name="Picture 6" descr="Embossing vytlačovací tyčinka 4,5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3096344" cy="3096344"/>
          </a:xfrm>
          <a:prstGeom prst="rect">
            <a:avLst/>
          </a:prstGeom>
          <a:noFill/>
        </p:spPr>
      </p:pic>
      <p:pic>
        <p:nvPicPr>
          <p:cNvPr id="7" name="Picture 8" descr="Dírkovač - motýl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38736"/>
            <a:ext cx="3319264" cy="331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2.bp.blogspot.com/_rG9jITaYeHc/SbvI6o-2ytI/AAAAAAAABGM/T8eBLvenT8g/s400/pergamano+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u3asitec.org.uk/sites/w/washington/1111pergam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7612496" cy="5427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avecpassion.fr/Files/21273/pergaman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427078" cy="5310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farm4.static.flickr.com/3401/3602252501_a7462c9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5876528" cy="5923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práce s papírem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Skládání</a:t>
            </a:r>
          </a:p>
          <a:p>
            <a:r>
              <a:rPr lang="cs-CZ" dirty="0" smtClean="0"/>
              <a:t>Vystřihování</a:t>
            </a:r>
          </a:p>
          <a:p>
            <a:r>
              <a:rPr lang="cs-CZ" dirty="0" smtClean="0"/>
              <a:t>Pletení</a:t>
            </a:r>
          </a:p>
          <a:p>
            <a:r>
              <a:rPr lang="cs-CZ" dirty="0" smtClean="0"/>
              <a:t>Modelování</a:t>
            </a:r>
          </a:p>
          <a:p>
            <a:r>
              <a:rPr lang="cs-CZ" dirty="0" smtClean="0"/>
              <a:t>Dekorování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farm1.static.flickr.com/44/143878874_ed6a08cb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97" y="260648"/>
            <a:ext cx="7226863" cy="6229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allaboutpaper.typepad.com/.a/6a00e55239854d88330115721a3ffe970b-50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283788" cy="5200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Z PAPÍRU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Technika pletení z papíru je úplně stejná jako pletení z přírodních materiálů. Jen je zapotřebí si nejprve připravit z papíru větší množství papírových ruliček.</a:t>
            </a:r>
          </a:p>
          <a:p>
            <a:r>
              <a:rPr lang="cs-CZ" dirty="0" smtClean="0"/>
              <a:t>Ruličky musí být na jednom konci užší a na druhém širší, aby se pak při pletení mohly do sebe vzájemně ruličky zasouvat a napojovat.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na pletení z papíru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noviny či papíry nebo z průklepového papíru o gramáži 40 g (stránky ze starého telefonního seznamu)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špejle nebo kousek drátu</a:t>
            </a:r>
          </a:p>
          <a:p>
            <a:r>
              <a:rPr lang="cs-CZ" dirty="0" smtClean="0"/>
              <a:t>lepidlo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mojedilo.ireceptar.cz/navody/papirove-pleteni-vyroba-rulicek/papirove-pleteni-navod-rulick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936438" cy="2952328"/>
          </a:xfrm>
          <a:prstGeom prst="rect">
            <a:avLst/>
          </a:prstGeom>
          <a:noFill/>
        </p:spPr>
      </p:pic>
      <p:pic>
        <p:nvPicPr>
          <p:cNvPr id="8" name="Picture 6" descr="http://mojedilo.ireceptar.cz/navody/papirove-pleteni-vyroba-rulicek/papirove-pleteni-navod-rulick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1124744"/>
            <a:ext cx="3936438" cy="2952328"/>
          </a:xfrm>
          <a:prstGeom prst="rect">
            <a:avLst/>
          </a:prstGeom>
          <a:noFill/>
        </p:spPr>
      </p:pic>
      <p:pic>
        <p:nvPicPr>
          <p:cNvPr id="9" name="Picture 2" descr="http://mojedilo.ireceptar.cz/navody/papirove-pleteni-vyroba-rulicek/papirove-pleteni-navod-rulicka1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149080"/>
            <a:ext cx="355595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věnce</a:t>
            </a:r>
            <a:endParaRPr lang="cs-CZ" dirty="0"/>
          </a:p>
        </p:txBody>
      </p:sp>
      <p:pic>
        <p:nvPicPr>
          <p:cNvPr id="3" name="Obrázek 2" descr="http://tvorilka.com/wp-content/uploads/2010/12/zbozi-17277-300x2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tvorilka.com/wp-content/uploads/2010/12/zbozi-17281-300x22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772816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tvorilka.com/wp-content/uploads/2010/12/zbozi-17284-225x300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844824"/>
            <a:ext cx="18722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tvorilka.com/wp-content/uploads/2010/12/zbozi-17286-300x225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077072"/>
            <a:ext cx="34563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tvorilka.com/wp-content/gallery/pleteni-z-papiru/12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576072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svet-bydleni.cz/Files/FckGallery/pleteni%20z%20papiru%20haal%20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128458" cy="3096344"/>
          </a:xfrm>
          <a:prstGeom prst="rect">
            <a:avLst/>
          </a:prstGeom>
          <a:noFill/>
        </p:spPr>
      </p:pic>
      <p:pic>
        <p:nvPicPr>
          <p:cNvPr id="110596" name="Picture 4" descr="http://nd05.jxs.cz/415/313/5afd0f3766_79857460_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96752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nd04.jxs.cz/291/195/3f819669b8_71453083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5"/>
            <a:ext cx="4512500" cy="3384376"/>
          </a:xfrm>
          <a:prstGeom prst="rect">
            <a:avLst/>
          </a:prstGeom>
          <a:noFill/>
        </p:spPr>
      </p:pic>
      <p:pic>
        <p:nvPicPr>
          <p:cNvPr id="117764" name="Picture 4" descr="http://www.petyys.estranky.cz/img/mid/784/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923928" cy="367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fler.cz/files/u/1/0/u1028/strome__ky_mal__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251171" cy="5438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</a:t>
            </a:r>
            <a:r>
              <a:rPr lang="cs-CZ" dirty="0" err="1" smtClean="0"/>
              <a:t>Origami</a:t>
            </a:r>
            <a:r>
              <a:rPr lang="cs-CZ" dirty="0" smtClean="0"/>
              <a:t> </a:t>
            </a:r>
            <a:r>
              <a:rPr lang="ja-JP" altLang="en-US" dirty="0" smtClean="0"/>
              <a:t>折り紙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 původu </a:t>
            </a:r>
            <a:r>
              <a:rPr lang="cs-CZ" dirty="0" err="1" smtClean="0"/>
              <a:t>Origami</a:t>
            </a:r>
            <a:r>
              <a:rPr lang="cs-CZ" dirty="0" smtClean="0"/>
              <a:t> existuje spousta teorií. Zatímco Japonci si  myslí, že se do Evropy dostalo </a:t>
            </a:r>
            <a:r>
              <a:rPr lang="cs-CZ" dirty="0" err="1" smtClean="0"/>
              <a:t>Origami</a:t>
            </a:r>
            <a:r>
              <a:rPr lang="cs-CZ" dirty="0" smtClean="0"/>
              <a:t> z Japonska, Španělé tvrdí, že vzniklo jako samostatný druh umění ve Španělsku (</a:t>
            </a:r>
            <a:r>
              <a:rPr lang="cs-CZ" i="1" dirty="0" err="1" smtClean="0"/>
              <a:t>papiroflexia</a:t>
            </a:r>
            <a:r>
              <a:rPr lang="cs-CZ" i="1" dirty="0" smtClean="0"/>
              <a:t>)</a:t>
            </a:r>
            <a:endParaRPr lang="cs-CZ" dirty="0" smtClean="0"/>
          </a:p>
          <a:p>
            <a:r>
              <a:rPr lang="pl-PL" b="1" dirty="0" smtClean="0"/>
              <a:t>Skládat papír</a:t>
            </a:r>
            <a:r>
              <a:rPr lang="pl-PL" dirty="0" smtClean="0"/>
              <a:t>=(oru kami - origami)</a:t>
            </a:r>
          </a:p>
          <a:p>
            <a:r>
              <a:rPr lang="cs-CZ" dirty="0" smtClean="0"/>
              <a:t>V nejstarších dobách byly papírové skládanky v Japonsku užívány při náboženských obřadech a </a:t>
            </a:r>
            <a:r>
              <a:rPr lang="cs-CZ" b="1" dirty="0" smtClean="0"/>
              <a:t>při výzdobě </a:t>
            </a:r>
            <a:r>
              <a:rPr lang="cs-CZ" b="1" i="1" dirty="0" smtClean="0"/>
              <a:t>šintoistických svatyní</a:t>
            </a:r>
            <a:r>
              <a:rPr lang="cs-CZ" b="1" dirty="0" smtClean="0"/>
              <a:t>. </a:t>
            </a:r>
          </a:p>
          <a:p>
            <a:r>
              <a:rPr lang="cs-CZ" dirty="0" smtClean="0"/>
              <a:t>Skládanky se také věšely </a:t>
            </a:r>
            <a:r>
              <a:rPr lang="cs-CZ" b="1" dirty="0" smtClean="0"/>
              <a:t>pro štěstí k malým dárkům</a:t>
            </a:r>
            <a:r>
              <a:rPr lang="cs-CZ" dirty="0" smtClean="0"/>
              <a:t>. V průběhu staletí se </a:t>
            </a:r>
            <a:r>
              <a:rPr lang="cs-CZ" dirty="0" err="1" smtClean="0"/>
              <a:t>origami</a:t>
            </a:r>
            <a:r>
              <a:rPr lang="cs-CZ" dirty="0" smtClean="0"/>
              <a:t> vyvinulo ve zvláštní formu umění </a:t>
            </a:r>
          </a:p>
          <a:p>
            <a:r>
              <a:rPr lang="cs-CZ" dirty="0" smtClean="0"/>
              <a:t>Někdy kolem roku 1800 byl poprvé složen i </a:t>
            </a:r>
            <a:r>
              <a:rPr lang="cs-CZ" b="1" dirty="0" smtClean="0"/>
              <a:t>papírový jeřáb </a:t>
            </a:r>
            <a:r>
              <a:rPr lang="cs-CZ" b="1" i="1" dirty="0" err="1" smtClean="0"/>
              <a:t>orizuru</a:t>
            </a:r>
            <a:r>
              <a:rPr lang="cs-CZ" dirty="0" smtClean="0"/>
              <a:t>, který je dnes v Japonsku vůbec nejoblíbenější skládankou. Jeřáb patří mezi tradiční japonské </a:t>
            </a:r>
            <a:r>
              <a:rPr lang="cs-CZ" b="1" dirty="0" smtClean="0"/>
              <a:t>symboly dlouhého života</a:t>
            </a:r>
            <a:r>
              <a:rPr lang="cs-CZ" dirty="0" smtClean="0"/>
              <a:t>, a proto si lidé často desítky nebo i stovky skládaných jeřábů navlékají na dlouhé šňůry a zavěšují v bytě pro štěstí.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.mimibazar.cz/h/bc/12/090302/18/n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347181" cy="5510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orlickytydenik.cz/wp-content/uploads/DSC0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1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petyys.estranky.cz/img/mid/879/pb037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109692" cy="6109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ka: bota trochu jinak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105525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Fotka: sova na přání, slouží k zavěšení na zeď, výška 42c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4572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s://fbcdn-sphotos-d-a.akamaihd.net/hphotos-ak-prn1/61711_160320277315388_272190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393990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s://fbcdn-sphotos-a-a.akamaihd.net/hphotos-ak-ash3/149529_178709618809787_7128382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5638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s://fbcdn-sphotos-g-a.akamaihd.net/hphotos-ak-ash3/149529_178709615476454_6149788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407618" cy="53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otka: sněhulák na výšku má 38cm, šířka v nejširším místě je 23cm, je lakovaný na bílo cena je 240 k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otka: srdíčko na pověše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680085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otka: ihned k odběru jsou tři sloni po 150ti korunách, případně pište na mail sodomkoval@seznam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11505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968</TotalTime>
  <Words>1711</Words>
  <Application>Microsoft Office PowerPoint</Application>
  <PresentationFormat>Předvádění na obrazovce (4:3)</PresentationFormat>
  <Paragraphs>176</Paragraphs>
  <Slides>147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147</vt:i4>
      </vt:variant>
    </vt:vector>
  </HeadingPairs>
  <TitlesOfParts>
    <vt:vector size="154" baseType="lpstr">
      <vt:lpstr>Calibri</vt:lpstr>
      <vt:lpstr>Century Schoolbook</vt:lpstr>
      <vt:lpstr>ＭＳ Ｐ明朝</vt:lpstr>
      <vt:lpstr>Times New Roman</vt:lpstr>
      <vt:lpstr>Wingdings</vt:lpstr>
      <vt:lpstr>Wingdings 2</vt:lpstr>
      <vt:lpstr>Arkýř</vt:lpstr>
      <vt:lpstr>Papírový svět Aplikace techniky 1</vt:lpstr>
      <vt:lpstr>Sylabus semináře</vt:lpstr>
      <vt:lpstr>Papír a jeho význam</vt:lpstr>
      <vt:lpstr>Co je papír?</vt:lpstr>
      <vt:lpstr>Druhy papírů</vt:lpstr>
      <vt:lpstr>Druhy kartonů</vt:lpstr>
      <vt:lpstr>Druhy lepenek</vt:lpstr>
      <vt:lpstr>Techniky práce s papírem</vt:lpstr>
      <vt:lpstr>Historie Origami 折り紙</vt:lpstr>
      <vt:lpstr>Historie origami</vt:lpstr>
      <vt:lpstr>Orizuru – letící jeřáb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Kirigami 切り紙</vt:lpstr>
      <vt:lpstr>Postup práce</vt:lpstr>
      <vt:lpstr>Prezentace aplikace PowerPoint</vt:lpstr>
      <vt:lpstr>Prezentace aplikace PowerPoint</vt:lpstr>
      <vt:lpstr>Prezentace aplikace PowerPoint</vt:lpstr>
      <vt:lpstr>Prezentace aplikace PowerPoint</vt:lpstr>
      <vt:lpstr>Kusudama</vt:lpstr>
      <vt:lpstr>Postup výroby</vt:lpstr>
      <vt:lpstr>Postup výroby</vt:lpstr>
      <vt:lpstr>Kusudama</vt:lpstr>
      <vt:lpstr>Kusudama</vt:lpstr>
      <vt:lpstr>Fleurogami</vt:lpstr>
      <vt:lpstr>Fleurogami</vt:lpstr>
      <vt:lpstr>Fleurogami</vt:lpstr>
      <vt:lpstr>Fleurogami</vt:lpstr>
      <vt:lpstr>IRIS FOLDING</vt:lpstr>
      <vt:lpstr>Pomůcky</vt:lpstr>
      <vt:lpstr>Šablony</vt:lpstr>
      <vt:lpstr>Prezentace aplikace PowerPoint</vt:lpstr>
      <vt:lpstr>Prezentace aplikace PowerPoint</vt:lpstr>
      <vt:lpstr>CANDY BAG</vt:lpstr>
      <vt:lpstr>Candy bag</vt:lpstr>
      <vt:lpstr>Skládání jednotlivých dílků</vt:lpstr>
      <vt:lpstr>Skládání jednotlivých dílků</vt:lpstr>
      <vt:lpstr>Prezentace aplikace PowerPoint</vt:lpstr>
      <vt:lpstr>Prezentace aplikace PowerPoint</vt:lpstr>
      <vt:lpstr>Náramky technikou candy bag</vt:lpstr>
      <vt:lpstr>Prezentace aplikace PowerPoint</vt:lpstr>
      <vt:lpstr>Prezentace aplikace PowerPoint</vt:lpstr>
      <vt:lpstr>Tea bag folding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Papírmašé (papiermaché)</vt:lpstr>
      <vt:lpstr>Historie papírmašé</vt:lpstr>
      <vt:lpstr>Kašírování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Technika vrstvení</vt:lpstr>
      <vt:lpstr>Prezentace aplikace PowerPoint</vt:lpstr>
      <vt:lpstr>Prezentace aplikace PowerPoint</vt:lpstr>
      <vt:lpstr>Prezentace aplikace PowerPoint</vt:lpstr>
      <vt:lpstr>Prezentace aplikace PowerPoint</vt:lpstr>
      <vt:lpstr>Embossing-VTLAČOVANÝ RELIEF </vt:lpstr>
      <vt:lpstr>Prezentace aplikace PowerPoint</vt:lpstr>
      <vt:lpstr>Prezentace aplikace PowerPoint</vt:lpstr>
      <vt:lpstr>Pergamano</vt:lpstr>
      <vt:lpstr>Technika pergamano</vt:lpstr>
      <vt:lpstr>Pergamano - pomůcky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PLETENÍ Z PAPÍRU</vt:lpstr>
      <vt:lpstr>Pomůcky na pletení z papíru</vt:lpstr>
      <vt:lpstr>Prezentace aplikace PowerPoint</vt:lpstr>
      <vt:lpstr>Pletení věnce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Quilling –PAPÍROVÝ FILIGRÁN</vt:lpstr>
      <vt:lpstr>Pomůcky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Decoupage- ubrousková technika</vt:lpstr>
      <vt:lpstr>DECOUPAGE- UBROUSKOVÁ TECHNIKA</vt:lpstr>
      <vt:lpstr>Postup práce</vt:lpstr>
      <vt:lpstr>Postup 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Krakelování</vt:lpstr>
      <vt:lpstr>Postup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Twistart</vt:lpstr>
      <vt:lpstr>twistart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Papír a jeho všestranné využití</dc:title>
  <dc:creator>student</dc:creator>
  <cp:lastModifiedBy>Vybiral</cp:lastModifiedBy>
  <cp:revision>105</cp:revision>
  <dcterms:created xsi:type="dcterms:W3CDTF">2013-05-06T06:38:11Z</dcterms:created>
  <dcterms:modified xsi:type="dcterms:W3CDTF">2018-10-12T08:15:14Z</dcterms:modified>
</cp:coreProperties>
</file>