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>
          <p15:clr>
            <a:srgbClr val="A4A3A4"/>
          </p15:clr>
        </p15:guide>
        <p15:guide id="2" orient="horz" pos="954">
          <p15:clr>
            <a:srgbClr val="A4A3A4"/>
          </p15:clr>
        </p15:guide>
        <p15:guide id="3" orient="horz" pos="536">
          <p15:clr>
            <a:srgbClr val="A4A3A4"/>
          </p15:clr>
        </p15:guide>
        <p15:guide id="4" orient="horz" pos="2896">
          <p15:clr>
            <a:srgbClr val="A4A3A4"/>
          </p15:clr>
        </p15:guide>
        <p15:guide id="5" orient="horz" pos="2958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  <p15:guide id="11" pos="2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5" autoAdjust="0"/>
  </p:normalViewPr>
  <p:slideViewPr>
    <p:cSldViewPr snapToGrid="0">
      <p:cViewPr varScale="1">
        <p:scale>
          <a:sx n="97" d="100"/>
          <a:sy n="97" d="100"/>
        </p:scale>
        <p:origin x="630" y="84"/>
      </p:cViewPr>
      <p:guideLst>
        <p:guide orient="horz" pos="840"/>
        <p:guide orient="horz" pos="954"/>
        <p:guide orient="horz" pos="536"/>
        <p:guide orient="horz" pos="2896"/>
        <p:guide orient="horz" pos="2958"/>
        <p:guide pos="321"/>
        <p:guide pos="5418"/>
        <p:guide pos="682"/>
        <p:guide pos="2766"/>
        <p:guide pos="2976"/>
        <p:guide pos="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-4824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1924051"/>
            <a:ext cx="7518400" cy="1997869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cs-CZ" altLang="cs-CZ" noProof="0" dirty="0" smtClean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50901"/>
            <a:ext cx="8091487" cy="48259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2" y="1514475"/>
            <a:ext cx="5026025" cy="3080148"/>
          </a:xfrm>
        </p:spPr>
        <p:txBody>
          <a:bodyPr/>
          <a:lstStyle>
            <a:lvl1pPr>
              <a:defRPr sz="3200"/>
            </a:lvl1pPr>
            <a:lvl2pPr marL="895350" indent="-358775">
              <a:buSzPct val="100000"/>
              <a:defRPr sz="2800"/>
            </a:lvl2pPr>
            <a:lvl3pPr marL="1254125" indent="-358775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1514475"/>
            <a:ext cx="2746884" cy="3080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81563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50900"/>
            <a:ext cx="5486400" cy="2905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240685"/>
            <a:ext cx="5486400" cy="3567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90" y="844155"/>
            <a:ext cx="1703387" cy="375523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844155"/>
            <a:ext cx="6037861" cy="3755231"/>
          </a:xfrm>
        </p:spPr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082529"/>
          </a:xfrm>
        </p:spPr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3305176"/>
            <a:ext cx="8091487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90" y="2180035"/>
            <a:ext cx="8091487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850900"/>
            <a:ext cx="8091487" cy="482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70" y="1514476"/>
            <a:ext cx="38786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186797"/>
            <a:ext cx="3874282" cy="2407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20" y="1514476"/>
            <a:ext cx="38779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4" y="2204051"/>
            <a:ext cx="3878113" cy="2393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1514476"/>
            <a:ext cx="3876944" cy="3082925"/>
          </a:xfrm>
        </p:spPr>
        <p:txBody>
          <a:bodyPr/>
          <a:lstStyle>
            <a:lvl1pPr>
              <a:defRPr sz="2800"/>
            </a:lvl1pPr>
            <a:lvl2pPr marL="742950" indent="-296863">
              <a:buSzPct val="100000"/>
              <a:defRPr sz="2400"/>
            </a:lvl2pPr>
            <a:lvl3pPr>
              <a:defRPr sz="2000"/>
            </a:lvl3pPr>
            <a:lvl4pPr marL="1600200" indent="-228600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1514476"/>
            <a:ext cx="3876944" cy="3082925"/>
          </a:xfrm>
        </p:spPr>
        <p:txBody>
          <a:bodyPr/>
          <a:lstStyle>
            <a:lvl1pPr>
              <a:defRPr sz="2800"/>
            </a:lvl1pPr>
            <a:lvl2pPr>
              <a:buSzPct val="100000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468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2257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90" y="844154"/>
            <a:ext cx="808663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90" y="1513285"/>
            <a:ext cx="808232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200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4" r:id="rId4"/>
    <p:sldLayoutId id="2147483663" r:id="rId5"/>
    <p:sldLayoutId id="2147483665" r:id="rId6"/>
    <p:sldLayoutId id="2147483672" r:id="rId7"/>
    <p:sldLayoutId id="2147483671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7587" y="1524001"/>
            <a:ext cx="7873488" cy="2397920"/>
          </a:xfrm>
        </p:spPr>
        <p:txBody>
          <a:bodyPr/>
          <a:lstStyle/>
          <a:p>
            <a:r>
              <a:rPr lang="cs-CZ" dirty="0"/>
              <a:t>	</a:t>
            </a:r>
            <a:br>
              <a:rPr lang="cs-CZ" dirty="0"/>
            </a:br>
            <a:r>
              <a:rPr lang="cs-CZ" dirty="0"/>
              <a:t>Co je úkolem </a:t>
            </a:r>
            <a:r>
              <a:rPr lang="cs-CZ" dirty="0" smtClean="0"/>
              <a:t>učitelů geometrie na </a:t>
            </a:r>
            <a:r>
              <a:rPr lang="cs-CZ" dirty="0"/>
              <a:t>základních školách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 </a:t>
            </a:r>
            <a:r>
              <a:rPr lang="cs-CZ" dirty="0"/>
              <a:t>stará geometrie je a co do ní patří</a:t>
            </a:r>
            <a:r>
              <a:rPr lang="cs-CZ" dirty="0" smtClean="0"/>
              <a:t>?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 smtClean="0"/>
              <a:t>Mgr. </a:t>
            </a:r>
            <a:r>
              <a:rPr lang="cs-CZ" altLang="cs-CZ" dirty="0" err="1" smtClean="0"/>
              <a:t>Leni</a:t>
            </a:r>
            <a:r>
              <a:rPr lang="cs-CZ" altLang="cs-CZ" dirty="0" smtClean="0"/>
              <a:t> Lvovská, Ph.D. / Katedra matematiky </a:t>
            </a:r>
            <a:endParaRPr lang="cs-CZ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5" y="275304"/>
            <a:ext cx="8258266" cy="47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metody zkoumání </a:t>
            </a:r>
            <a:r>
              <a:rPr lang="cs-CZ" dirty="0" smtClean="0"/>
              <a:t>geometrie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Úvodem si uvědomíme, že geometrie je dnes rozsáhlý vědní obor. Geometrické </a:t>
            </a:r>
            <a:r>
              <a:rPr lang="cs-CZ" dirty="0"/>
              <a:t>objekty a prostory, jejich vlastnosti a vzájemné vztahy můžeme zkoumat různými metodami. </a:t>
            </a:r>
            <a:endParaRPr lang="cs-CZ" dirty="0" smtClean="0"/>
          </a:p>
          <a:p>
            <a:r>
              <a:rPr lang="cs-CZ" dirty="0" smtClean="0">
                <a:solidFill>
                  <a:srgbClr val="002060"/>
                </a:solidFill>
              </a:rPr>
              <a:t>Syntetická geometrie - </a:t>
            </a:r>
            <a:r>
              <a:rPr lang="cs-CZ" b="1" dirty="0" smtClean="0"/>
              <a:t>axiomatický </a:t>
            </a:r>
            <a:r>
              <a:rPr lang="cs-CZ" b="1" dirty="0"/>
              <a:t>přístup</a:t>
            </a:r>
            <a:endParaRPr lang="cs-CZ" dirty="0"/>
          </a:p>
          <a:p>
            <a:pPr lvl="0"/>
            <a:r>
              <a:rPr lang="cs-CZ" dirty="0"/>
              <a:t> Analytická geometrie</a:t>
            </a:r>
          </a:p>
          <a:p>
            <a:pPr lvl="0"/>
            <a:r>
              <a:rPr lang="cs-CZ" dirty="0"/>
              <a:t> Diferenciální geometrie</a:t>
            </a:r>
          </a:p>
          <a:p>
            <a:r>
              <a:rPr lang="cs-CZ" dirty="0"/>
              <a:t> Kleinova (transformační) geometrie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891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1" y="1514475"/>
            <a:ext cx="7808500" cy="308252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 rámci syntetické geometrie se objevuje </a:t>
            </a:r>
            <a:r>
              <a:rPr lang="cs-CZ" b="1" dirty="0"/>
              <a:t>axiomatický přístup ke geometrii</a:t>
            </a:r>
            <a:r>
              <a:rPr lang="cs-CZ" dirty="0"/>
              <a:t>. Axiomatický přístup znamená budovat nějakou teorii z co nejmenšího počtu jednoduchých pravidel (axiomů). Náznaky se objevily už </a:t>
            </a:r>
            <a:r>
              <a:rPr lang="cs-CZ" dirty="0" smtClean="0"/>
              <a:t>u </a:t>
            </a:r>
            <a:r>
              <a:rPr lang="cs-CZ" dirty="0" err="1" smtClean="0"/>
              <a:t>Eukleida</a:t>
            </a:r>
            <a:r>
              <a:rPr lang="cs-CZ" dirty="0" smtClean="0"/>
              <a:t> z Alexandrie, </a:t>
            </a:r>
            <a:r>
              <a:rPr lang="cs-CZ" dirty="0"/>
              <a:t>který formuloval slavných 5 postulátů.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moderním pojetí jsou ukázkou axiomatického přístupu ke geometrii Hilbertovy axiómy.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ě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981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4366" y="214892"/>
            <a:ext cx="2518744" cy="485775"/>
          </a:xfrm>
        </p:spPr>
        <p:txBody>
          <a:bodyPr/>
          <a:lstStyle/>
          <a:p>
            <a:r>
              <a:rPr lang="cs-CZ" dirty="0" smtClean="0"/>
              <a:t>Poznámky: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012723"/>
            <a:ext cx="8082321" cy="3584281"/>
          </a:xfrm>
        </p:spPr>
        <p:txBody>
          <a:bodyPr/>
          <a:lstStyle/>
          <a:p>
            <a:r>
              <a:rPr lang="cs-CZ" sz="1600" b="1" dirty="0" smtClean="0"/>
              <a:t>René </a:t>
            </a:r>
            <a:r>
              <a:rPr lang="cs-CZ" sz="1600" b="1" dirty="0"/>
              <a:t>Descartes</a:t>
            </a:r>
            <a:r>
              <a:rPr lang="cs-CZ" sz="1600" dirty="0"/>
              <a:t> (1596 -- 1650), Descartův spis</a:t>
            </a:r>
            <a:r>
              <a:rPr lang="cs-CZ" sz="1600" b="1" dirty="0"/>
              <a:t> La </a:t>
            </a:r>
            <a:r>
              <a:rPr lang="cs-CZ" sz="1600" b="1" dirty="0" err="1"/>
              <a:t>Géométrie</a:t>
            </a:r>
            <a:r>
              <a:rPr lang="cs-CZ" sz="1600" dirty="0"/>
              <a:t>, který byl vydán roku 1637 jako jeden z dodatků k jeho filozofickému dílu  </a:t>
            </a:r>
            <a:r>
              <a:rPr lang="cs-CZ" sz="1600" i="1" dirty="0" err="1"/>
              <a:t>Discours</a:t>
            </a:r>
            <a:r>
              <a:rPr lang="cs-CZ" sz="1600" i="1" dirty="0"/>
              <a:t> de la </a:t>
            </a:r>
            <a:r>
              <a:rPr lang="cs-CZ" sz="1600" i="1" dirty="0" err="1"/>
              <a:t>méthode</a:t>
            </a:r>
            <a:r>
              <a:rPr lang="cs-CZ" sz="1600" i="1" dirty="0"/>
              <a:t> (Rozprava o metodě), </a:t>
            </a:r>
            <a:r>
              <a:rPr lang="cs-CZ" sz="1600" dirty="0"/>
              <a:t>bývá často považován za počátek analytické geometrie jako vědy. Podrobněji viz literatura</a:t>
            </a:r>
            <a:r>
              <a:rPr lang="cs-CZ" sz="1600" dirty="0" smtClean="0"/>
              <a:t>.</a:t>
            </a:r>
            <a:endParaRPr lang="cs-CZ" sz="1600" dirty="0"/>
          </a:p>
          <a:p>
            <a:r>
              <a:rPr lang="cs-CZ" sz="1600" b="1" dirty="0"/>
              <a:t>Johann Carl Friedrich Gauss</a:t>
            </a:r>
            <a:r>
              <a:rPr lang="cs-CZ" sz="1600" dirty="0"/>
              <a:t> (1777 -- 1855, Göttingen) byl slavný německý matematik a fyzik. Zabýval se zejména geometrií, matematickou analýzou, teorií čísel, astronomií, elektrostatikou, geodézií a optikou. Silně ovlivnil většinu z těchto oborů vědění. </a:t>
            </a:r>
            <a:r>
              <a:rPr lang="cs-CZ" sz="1600" dirty="0" smtClean="0"/>
              <a:t>Mezi </a:t>
            </a:r>
            <a:r>
              <a:rPr lang="cs-CZ" sz="1600" dirty="0"/>
              <a:t>jeho stěžejní díla patří spis </a:t>
            </a:r>
            <a:r>
              <a:rPr lang="cs-CZ" sz="1600" dirty="0" err="1"/>
              <a:t>Disquisitiones</a:t>
            </a:r>
            <a:r>
              <a:rPr lang="cs-CZ" sz="1600" dirty="0"/>
              <a:t> </a:t>
            </a:r>
            <a:r>
              <a:rPr lang="cs-CZ" sz="1600" dirty="0" err="1"/>
              <a:t>Arithmeticae</a:t>
            </a:r>
            <a:r>
              <a:rPr lang="cs-CZ" sz="1600" dirty="0"/>
              <a:t>, který napsal již ve věku 21 let (1798; publikováno bylo ale až v roce 1801). Tato práce položila základy teorie čísel jakožto matematické disciplíny</a:t>
            </a:r>
            <a:r>
              <a:rPr lang="cs-CZ" sz="1600" dirty="0" smtClean="0"/>
              <a:t>.</a:t>
            </a:r>
            <a:endParaRPr lang="cs-CZ" sz="1600" dirty="0"/>
          </a:p>
          <a:p>
            <a:r>
              <a:rPr lang="cs-CZ" sz="1600" b="1" dirty="0"/>
              <a:t>Georg Friedrich Bernhard </a:t>
            </a:r>
            <a:r>
              <a:rPr lang="cs-CZ" sz="1600" b="1" dirty="0" err="1"/>
              <a:t>Riemann</a:t>
            </a:r>
            <a:r>
              <a:rPr lang="cs-CZ" sz="1600" dirty="0"/>
              <a:t> (1826 -- 1866) byl německý matematik, který výrazně přispěl k rozvoji matematické analýzy a diferenciální geometrie. Na jeho myšlenkách byly dále rozvinuty například </a:t>
            </a:r>
            <a:r>
              <a:rPr lang="cs-CZ" sz="1600" dirty="0" err="1"/>
              <a:t>Riemannova</a:t>
            </a:r>
            <a:r>
              <a:rPr lang="cs-CZ" sz="1600" dirty="0"/>
              <a:t> geometrie, algebraická geometrie či teorie komplexních ploch. Tyto oblasti matematiky se staly základem topologie. V reálné analýze přispěl definicí </a:t>
            </a:r>
            <a:r>
              <a:rPr lang="cs-CZ" sz="1600" dirty="0" err="1"/>
              <a:t>Riemannova</a:t>
            </a:r>
            <a:r>
              <a:rPr lang="cs-CZ" sz="1600" dirty="0"/>
              <a:t> integrálu a rozvinul také teorii trigonometrických řad. </a:t>
            </a:r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6614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úkolem učitelů na základních školách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09590" y="1799303"/>
            <a:ext cx="8082321" cy="2797701"/>
          </a:xfrm>
        </p:spPr>
        <p:txBody>
          <a:bodyPr/>
          <a:lstStyle/>
          <a:p>
            <a:pPr lvl="0"/>
            <a:r>
              <a:rPr lang="cs-CZ" dirty="0"/>
              <a:t>Vytvořit kvalitní základy geometrických znalostí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Podněcovat abstraktní geometrické myšlení žáků takovým způsobem, aby žáci byli schopni je sami nadále rozvíjet v oblastech, které si sami zvolí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Mgr</a:t>
            </a:r>
            <a:r>
              <a:rPr lang="cs-CZ" altLang="cs-CZ" dirty="0"/>
              <a:t>. </a:t>
            </a:r>
            <a:r>
              <a:rPr lang="cs-CZ" altLang="cs-CZ" dirty="0" err="1"/>
              <a:t>Leni</a:t>
            </a:r>
            <a:r>
              <a:rPr lang="cs-CZ" altLang="cs-CZ" dirty="0"/>
              <a:t> Lvovská, Ph.D. / Katedra </a:t>
            </a:r>
            <a:r>
              <a:rPr lang="cs-CZ" altLang="cs-CZ" dirty="0" smtClean="0"/>
              <a:t>matematiky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Motivační úlohy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9590" y="1514475"/>
            <a:ext cx="8190150" cy="3126351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Úloha 1 : </a:t>
            </a:r>
            <a:r>
              <a:rPr lang="cs-CZ" dirty="0"/>
              <a:t>Ve staré Babylónii potřebovala moudrá královna získat pozemek od loupeživého kupce. Navrhla množství zlata, které mu dá za pozemek </a:t>
            </a:r>
            <a:r>
              <a:rPr lang="cs-CZ" dirty="0" smtClean="0"/>
              <a:t>ohraničený kůží </a:t>
            </a:r>
            <a:r>
              <a:rPr lang="cs-CZ" dirty="0"/>
              <a:t>z jeho největšího </a:t>
            </a:r>
            <a:r>
              <a:rPr lang="cs-CZ" dirty="0" smtClean="0"/>
              <a:t>vola, do které udělá otvor. </a:t>
            </a:r>
            <a:r>
              <a:rPr lang="cs-CZ" dirty="0"/>
              <a:t>Kupec se usmíval pod vousy, neboť si představil </a:t>
            </a:r>
            <a:r>
              <a:rPr lang="cs-CZ" b="1" dirty="0"/>
              <a:t>plochu o obsahu </a:t>
            </a:r>
            <a:r>
              <a:rPr lang="cs-CZ" dirty="0"/>
              <a:t>kůže z jeho vola a hromada zlata přišla mu dvojnásobná za libovolně velký </a:t>
            </a:r>
            <a:r>
              <a:rPr lang="cs-CZ" dirty="0" smtClean="0"/>
              <a:t>pozemek vymezený kůží. </a:t>
            </a:r>
            <a:r>
              <a:rPr lang="cs-CZ" dirty="0"/>
              <a:t>Když ho ale královna přivedla k </a:t>
            </a:r>
            <a:r>
              <a:rPr lang="cs-CZ" dirty="0" smtClean="0"/>
              <a:t>pozemku</a:t>
            </a:r>
            <a:r>
              <a:rPr lang="cs-CZ" dirty="0"/>
              <a:t>, zblednul. Jakým způsobem moudrá královna udělala otvor v kůži a </a:t>
            </a:r>
            <a:r>
              <a:rPr lang="cs-CZ" b="1" dirty="0"/>
              <a:t>obvod pozemku </a:t>
            </a:r>
            <a:r>
              <a:rPr lang="cs-CZ" dirty="0"/>
              <a:t>vytyčila</a:t>
            </a:r>
            <a:r>
              <a:rPr lang="cs-CZ" dirty="0" smtClean="0"/>
              <a:t>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  <p:pic>
        <p:nvPicPr>
          <p:cNvPr id="6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0" y="844154"/>
            <a:ext cx="3934490" cy="25821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57" y="844154"/>
            <a:ext cx="3988820" cy="257677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09590" y="3894268"/>
            <a:ext cx="810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Analogické zadání: Prolezu otvorem v pohlednici?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Motivační úlohy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Úloha 2 : </a:t>
            </a:r>
          </a:p>
          <a:p>
            <a:pPr marL="0" indent="0">
              <a:buNone/>
            </a:pPr>
            <a:r>
              <a:rPr lang="cs-CZ" dirty="0"/>
              <a:t>V království měli dva různě velké čtverce vzácné zlaté látky. Potřebovali udělat nový královský trůn, kterým bude tato látka pokrytá. Jak velký nový čtverec mohou udělat z těchto dvou čtverců, aby látka nezbyla? </a:t>
            </a:r>
          </a:p>
          <a:p>
            <a:pPr marL="0" indent="0">
              <a:buNone/>
            </a:pPr>
            <a:r>
              <a:rPr lang="cs-CZ" dirty="0"/>
              <a:t>Uvažujte např. čtverce o stranách 30cm a 40cm.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dirty="0"/>
              <a:t>A jakým způsobem má švadlena látku rozstříhat?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4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0" y="844154"/>
            <a:ext cx="6431984" cy="42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13" y="831273"/>
            <a:ext cx="7443639" cy="376612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Historické úlohy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703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05" y="99437"/>
            <a:ext cx="6018835" cy="45141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Historické úlohy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46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stará geometrie je a co do ní patří?	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0" y="1514475"/>
            <a:ext cx="3528085" cy="3440983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65" y="1514473"/>
            <a:ext cx="4522028" cy="30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_sablona_4×3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d_sablona_16×9_cz" id="{F195287C-0B7F-42BF-A356-AA73F878560B}" vid="{99A32AD8-93A0-4B23-8C49-F18D5B24435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ped_sablona_16×9_cz</Template>
  <TotalTime>170</TotalTime>
  <Words>544</Words>
  <Application>Microsoft Office PowerPoint</Application>
  <PresentationFormat>Předvádění na obrazovce (16:9)</PresentationFormat>
  <Paragraphs>45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Tahoma</vt:lpstr>
      <vt:lpstr>Wingdings</vt:lpstr>
      <vt:lpstr>mu_sablona_4×3_cz</vt:lpstr>
      <vt:lpstr>  Co je úkolem učitelů geometrie na základních školách?  Jak stará geometrie je a co do ní patří? </vt:lpstr>
      <vt:lpstr>Co je úkolem učitelů na základních školách?</vt:lpstr>
      <vt:lpstr>Motivační úlohy</vt:lpstr>
      <vt:lpstr>Prezentace aplikace PowerPoint</vt:lpstr>
      <vt:lpstr>Motivační úlohy </vt:lpstr>
      <vt:lpstr>Prezentace aplikace PowerPoint</vt:lpstr>
      <vt:lpstr>Prezentace aplikace PowerPoint</vt:lpstr>
      <vt:lpstr>Prezentace aplikace PowerPoint</vt:lpstr>
      <vt:lpstr>Jak stará geometrie je a co do ní patří? </vt:lpstr>
      <vt:lpstr>Prezentace aplikace PowerPoint</vt:lpstr>
      <vt:lpstr>Různé metody zkoumání geometrie</vt:lpstr>
      <vt:lpstr>Prezentace aplikace PowerPoint</vt:lpstr>
      <vt:lpstr>Poznámky: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lenylvovska</dc:creator>
  <cp:lastModifiedBy>lenylvovska</cp:lastModifiedBy>
  <cp:revision>9</cp:revision>
  <cp:lastPrinted>1601-01-01T00:00:00Z</cp:lastPrinted>
  <dcterms:created xsi:type="dcterms:W3CDTF">2018-09-18T16:49:33Z</dcterms:created>
  <dcterms:modified xsi:type="dcterms:W3CDTF">2018-09-18T19:43:01Z</dcterms:modified>
</cp:coreProperties>
</file>