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2" r:id="rId12"/>
    <p:sldId id="266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2C3F6-E6E6-48CB-A76E-93616E36F9E5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580D0-5ED3-4B23-826F-1C9C2DDB7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5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učební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Češková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posuĎte</a:t>
            </a:r>
            <a:r>
              <a:rPr lang="cs-CZ" dirty="0" smtClean="0"/>
              <a:t> úlohy z ukázky podle </a:t>
            </a:r>
            <a:br>
              <a:rPr lang="cs-CZ" dirty="0" smtClean="0"/>
            </a:br>
            <a:r>
              <a:rPr lang="cs-CZ" dirty="0" err="1" smtClean="0"/>
              <a:t>rev</a:t>
            </a:r>
            <a:r>
              <a:rPr lang="cs-CZ" dirty="0" smtClean="0"/>
              <a:t>.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učební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19529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- záleží na </a:t>
            </a:r>
            <a:r>
              <a:rPr lang="cs-CZ" b="1" dirty="0" smtClean="0"/>
              <a:t>cíli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 smtClean="0"/>
              <a:t>fázi</a:t>
            </a:r>
            <a:r>
              <a:rPr lang="cs-CZ" dirty="0" smtClean="0"/>
              <a:t> hodiny – odlišné funkce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vyzývají žáka k aktivní činnosti.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Úlohy </a:t>
            </a:r>
            <a:r>
              <a:rPr lang="cs-CZ" dirty="0"/>
              <a:t>zakládají edukativní situaci a podmiňují její formu, organizaci a </a:t>
            </a:r>
            <a:r>
              <a:rPr lang="cs-CZ" dirty="0" smtClean="0"/>
              <a:t>průběh (Slavík, </a:t>
            </a:r>
            <a:r>
              <a:rPr lang="cs-CZ" dirty="0"/>
              <a:t>Dytrtová a </a:t>
            </a:r>
            <a:r>
              <a:rPr lang="cs-CZ" dirty="0" err="1" smtClean="0"/>
              <a:t>Fulková</a:t>
            </a:r>
            <a:r>
              <a:rPr lang="cs-CZ" dirty="0" smtClean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 smtClean="0"/>
              <a:t>- ideální poměr úloh vyšší kognitivní náročnosti </a:t>
            </a:r>
            <a:r>
              <a:rPr lang="nb-NO" b="1" dirty="0" smtClean="0"/>
              <a:t>25</a:t>
            </a:r>
            <a:r>
              <a:rPr lang="nb-NO" b="1" dirty="0"/>
              <a:t>−30 % </a:t>
            </a:r>
            <a:r>
              <a:rPr lang="nb-NO" dirty="0" smtClean="0"/>
              <a:t>(Gall </a:t>
            </a:r>
            <a:r>
              <a:rPr lang="nb-NO" dirty="0"/>
              <a:t>et al</a:t>
            </a:r>
            <a:r>
              <a:rPr lang="nb-NO" dirty="0" smtClean="0"/>
              <a:t>.,</a:t>
            </a:r>
            <a:r>
              <a:rPr lang="da-DK" dirty="0" smtClean="0"/>
              <a:t>1978</a:t>
            </a:r>
            <a:r>
              <a:rPr lang="da-DK" dirty="0"/>
              <a:t>; Mullis et al., 2009)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Vymyslete zadání 6 učebních úloh </a:t>
            </a:r>
            <a:br>
              <a:rPr lang="cs-CZ" dirty="0" smtClean="0"/>
            </a:br>
            <a:r>
              <a:rPr lang="cs-CZ" sz="2800" dirty="0" smtClean="0"/>
              <a:t>(pro každou úroveň jednu)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6429" y="2084832"/>
            <a:ext cx="11333017" cy="467618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Téma: Česká republika (úvodní hodina)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dle </a:t>
            </a:r>
            <a:r>
              <a:rPr lang="cs-CZ" sz="3200" dirty="0" err="1" smtClean="0"/>
              <a:t>RVP</a:t>
            </a:r>
            <a:r>
              <a:rPr lang="cs-CZ" sz="3200" dirty="0" smtClean="0"/>
              <a:t> ZV: 2. období, </a:t>
            </a:r>
            <a:r>
              <a:rPr lang="cs-CZ" sz="3200" dirty="0" err="1" smtClean="0"/>
              <a:t>vzd</a:t>
            </a:r>
            <a:r>
              <a:rPr lang="cs-CZ" sz="3200" dirty="0" smtClean="0"/>
              <a:t>. oblast Člověk a jeho svět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struktura: Cíl, přesné zadání, pomůcky</a:t>
            </a:r>
          </a:p>
          <a:p>
            <a:endParaRPr lang="cs-CZ" b="1" dirty="0" smtClean="0"/>
          </a:p>
          <a:p>
            <a:r>
              <a:rPr lang="cs-CZ" b="1" dirty="0" smtClean="0"/>
              <a:t>Očekávané </a:t>
            </a:r>
            <a:r>
              <a:rPr lang="cs-CZ" b="1" dirty="0"/>
              <a:t>výstupy – 2. </a:t>
            </a:r>
            <a:r>
              <a:rPr lang="cs-CZ" b="1" dirty="0" smtClean="0"/>
              <a:t>období: </a:t>
            </a:r>
            <a:r>
              <a:rPr lang="cs-CZ" dirty="0" smtClean="0"/>
              <a:t>žák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-5-1-01 určí a vysvětlí polohu svého bydliště nebo pobytu vzhledem ke krajině a státu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-5-1-02 určí světové strany v přírodě i podle mapy, orientuje se podle nich a řídí se podle zásad bezpečného pohybu a pobytu v přírodě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-5-1-03 rozlišuje mezi náčrty, plány a základními typy map; vyhledává jednoduché údaje o přírodních podmínkách a sídlištích lidí na mapách naší republiky, Evropy a polokoulí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-5-1-04 vyhledá typické regionální zvláštnosti přírody, osídlení, hospodářství a kultury, jednoduchým způsobem posoudí jejich význam z hlediska přírodního, historického, politického, správního a vlastnického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-5-1-05 zprostředkuje ostatním zkušenosti, zážitky a zajímavosti z vlastních cest a porovná způsob života a přírodu v naší vlasti i v jiných zemích </a:t>
            </a:r>
            <a:endParaRPr lang="cs-CZ" dirty="0"/>
          </a:p>
          <a:p>
            <a:r>
              <a:rPr lang="cs-CZ" b="1" i="1" dirty="0" err="1"/>
              <a:t>ČJS</a:t>
            </a:r>
            <a:r>
              <a:rPr lang="cs-CZ" b="1" i="1" dirty="0"/>
              <a:t>-5-1-06 rozlišuje hlavní orgány státní moci a některé jejich zástupce, symboly našeho státu a jejich význam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85" y="43154"/>
            <a:ext cx="10515600" cy="7038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Zhodnoťte učebnice a pracovní sešity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7361731"/>
              </p:ext>
            </p:extLst>
          </p:nvPr>
        </p:nvGraphicFramePr>
        <p:xfrm>
          <a:off x="107985" y="746976"/>
          <a:ext cx="11980984" cy="5969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4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18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27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061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74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Text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Učební úlohy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Obrázky, mapy </a:t>
                      </a:r>
                      <a:r>
                        <a:rPr lang="cs-CZ" sz="1100" dirty="0" smtClean="0">
                          <a:effectLst/>
                        </a:rPr>
                        <a:t/>
                      </a:r>
                      <a:br>
                        <a:rPr lang="cs-CZ" sz="1100" dirty="0" smtClean="0">
                          <a:effectLst/>
                        </a:rPr>
                      </a:br>
                      <a:r>
                        <a:rPr lang="cs-CZ" sz="1100" dirty="0" smtClean="0">
                          <a:effectLst/>
                        </a:rPr>
                        <a:t>a </a:t>
                      </a:r>
                      <a:r>
                        <a:rPr lang="cs-CZ" sz="1100" dirty="0">
                          <a:effectLst/>
                        </a:rPr>
                        <a:t>grafy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Estetická úroveň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Přídavné materiály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Vyhovuje /nevyhovuje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co 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Obsahová správnost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Strukturovanost a přehlednost textu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Náročnost úloh a </a:t>
                      </a:r>
                      <a:r>
                        <a:rPr lang="cs-CZ" sz="1100" dirty="0" smtClean="0">
                          <a:effectLst/>
                        </a:rPr>
                        <a:t>podíl úloh </a:t>
                      </a:r>
                      <a:r>
                        <a:rPr lang="cs-CZ" sz="1100" dirty="0">
                          <a:effectLst/>
                        </a:rPr>
                        <a:t>problémových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Pestrost úloh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Smysluplnost obrázků a grafů – propojení s textem, </a:t>
                      </a:r>
                      <a:r>
                        <a:rPr lang="cs-CZ" sz="1100" dirty="0" smtClean="0">
                          <a:effectLst/>
                        </a:rPr>
                        <a:t>úlohami a  jejich správnost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Grafické zpracování učebnice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Pracovní sešit – náročnost a pestrost úloh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Metodická příručka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Celkový dojem z učebnice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Učebnici/PS</a:t>
                      </a:r>
                      <a:r>
                        <a:rPr lang="cs-CZ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bych si vybral(a) pro:</a:t>
                      </a:r>
                      <a:endParaRPr lang="cs-CZ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Alter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Dialog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Didaktis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Fraus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Nakl. České geografické společnosti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Nová škola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Nová škola - Duha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Prodos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SPN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Taktik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Jiná:</a:t>
                      </a:r>
                      <a:r>
                        <a:rPr lang="cs-CZ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</a:t>
            </a:r>
            <a:r>
              <a:rPr lang="pl-PL" dirty="0" smtClean="0"/>
              <a:t>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... to </a:t>
            </a:r>
            <a:r>
              <a:rPr lang="pl-PL" sz="3200" dirty="0"/>
              <a:t>jediné, o co </a:t>
            </a:r>
            <a:r>
              <a:rPr lang="pl-PL" sz="3200" dirty="0" smtClean="0"/>
              <a:t>v </a:t>
            </a:r>
            <a:r>
              <a:rPr lang="pl-PL" sz="3200" dirty="0"/>
              <a:t>učitelství </a:t>
            </a:r>
            <a:r>
              <a:rPr lang="pl-PL" sz="3200" dirty="0" smtClean="0"/>
              <a:t>jde </a:t>
            </a:r>
            <a:r>
              <a:rPr lang="pl-PL" sz="3200" dirty="0" smtClean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Podstata </a:t>
            </a:r>
            <a:r>
              <a:rPr lang="cs-CZ" sz="2800" dirty="0"/>
              <a:t>vyučování spočívá v předkládání malých útržků obsahu žákům tak, aby se s nimi dokázali kognitivně (nebo emočně) vypořádat.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jediný způsob, jak je předkládat, jsou učební </a:t>
            </a:r>
            <a:r>
              <a:rPr lang="cs-CZ" sz="2800" dirty="0" smtClean="0"/>
              <a:t>úlohy.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„Každá </a:t>
            </a:r>
            <a:r>
              <a:rPr lang="cs-CZ" sz="2800" dirty="0"/>
              <a:t>pedagogická situace, která se vytváří proto, aby zajistila u žáků dosažení určitého učebního cíle“ </a:t>
            </a:r>
            <a:r>
              <a:rPr lang="cs-CZ" sz="2800" dirty="0" smtClean="0"/>
              <a:t>(Průcha, Walterová, </a:t>
            </a:r>
            <a:br>
              <a:rPr lang="cs-CZ" sz="2800" dirty="0" smtClean="0"/>
            </a:br>
            <a:r>
              <a:rPr lang="cs-CZ" sz="2800" dirty="0" smtClean="0"/>
              <a:t>&amp; Mareš, 2013, s</a:t>
            </a:r>
            <a:r>
              <a:rPr lang="cs-CZ" sz="2800" dirty="0"/>
              <a:t>. 325). </a:t>
            </a: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Otázka </a:t>
            </a:r>
            <a:r>
              <a:rPr lang="cs-CZ" sz="2800" dirty="0"/>
              <a:t>či podnět vyvolávající učební </a:t>
            </a:r>
            <a:r>
              <a:rPr lang="cs-CZ" sz="2800" dirty="0" smtClean="0"/>
              <a:t>činnost.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Jaké </a:t>
            </a:r>
            <a:r>
              <a:rPr lang="cs-CZ" sz="2800" dirty="0"/>
              <a:t>typy učebních úloh žákům ve škole učitel zadává, takové typy žákovských přístupů k učení u nich </a:t>
            </a:r>
            <a:r>
              <a:rPr lang="cs-CZ" sz="2800" dirty="0" smtClean="0"/>
              <a:t>buduje. (</a:t>
            </a:r>
            <a:r>
              <a:rPr lang="cs-CZ" sz="2800" dirty="0" err="1" smtClean="0"/>
              <a:t>Ramsden</a:t>
            </a:r>
            <a:r>
              <a:rPr lang="cs-CZ" sz="2800" dirty="0" smtClean="0"/>
              <a:t>, 1984)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Vypište učební úlohy z ukázek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89528" y="3648635"/>
            <a:ext cx="2241178" cy="1668333"/>
          </a:xfrm>
        </p:spPr>
        <p:txBody>
          <a:bodyPr>
            <a:normAutofit/>
          </a:bodyPr>
          <a:lstStyle/>
          <a:p>
            <a:r>
              <a:rPr lang="cs-CZ" dirty="0" smtClean="0"/>
              <a:t>Půdy</a:t>
            </a:r>
            <a:endParaRPr lang="cs-CZ" dirty="0" smtClean="0"/>
          </a:p>
          <a:p>
            <a:r>
              <a:rPr lang="cs-CZ" dirty="0" smtClean="0"/>
              <a:t>Vl_E2 </a:t>
            </a:r>
            <a:r>
              <a:rPr lang="cs-CZ" dirty="0" smtClean="0"/>
              <a:t>05:44-7:36  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126271" y="3648636"/>
            <a:ext cx="2420306" cy="152489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Povrch ČR</a:t>
            </a:r>
          </a:p>
          <a:p>
            <a:r>
              <a:rPr lang="cs-CZ" dirty="0" smtClean="0"/>
              <a:t>Vl_A1 </a:t>
            </a:r>
            <a:r>
              <a:rPr lang="cs-CZ" dirty="0" smtClean="0"/>
              <a:t>10:45-11:36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76925" y="3648636"/>
            <a:ext cx="3538909" cy="22492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Hospodářství v ČR</a:t>
            </a:r>
          </a:p>
          <a:p>
            <a:r>
              <a:rPr lang="cs-CZ" dirty="0" smtClean="0"/>
              <a:t>Vl_D1 </a:t>
            </a:r>
            <a:r>
              <a:rPr lang="cs-CZ" dirty="0" smtClean="0"/>
              <a:t>0:23-1:45, 6:27-11:02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/>
              <a:t>žáky </a:t>
            </a:r>
            <a:r>
              <a:rPr lang="cs-CZ" sz="2800" dirty="0" smtClean="0"/>
              <a:t>směřuje“ (</a:t>
            </a:r>
            <a:r>
              <a:rPr lang="cs-CZ" sz="2800" dirty="0" err="1" smtClean="0"/>
              <a:t>Nelešovská</a:t>
            </a:r>
            <a:r>
              <a:rPr lang="cs-CZ" sz="2800" dirty="0"/>
              <a:t> </a:t>
            </a:r>
            <a:r>
              <a:rPr lang="cs-CZ" sz="2800" dirty="0" smtClean="0"/>
              <a:t>&amp; Spáčilová, 2005, s. 43)</a:t>
            </a:r>
          </a:p>
          <a:p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kontrolovatelné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53491"/>
            <a:ext cx="10384101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- zaměřena na zájmy, pozornost, estetické cítění, morální a jiné postoje, pocity, názory a </a:t>
            </a:r>
            <a:r>
              <a:rPr lang="cs-CZ" sz="2800" dirty="0" smtClean="0"/>
              <a:t>hodnoty (taxonomie – </a:t>
            </a:r>
            <a:r>
              <a:rPr lang="cs-CZ" sz="2800" dirty="0" err="1" smtClean="0"/>
              <a:t>Krathwohl</a:t>
            </a:r>
            <a:r>
              <a:rPr lang="cs-CZ" sz="2800" dirty="0" smtClean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</a:t>
            </a:r>
            <a:r>
              <a:rPr lang="cs-CZ" sz="2800" dirty="0" smtClean="0"/>
              <a:t>- psychomotorické </a:t>
            </a:r>
            <a:r>
              <a:rPr lang="cs-CZ" sz="2800" dirty="0"/>
              <a:t>dovednosti, které se týkají smyslového vnímání, pohybů a vzájemné koordinace vjemů s pohyby atd. </a:t>
            </a:r>
            <a:r>
              <a:rPr lang="cs-CZ" sz="2800" dirty="0" smtClean="0"/>
              <a:t>(</a:t>
            </a:r>
            <a:r>
              <a:rPr lang="cs-CZ" sz="2800" dirty="0" err="1" smtClean="0"/>
              <a:t>Simpson</a:t>
            </a:r>
            <a:r>
              <a:rPr lang="cs-CZ" sz="2800" dirty="0" smtClean="0"/>
              <a:t>, 1972)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 smtClean="0"/>
              <a:t> návaznost na </a:t>
            </a:r>
            <a:r>
              <a:rPr lang="cs-CZ" sz="2800" dirty="0" err="1" smtClean="0"/>
              <a:t>ŠVP</a:t>
            </a:r>
            <a:r>
              <a:rPr lang="cs-CZ" sz="2800" dirty="0" smtClean="0"/>
              <a:t>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 NEVYUČOVAT INTUITIVNĚ, musíme vědět, co chceme naučit, proč, jak a co a jak </a:t>
            </a:r>
            <a:r>
              <a:rPr lang="cs-CZ" sz="2400" b="1" dirty="0" smtClean="0"/>
              <a:t>navazuje!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2084832"/>
          <a:ext cx="10831132" cy="4567766"/>
        </p:xfrm>
        <a:graphic>
          <a:graphicData uri="http://schemas.openxmlformats.org/drawingml/2006/table">
            <a:tbl>
              <a:tblPr/>
              <a:tblGrid>
                <a:gridCol w="270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254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(</a:t>
                      </a:r>
                      <a:r>
                        <a:rPr lang="en-US" sz="1800" b="1" dirty="0" err="1" smtClean="0"/>
                        <a:t>Krathwohl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smtClean="0"/>
                        <a:t>Bloom</a:t>
                      </a:r>
                      <a:r>
                        <a:rPr lang="cs-CZ" sz="1800" b="1" dirty="0" smtClean="0"/>
                        <a:t>, </a:t>
                      </a:r>
                      <a:br>
                        <a:rPr lang="cs-CZ" sz="1800" b="1" dirty="0" smtClean="0"/>
                      </a:br>
                      <a:r>
                        <a:rPr lang="cs-CZ" sz="1800" b="1" dirty="0" smtClean="0"/>
                        <a:t>&amp;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Masia</a:t>
                      </a:r>
                      <a:r>
                        <a:rPr lang="cs-CZ" sz="1800" b="1" dirty="0" smtClean="0"/>
                        <a:t>,</a:t>
                      </a:r>
                      <a:r>
                        <a:rPr lang="cs-CZ" sz="1800" b="1" baseline="0" dirty="0" smtClean="0"/>
                        <a:t> </a:t>
                      </a:r>
                      <a:r>
                        <a:rPr lang="en-US" sz="1800" b="1" dirty="0" smtClean="0"/>
                        <a:t>1964</a:t>
                      </a:r>
                      <a:r>
                        <a:rPr lang="en-US" sz="1800" b="1" dirty="0"/>
                        <a:t>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</a:t>
                      </a:r>
                      <a:r>
                        <a:rPr lang="it-IT" sz="1800" b="1" dirty="0" smtClean="0"/>
                        <a:t>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r>
                        <a:rPr lang="cs-CZ" sz="1800" dirty="0" smtClean="0"/>
                        <a:t/>
                      </a:r>
                      <a:br>
                        <a:rPr lang="cs-CZ" sz="1800" dirty="0" smtClean="0"/>
                      </a:br>
                      <a:r>
                        <a:rPr lang="cs-CZ" sz="1800" dirty="0" smtClean="0"/>
                        <a:t>v </a:t>
                      </a:r>
                      <a:r>
                        <a:rPr lang="cs-CZ" sz="1800" dirty="0"/>
                        <a:t>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taxonomie kognitivních cílů (</a:t>
            </a:r>
            <a:r>
              <a:rPr lang="cs-CZ" dirty="0" err="1" smtClean="0"/>
              <a:t>bloom</a:t>
            </a:r>
            <a:r>
              <a:rPr lang="cs-CZ" dirty="0" smtClean="0"/>
              <a:t>, 1956)</a:t>
            </a:r>
            <a:br>
              <a:rPr lang="cs-CZ" dirty="0" smtClean="0"/>
            </a:br>
            <a:r>
              <a:rPr lang="cs-CZ" sz="3200" dirty="0" smtClean="0"/>
              <a:t>revidováno</a:t>
            </a:r>
            <a:r>
              <a:rPr lang="cs-CZ" sz="3200" dirty="0"/>
              <a:t> Andersonem &amp; </a:t>
            </a:r>
            <a:r>
              <a:rPr lang="cs-CZ" sz="3200" dirty="0" err="1" smtClean="0"/>
              <a:t>Krathwohlem</a:t>
            </a:r>
            <a:r>
              <a:rPr lang="cs-CZ" sz="3200" dirty="0" smtClean="0"/>
              <a:t> (2001)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557919" cy="3893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7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2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 gridSpan="6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/>
                      </a:r>
                      <a:br>
                        <a:rPr lang="cs-CZ" sz="2000" dirty="0">
                          <a:effectLst/>
                        </a:rPr>
                      </a:br>
                      <a:r>
                        <a:rPr lang="cs-CZ" sz="2000" dirty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ZNALOSTNÍ DIMENZE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1.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Zapamatovat</a:t>
                      </a:r>
                      <a:endParaRPr lang="cs-CZ" sz="200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3.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Aplikovat</a:t>
                      </a:r>
                      <a:endParaRPr lang="cs-CZ" sz="200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4.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Analyzovat</a:t>
                      </a:r>
                      <a:endParaRPr lang="cs-CZ" sz="200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5.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Hodnotit</a:t>
                      </a:r>
                      <a:endParaRPr lang="cs-CZ" sz="200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6.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Tvořit</a:t>
                      </a:r>
                      <a:endParaRPr lang="cs-CZ" sz="200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A. Znalost</a:t>
                      </a:r>
                      <a:r>
                        <a:rPr lang="cs-CZ" sz="2000" dirty="0">
                          <a:effectLst/>
                        </a:rPr>
                        <a:t> faktů</a:t>
                      </a:r>
                    </a:p>
                    <a:p>
                      <a:r>
                        <a:rPr lang="cs-CZ" sz="2000" dirty="0">
                          <a:effectLst/>
                        </a:rPr>
                        <a:t>(faktuální znalost)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B. Konceptuální </a:t>
                      </a:r>
                      <a:r>
                        <a:rPr lang="cs-CZ" sz="2000" dirty="0">
                          <a:effectLst/>
                        </a:rPr>
                        <a:t>znalost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C. Procedurální </a:t>
                      </a:r>
                      <a:r>
                        <a:rPr lang="cs-CZ" sz="2000" dirty="0">
                          <a:effectLst/>
                        </a:rPr>
                        <a:t>znalost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D. </a:t>
                      </a:r>
                      <a:r>
                        <a:rPr lang="cs-CZ" sz="2000" dirty="0" err="1" smtClean="0">
                          <a:effectLst/>
                        </a:rPr>
                        <a:t>Metakognitivní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>
                          <a:effectLst/>
                        </a:rPr>
                        <a:t>znalost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678217"/>
              </p:ext>
            </p:extLst>
          </p:nvPr>
        </p:nvGraphicFramePr>
        <p:xfrm>
          <a:off x="9539785" y="163396"/>
          <a:ext cx="2552131" cy="6983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2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34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Popis</a:t>
                      </a:r>
                      <a:endParaRPr lang="cs-CZ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5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 Ž reprodukuje</a:t>
                      </a:r>
                      <a:r>
                        <a:rPr lang="cs-CZ" sz="1600" baseline="0" dirty="0" smtClean="0"/>
                        <a:t> znalosti</a:t>
                      </a:r>
                      <a:endParaRPr lang="cs-CZ" sz="16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717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 Ž vlastními slovy nebo jinými prostředky vyjádří dříve naučené</a:t>
                      </a:r>
                      <a:r>
                        <a:rPr lang="cs-CZ" sz="1600" baseline="0" dirty="0" smtClean="0"/>
                        <a:t> obsahy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4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</a:t>
                      </a:r>
                      <a:r>
                        <a:rPr lang="cs-CZ" sz="1600" baseline="0" dirty="0" smtClean="0"/>
                        <a:t> Ž použije dříve naučené v nové situaci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324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 Ž rozdělí složitější</a:t>
                      </a:r>
                      <a:r>
                        <a:rPr lang="cs-CZ" sz="1600" baseline="0" dirty="0" smtClean="0"/>
                        <a:t> jev na části, popř. vysvětlí, jak je něco uspořádáno a proč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- Ž posoudí hodnotu a zdůvodní své stanovisko</a:t>
                      </a:r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6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- Ž skládá nové</a:t>
                      </a:r>
                      <a:r>
                        <a:rPr lang="cs-CZ" sz="1600" baseline="0" dirty="0" smtClean="0"/>
                        <a:t> uspořádáním (pojmů a principů)</a:t>
                      </a:r>
                      <a:endParaRPr lang="cs-CZ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6905" t="34067" r="46548" b="11727"/>
          <a:stretch/>
        </p:blipFill>
        <p:spPr>
          <a:xfrm>
            <a:off x="272955" y="163394"/>
            <a:ext cx="9266830" cy="66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1623</TotalTime>
  <Words>733</Words>
  <Application>Microsoft Office PowerPoint</Application>
  <PresentationFormat>Širokoúhlá obrazovka</PresentationFormat>
  <Paragraphs>238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z ukázek</vt:lpstr>
      <vt:lpstr>výukové cíle</vt:lpstr>
      <vt:lpstr>výukové cíle</vt:lpstr>
      <vt:lpstr>taxonomie výukových cílů</vt:lpstr>
      <vt:lpstr>taxonomie kognitivních cílů (bloom, 1956) revidováno Andersonem &amp; Krathwohlem (2001)</vt:lpstr>
      <vt:lpstr>Prezentace aplikace PowerPoint</vt:lpstr>
      <vt:lpstr>posuĎte úlohy z ukázky podle  rev. Bloomovy taxonomie</vt:lpstr>
      <vt:lpstr>zadání učební úlohy </vt:lpstr>
      <vt:lpstr>Vymyslete zadání 6 učebních úloh  (pro každou úroveň jednu)</vt:lpstr>
      <vt:lpstr>Zhodnoťte učebnice a pracovní sešity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TČ</cp:lastModifiedBy>
  <cp:revision>34</cp:revision>
  <dcterms:created xsi:type="dcterms:W3CDTF">2017-10-10T17:29:26Z</dcterms:created>
  <dcterms:modified xsi:type="dcterms:W3CDTF">2018-10-04T17:21:37Z</dcterms:modified>
</cp:coreProperties>
</file>