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64" r:id="rId5"/>
    <p:sldId id="258" r:id="rId6"/>
    <p:sldId id="259" r:id="rId7"/>
    <p:sldId id="261" r:id="rId8"/>
    <p:sldId id="260" r:id="rId9"/>
    <p:sldId id="263" r:id="rId10"/>
    <p:sldId id="265" r:id="rId11"/>
    <p:sldId id="262" r:id="rId12"/>
    <p:sldId id="266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2C3F6-E6E6-48CB-A76E-93616E36F9E5}" type="datetimeFigureOut">
              <a:rPr lang="en-GB" smtClean="0"/>
              <a:t>04/10/2018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580D0-5ED3-4B23-826F-1C9C2DDB7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655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učební úlohy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Tereza Češková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2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posuĎte</a:t>
            </a:r>
            <a:r>
              <a:rPr lang="cs-CZ" dirty="0" smtClean="0"/>
              <a:t> úlohy z ukázky podle </a:t>
            </a:r>
            <a:br>
              <a:rPr lang="cs-CZ" dirty="0" smtClean="0"/>
            </a:br>
            <a:r>
              <a:rPr lang="cs-CZ" dirty="0" err="1" smtClean="0"/>
              <a:t>rev</a:t>
            </a:r>
            <a:r>
              <a:rPr lang="cs-CZ" dirty="0" smtClean="0"/>
              <a:t>. </a:t>
            </a:r>
            <a:r>
              <a:rPr lang="cs-CZ" dirty="0" err="1" smtClean="0"/>
              <a:t>Bloomovy</a:t>
            </a:r>
            <a:r>
              <a:rPr lang="cs-CZ" dirty="0" smtClean="0"/>
              <a:t> taxonomie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62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učební úlohy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19529" cy="4023360"/>
          </a:xfrm>
        </p:spPr>
        <p:txBody>
          <a:bodyPr>
            <a:normAutofit/>
          </a:bodyPr>
          <a:lstStyle/>
          <a:p>
            <a:r>
              <a:rPr lang="cs-CZ" dirty="0" smtClean="0"/>
              <a:t>- záleží na </a:t>
            </a:r>
            <a:r>
              <a:rPr lang="cs-CZ" b="1" dirty="0" smtClean="0"/>
              <a:t>cíli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b="1" dirty="0" smtClean="0"/>
              <a:t>fázi</a:t>
            </a:r>
            <a:r>
              <a:rPr lang="cs-CZ" dirty="0" smtClean="0"/>
              <a:t> hodiny – odlišné funkce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/>
              <a:t>Úlohy vyzývají žáka k aktivní činnosti.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/>
              <a:t>Úlohy vycházejí z oboru a směřují k cíli učení.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Úlohy </a:t>
            </a:r>
            <a:r>
              <a:rPr lang="cs-CZ" dirty="0"/>
              <a:t>zakládají edukativní situaci a podmiňují její formu, organizaci a </a:t>
            </a:r>
            <a:r>
              <a:rPr lang="cs-CZ" dirty="0" smtClean="0"/>
              <a:t>průběh (Slavík, </a:t>
            </a:r>
            <a:r>
              <a:rPr lang="cs-CZ" dirty="0"/>
              <a:t>Dytrtová a </a:t>
            </a:r>
            <a:r>
              <a:rPr lang="cs-CZ" dirty="0" err="1" smtClean="0"/>
              <a:t>Fulková</a:t>
            </a:r>
            <a:r>
              <a:rPr lang="cs-CZ" dirty="0" smtClean="0"/>
              <a:t>, 2010, s. 3).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r>
              <a:rPr lang="cs-CZ" dirty="0" smtClean="0"/>
              <a:t>- ideální poměr úloh vyšší kognitivní náročnosti </a:t>
            </a:r>
            <a:r>
              <a:rPr lang="nb-NO" b="1" dirty="0" smtClean="0"/>
              <a:t>25</a:t>
            </a:r>
            <a:r>
              <a:rPr lang="nb-NO" b="1" dirty="0"/>
              <a:t>−30 % </a:t>
            </a:r>
            <a:r>
              <a:rPr lang="nb-NO" dirty="0" smtClean="0"/>
              <a:t>(Gall </a:t>
            </a:r>
            <a:r>
              <a:rPr lang="nb-NO" dirty="0"/>
              <a:t>et al</a:t>
            </a:r>
            <a:r>
              <a:rPr lang="nb-NO" dirty="0" smtClean="0"/>
              <a:t>.,</a:t>
            </a:r>
            <a:r>
              <a:rPr lang="da-DK" dirty="0" smtClean="0"/>
              <a:t>1978</a:t>
            </a:r>
            <a:r>
              <a:rPr lang="da-DK" dirty="0"/>
              <a:t>; Mullis et al., 2009)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629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Vymyslete zadání 6 učebních úloh </a:t>
            </a:r>
            <a:br>
              <a:rPr lang="cs-CZ" dirty="0" smtClean="0"/>
            </a:br>
            <a:r>
              <a:rPr lang="cs-CZ" sz="2800" dirty="0" smtClean="0"/>
              <a:t>(pro každou úroveň jednu)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6429" y="2084832"/>
            <a:ext cx="11333017" cy="467618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Téma: Česká republika (úvodní hodina)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dle </a:t>
            </a:r>
            <a:r>
              <a:rPr lang="cs-CZ" sz="3200" dirty="0" err="1" smtClean="0"/>
              <a:t>RVP</a:t>
            </a:r>
            <a:r>
              <a:rPr lang="cs-CZ" sz="3200" dirty="0" smtClean="0"/>
              <a:t> ZV: 2. období, </a:t>
            </a:r>
            <a:r>
              <a:rPr lang="cs-CZ" sz="3200" dirty="0" err="1" smtClean="0"/>
              <a:t>vzd</a:t>
            </a:r>
            <a:r>
              <a:rPr lang="cs-CZ" sz="3200" dirty="0" smtClean="0"/>
              <a:t>. oblast Člověk a jeho svět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struktura: Cíl, přesné zadání, pomůcky</a:t>
            </a:r>
          </a:p>
          <a:p>
            <a:endParaRPr lang="cs-CZ" b="1" dirty="0" smtClean="0"/>
          </a:p>
          <a:p>
            <a:r>
              <a:rPr lang="cs-CZ" b="1" dirty="0" smtClean="0"/>
              <a:t>Očekávané </a:t>
            </a:r>
            <a:r>
              <a:rPr lang="cs-CZ" b="1" dirty="0"/>
              <a:t>výstupy – 2. </a:t>
            </a:r>
            <a:r>
              <a:rPr lang="cs-CZ" b="1" dirty="0" smtClean="0"/>
              <a:t>období: </a:t>
            </a:r>
            <a:r>
              <a:rPr lang="cs-CZ" dirty="0" smtClean="0"/>
              <a:t>žák </a:t>
            </a:r>
            <a:endParaRPr lang="cs-CZ" dirty="0"/>
          </a:p>
          <a:p>
            <a:r>
              <a:rPr lang="cs-CZ" b="1" i="1" dirty="0" err="1"/>
              <a:t>ČJS</a:t>
            </a:r>
            <a:r>
              <a:rPr lang="cs-CZ" b="1" i="1" dirty="0"/>
              <a:t>-5-1-01 určí a vysvětlí polohu svého bydliště nebo pobytu vzhledem ke krajině a státu </a:t>
            </a:r>
            <a:endParaRPr lang="cs-CZ" dirty="0"/>
          </a:p>
          <a:p>
            <a:r>
              <a:rPr lang="cs-CZ" b="1" i="1" dirty="0" err="1"/>
              <a:t>ČJS</a:t>
            </a:r>
            <a:r>
              <a:rPr lang="cs-CZ" b="1" i="1" dirty="0"/>
              <a:t>-5-1-02 určí světové strany v přírodě i podle mapy, orientuje se podle nich a řídí se podle zásad bezpečného pohybu a pobytu v přírodě </a:t>
            </a:r>
            <a:endParaRPr lang="cs-CZ" dirty="0"/>
          </a:p>
          <a:p>
            <a:r>
              <a:rPr lang="cs-CZ" b="1" i="1" dirty="0" err="1"/>
              <a:t>ČJS</a:t>
            </a:r>
            <a:r>
              <a:rPr lang="cs-CZ" b="1" i="1" dirty="0"/>
              <a:t>-5-1-03 rozlišuje mezi náčrty, plány a základními typy map; vyhledává jednoduché údaje o přírodních podmínkách a sídlištích lidí na mapách naší republiky, Evropy a polokoulí </a:t>
            </a:r>
            <a:endParaRPr lang="cs-CZ" dirty="0"/>
          </a:p>
          <a:p>
            <a:r>
              <a:rPr lang="cs-CZ" b="1" i="1" dirty="0" err="1"/>
              <a:t>ČJS</a:t>
            </a:r>
            <a:r>
              <a:rPr lang="cs-CZ" b="1" i="1" dirty="0"/>
              <a:t>-5-1-04 vyhledá typické regionální zvláštnosti přírody, osídlení, hospodářství a kultury, jednoduchým způsobem posoudí jejich význam z hlediska přírodního, historického, politického, správního a vlastnického </a:t>
            </a:r>
            <a:endParaRPr lang="cs-CZ" dirty="0"/>
          </a:p>
          <a:p>
            <a:r>
              <a:rPr lang="cs-CZ" b="1" i="1" dirty="0" err="1"/>
              <a:t>ČJS</a:t>
            </a:r>
            <a:r>
              <a:rPr lang="cs-CZ" b="1" i="1" dirty="0"/>
              <a:t>-5-1-05 zprostředkuje ostatním zkušenosti, zážitky a zajímavosti z vlastních cest a porovná způsob života a přírodu v naší vlasti i v jiných zemích </a:t>
            </a:r>
            <a:endParaRPr lang="cs-CZ" dirty="0"/>
          </a:p>
          <a:p>
            <a:r>
              <a:rPr lang="cs-CZ" b="1" i="1" dirty="0" err="1"/>
              <a:t>ČJS</a:t>
            </a:r>
            <a:r>
              <a:rPr lang="cs-CZ" b="1" i="1" dirty="0"/>
              <a:t>-5-1-06 rozlišuje hlavní orgány státní moci a některé jejich zástupce, symboly našeho státu a jejich význam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617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985" y="43154"/>
            <a:ext cx="10515600" cy="7038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Zhodnoťte učebnice a pracovní sešity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37361731"/>
              </p:ext>
            </p:extLst>
          </p:nvPr>
        </p:nvGraphicFramePr>
        <p:xfrm>
          <a:off x="107985" y="746976"/>
          <a:ext cx="11980984" cy="5969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4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4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3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0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47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18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27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303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7061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74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8100" cmpd="sng"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Text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Učební úlohy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Obrázky, mapy </a:t>
                      </a:r>
                      <a:r>
                        <a:rPr lang="cs-CZ" sz="1100" dirty="0" smtClean="0">
                          <a:effectLst/>
                        </a:rPr>
                        <a:t/>
                      </a:r>
                      <a:br>
                        <a:rPr lang="cs-CZ" sz="1100" dirty="0" smtClean="0">
                          <a:effectLst/>
                        </a:rPr>
                      </a:br>
                      <a:r>
                        <a:rPr lang="cs-CZ" sz="1100" dirty="0" smtClean="0">
                          <a:effectLst/>
                        </a:rPr>
                        <a:t>a </a:t>
                      </a:r>
                      <a:r>
                        <a:rPr lang="cs-CZ" sz="1100" dirty="0">
                          <a:effectLst/>
                        </a:rPr>
                        <a:t>grafy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Estetická úroveň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Přídavné materiály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Vyhovuje /nevyhovuje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 co ano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Obsahová správnost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Strukturovanost a přehlednost textu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Náročnost úloh a </a:t>
                      </a:r>
                      <a:r>
                        <a:rPr lang="cs-CZ" sz="1100" dirty="0" smtClean="0">
                          <a:effectLst/>
                        </a:rPr>
                        <a:t>podíl úloh </a:t>
                      </a:r>
                      <a:r>
                        <a:rPr lang="cs-CZ" sz="1100" dirty="0">
                          <a:effectLst/>
                        </a:rPr>
                        <a:t>problémových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Pestrost úloh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Smysluplnost obrázků a grafů – propojení s textem, </a:t>
                      </a:r>
                      <a:r>
                        <a:rPr lang="cs-CZ" sz="1100" dirty="0" smtClean="0">
                          <a:effectLst/>
                        </a:rPr>
                        <a:t>úlohami a  jejich správnost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Grafické zpracování učebnice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Pracovní sešit – náročnost a pestrost úloh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Metodická příručka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Celkový dojem z učebnice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Učebnici/PS</a:t>
                      </a:r>
                      <a:r>
                        <a:rPr lang="cs-CZ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bych si vybral(a) pro:</a:t>
                      </a:r>
                      <a:endParaRPr lang="cs-CZ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Alter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Dialog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Didaktis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5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Fraus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5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Nakl. České geografické společnosti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Nová škola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4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Nová škola - Duha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Prodos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SPN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Taktik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Jiná:</a:t>
                      </a:r>
                      <a:r>
                        <a:rPr lang="cs-CZ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93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učební úloha </a:t>
            </a:r>
            <a:r>
              <a:rPr lang="pl-PL" dirty="0" smtClean="0"/>
              <a:t>je...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815546"/>
          </a:xfrm>
        </p:spPr>
        <p:txBody>
          <a:bodyPr>
            <a:normAutofit/>
          </a:bodyPr>
          <a:lstStyle/>
          <a:p>
            <a:r>
              <a:rPr lang="pl-PL" sz="3200" dirty="0" smtClean="0"/>
              <a:t>... to </a:t>
            </a:r>
            <a:r>
              <a:rPr lang="pl-PL" sz="3200" dirty="0"/>
              <a:t>jediné, o co </a:t>
            </a:r>
            <a:r>
              <a:rPr lang="pl-PL" sz="3200" dirty="0" smtClean="0"/>
              <a:t>v </a:t>
            </a:r>
            <a:r>
              <a:rPr lang="pl-PL" sz="3200" dirty="0"/>
              <a:t>učitelství </a:t>
            </a:r>
            <a:r>
              <a:rPr lang="pl-PL" sz="3200" dirty="0" smtClean="0"/>
              <a:t>jde </a:t>
            </a:r>
            <a:r>
              <a:rPr lang="pl-PL" sz="3200" dirty="0" smtClean="0">
                <a:sym typeface="Wingdings" panose="05000000000000000000" pitchFamily="2" charset="2"/>
              </a:rPr>
              <a:t>. 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0826" y="4357159"/>
            <a:ext cx="10986640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Podstata </a:t>
            </a:r>
            <a:r>
              <a:rPr lang="cs-CZ" sz="2800" dirty="0"/>
              <a:t>vyučování spočívá v předkládání malých útržků obsahu žákům tak, aby se s nimi dokázali kognitivně (nebo emočně) vypořádat. 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  <a:p>
            <a:r>
              <a:rPr lang="cs-CZ" sz="2800" dirty="0" smtClean="0"/>
              <a:t>A </a:t>
            </a:r>
            <a:r>
              <a:rPr lang="cs-CZ" sz="2800" dirty="0"/>
              <a:t>jediný způsob, jak je předkládat, jsou učební </a:t>
            </a:r>
            <a:r>
              <a:rPr lang="cs-CZ" sz="2800" dirty="0" smtClean="0"/>
              <a:t>úlohy.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1024128" y="3302714"/>
            <a:ext cx="59606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dirty="0">
                <a:sym typeface="Wingdings" panose="05000000000000000000" pitchFamily="2" charset="2"/>
              </a:rPr>
              <a:t>Proč? Jaká je funkce úloh ve výuce?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6574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„Každá </a:t>
            </a:r>
            <a:r>
              <a:rPr lang="cs-CZ" sz="2800" dirty="0"/>
              <a:t>pedagogická situace, která se vytváří proto, aby zajistila u žáků dosažení určitého učebního cíle“ </a:t>
            </a:r>
            <a:r>
              <a:rPr lang="cs-CZ" sz="2800" dirty="0" smtClean="0"/>
              <a:t>(Průcha, Walterová, </a:t>
            </a:r>
            <a:br>
              <a:rPr lang="cs-CZ" sz="2800" dirty="0" smtClean="0"/>
            </a:br>
            <a:r>
              <a:rPr lang="cs-CZ" sz="2800" dirty="0" smtClean="0"/>
              <a:t>&amp; Mareš, 2013, s</a:t>
            </a:r>
            <a:r>
              <a:rPr lang="cs-CZ" sz="2800" dirty="0"/>
              <a:t>. 325). </a:t>
            </a:r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Otázka </a:t>
            </a:r>
            <a:r>
              <a:rPr lang="cs-CZ" sz="2800" dirty="0"/>
              <a:t>či podnět vyvolávající učební </a:t>
            </a:r>
            <a:r>
              <a:rPr lang="cs-CZ" sz="2800" dirty="0" smtClean="0"/>
              <a:t>činnost.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Jaké </a:t>
            </a:r>
            <a:r>
              <a:rPr lang="cs-CZ" sz="2800" dirty="0"/>
              <a:t>typy učebních úloh žákům ve škole učitel zadává, takové typy žákovských přístupů k učení u nich </a:t>
            </a:r>
            <a:r>
              <a:rPr lang="cs-CZ" sz="2800" dirty="0" smtClean="0"/>
              <a:t>buduje. (</a:t>
            </a:r>
            <a:r>
              <a:rPr lang="cs-CZ" sz="2800" dirty="0" err="1" smtClean="0"/>
              <a:t>Ramsden</a:t>
            </a:r>
            <a:r>
              <a:rPr lang="cs-CZ" sz="2800" dirty="0" smtClean="0"/>
              <a:t>, 1984)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536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Vypište učební úlohy z ukázek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89528" y="3648635"/>
            <a:ext cx="2241178" cy="1668333"/>
          </a:xfrm>
        </p:spPr>
        <p:txBody>
          <a:bodyPr>
            <a:normAutofit/>
          </a:bodyPr>
          <a:lstStyle/>
          <a:p>
            <a:r>
              <a:rPr lang="cs-CZ" dirty="0" smtClean="0"/>
              <a:t>Půdy</a:t>
            </a:r>
            <a:endParaRPr lang="cs-CZ" dirty="0" smtClean="0"/>
          </a:p>
          <a:p>
            <a:r>
              <a:rPr lang="cs-CZ" dirty="0" smtClean="0"/>
              <a:t>Vl_E2 </a:t>
            </a:r>
            <a:r>
              <a:rPr lang="cs-CZ" dirty="0" smtClean="0"/>
              <a:t>05:44-7:36  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126271" y="3648636"/>
            <a:ext cx="2420306" cy="152489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Povrch ČR</a:t>
            </a:r>
          </a:p>
          <a:p>
            <a:r>
              <a:rPr lang="cs-CZ" dirty="0" smtClean="0"/>
              <a:t>Vl_A1 </a:t>
            </a:r>
            <a:r>
              <a:rPr lang="cs-CZ" dirty="0" smtClean="0"/>
              <a:t>10:45-11:36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8376925" y="3648636"/>
            <a:ext cx="3538909" cy="22492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Hospodářství v ČR</a:t>
            </a:r>
          </a:p>
          <a:p>
            <a:r>
              <a:rPr lang="cs-CZ" dirty="0" smtClean="0"/>
              <a:t>Vl_D1 </a:t>
            </a:r>
            <a:r>
              <a:rPr lang="cs-CZ" dirty="0" smtClean="0"/>
              <a:t>0:23-1:45, 6:27-11:02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41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„Cílem školního vzdělávání rozumíme zamýšlený a očekávaný výsledek výchovně-vzdělávací práce, k němuž učitel v součinnosti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s </a:t>
            </a:r>
            <a:r>
              <a:rPr lang="cs-CZ" sz="2800" dirty="0"/>
              <a:t>žáky </a:t>
            </a:r>
            <a:r>
              <a:rPr lang="cs-CZ" sz="2800" dirty="0" smtClean="0"/>
              <a:t>směřuje“ (</a:t>
            </a:r>
            <a:r>
              <a:rPr lang="cs-CZ" sz="2800" dirty="0" err="1" smtClean="0"/>
              <a:t>Nelešovská</a:t>
            </a:r>
            <a:r>
              <a:rPr lang="cs-CZ" sz="2800" dirty="0"/>
              <a:t> </a:t>
            </a:r>
            <a:r>
              <a:rPr lang="cs-CZ" sz="2800" dirty="0" smtClean="0"/>
              <a:t>&amp; Spáčilová, 2005, s. 43)</a:t>
            </a:r>
          </a:p>
          <a:p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jednoznačné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konzistentní (z nižších lze vyvodit vyšší a naopak)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přiměřené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kontrolovatelné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284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53491"/>
            <a:ext cx="10384101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kognitivní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afektivní - zaměřena na zájmy, pozornost, estetické cítění, morální a jiné postoje, pocity, názory a </a:t>
            </a:r>
            <a:r>
              <a:rPr lang="cs-CZ" sz="2800" dirty="0" smtClean="0"/>
              <a:t>hodnoty (taxonomie – </a:t>
            </a:r>
            <a:r>
              <a:rPr lang="cs-CZ" sz="2800" dirty="0" err="1" smtClean="0"/>
              <a:t>Krathwohl</a:t>
            </a:r>
            <a:r>
              <a:rPr lang="cs-CZ" sz="2800" dirty="0" smtClean="0"/>
              <a:t>, 1964)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psychomotorické </a:t>
            </a:r>
            <a:r>
              <a:rPr lang="cs-CZ" sz="2800" dirty="0" smtClean="0"/>
              <a:t>- psychomotorické </a:t>
            </a:r>
            <a:r>
              <a:rPr lang="cs-CZ" sz="2800" dirty="0"/>
              <a:t>dovednosti, které se týkají smyslového vnímání, pohybů a vzájemné koordinace vjemů s pohyby atd. </a:t>
            </a:r>
            <a:r>
              <a:rPr lang="cs-CZ" sz="2800" dirty="0" smtClean="0"/>
              <a:t>(</a:t>
            </a:r>
            <a:r>
              <a:rPr lang="cs-CZ" sz="2800" dirty="0" err="1" smtClean="0"/>
              <a:t>Simpson</a:t>
            </a:r>
            <a:r>
              <a:rPr lang="cs-CZ" sz="2800" dirty="0" smtClean="0"/>
              <a:t>, 1972)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800" dirty="0"/>
          </a:p>
          <a:p>
            <a:pPr>
              <a:buFontTx/>
              <a:buChar char="-"/>
            </a:pPr>
            <a:r>
              <a:rPr lang="cs-CZ" sz="2800" dirty="0" smtClean="0"/>
              <a:t> návaznost na </a:t>
            </a:r>
            <a:r>
              <a:rPr lang="cs-CZ" sz="2800" dirty="0" err="1" smtClean="0"/>
              <a:t>ŠVP</a:t>
            </a:r>
            <a:r>
              <a:rPr lang="cs-CZ" sz="2800" dirty="0" smtClean="0"/>
              <a:t>, rozvoj klíčových kompetencí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8282" y="6091881"/>
            <a:ext cx="1192427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/>
              <a:t> NEVYUČOVAT INTUITIVNĚ, musíme vědět, co chceme naučit, proč, jak a co a jak </a:t>
            </a:r>
            <a:r>
              <a:rPr lang="cs-CZ" sz="2400" b="1" dirty="0" smtClean="0"/>
              <a:t>navazuje!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4108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taxonomie výukových cílů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536347"/>
              </p:ext>
            </p:extLst>
          </p:nvPr>
        </p:nvGraphicFramePr>
        <p:xfrm>
          <a:off x="893910" y="2084832"/>
          <a:ext cx="10831132" cy="4567766"/>
        </p:xfrm>
        <a:graphic>
          <a:graphicData uri="http://schemas.openxmlformats.org/drawingml/2006/table">
            <a:tbl>
              <a:tblPr/>
              <a:tblGrid>
                <a:gridCol w="2707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7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7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254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Kognitivní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Kognitivní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Afektivní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Psychomotorické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254">
                <a:tc>
                  <a:txBody>
                    <a:bodyPr/>
                    <a:lstStyle/>
                    <a:p>
                      <a:r>
                        <a:rPr lang="cs-CZ" sz="1800" b="1"/>
                        <a:t>(Bloom, 1956)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(Anderson &amp; </a:t>
                      </a:r>
                      <a:r>
                        <a:rPr lang="cs-CZ" sz="1800" b="1" dirty="0" err="1"/>
                        <a:t>Krathwohl</a:t>
                      </a:r>
                      <a:r>
                        <a:rPr lang="cs-CZ" sz="1800" b="1" dirty="0"/>
                        <a:t>, 2001)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(</a:t>
                      </a:r>
                      <a:r>
                        <a:rPr lang="en-US" sz="1800" b="1" dirty="0" err="1" smtClean="0"/>
                        <a:t>Krathwohl</a:t>
                      </a:r>
                      <a:r>
                        <a:rPr lang="en-US" sz="1800" b="1" dirty="0"/>
                        <a:t>, </a:t>
                      </a:r>
                      <a:r>
                        <a:rPr lang="en-US" sz="1800" b="1" dirty="0" smtClean="0"/>
                        <a:t>Bloom</a:t>
                      </a:r>
                      <a:r>
                        <a:rPr lang="cs-CZ" sz="1800" b="1" dirty="0" smtClean="0"/>
                        <a:t>, </a:t>
                      </a:r>
                      <a:br>
                        <a:rPr lang="cs-CZ" sz="1800" b="1" dirty="0" smtClean="0"/>
                      </a:br>
                      <a:r>
                        <a:rPr lang="cs-CZ" sz="1800" b="1" dirty="0" smtClean="0"/>
                        <a:t>&amp;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Masia</a:t>
                      </a:r>
                      <a:r>
                        <a:rPr lang="cs-CZ" sz="1800" b="1" dirty="0" smtClean="0"/>
                        <a:t>,</a:t>
                      </a:r>
                      <a:r>
                        <a:rPr lang="cs-CZ" sz="1800" b="1" baseline="0" dirty="0" smtClean="0"/>
                        <a:t> </a:t>
                      </a:r>
                      <a:r>
                        <a:rPr lang="en-US" sz="1800" b="1" dirty="0" smtClean="0"/>
                        <a:t>1964</a:t>
                      </a:r>
                      <a:r>
                        <a:rPr lang="en-US" sz="1800" b="1" dirty="0"/>
                        <a:t>)</a:t>
                      </a:r>
                      <a:endParaRPr lang="en-US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/>
                        <a:t>(Simpson, </a:t>
                      </a:r>
                      <a:r>
                        <a:rPr lang="it-IT" sz="1800" b="1" dirty="0" smtClean="0"/>
                        <a:t>1972)</a:t>
                      </a:r>
                      <a:endParaRPr lang="it-IT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54">
                <a:tc>
                  <a:txBody>
                    <a:bodyPr/>
                    <a:lstStyle/>
                    <a:p>
                      <a:r>
                        <a:rPr lang="cs-CZ" sz="1800"/>
                        <a:t>Hodnotové  posuzování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Tvořit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Integrace hodnot </a:t>
                      </a:r>
                      <a:r>
                        <a:rPr lang="cs-CZ" sz="1800" dirty="0" smtClean="0"/>
                        <a:t/>
                      </a:r>
                      <a:br>
                        <a:rPr lang="cs-CZ" sz="1800" dirty="0" smtClean="0"/>
                      </a:br>
                      <a:r>
                        <a:rPr lang="cs-CZ" sz="1800" dirty="0" smtClean="0"/>
                        <a:t>v </a:t>
                      </a:r>
                      <a:r>
                        <a:rPr lang="cs-CZ" sz="1800" dirty="0"/>
                        <a:t>charakteru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Vytváření nových dovedností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254">
                <a:tc>
                  <a:txBody>
                    <a:bodyPr/>
                    <a:lstStyle/>
                    <a:p>
                      <a:r>
                        <a:rPr lang="cs-CZ" sz="1800"/>
                        <a:t>Syntéza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Hodnotit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Integrování hodnot (organizace)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Přizpůsobování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254">
                <a:tc>
                  <a:txBody>
                    <a:bodyPr/>
                    <a:lstStyle/>
                    <a:p>
                      <a:r>
                        <a:rPr lang="cs-CZ" sz="1800"/>
                        <a:t>Analýza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Analyzovat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Oceňování hodnoty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Automatizace složité  dovednosti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254">
                <a:tc>
                  <a:txBody>
                    <a:bodyPr/>
                    <a:lstStyle/>
                    <a:p>
                      <a:r>
                        <a:rPr lang="cs-CZ" sz="1800"/>
                        <a:t>Aplikace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Aplikovat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Reagování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Automatizace jednoduché dovednosti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254">
                <a:tc>
                  <a:txBody>
                    <a:bodyPr/>
                    <a:lstStyle/>
                    <a:p>
                      <a:r>
                        <a:rPr lang="cs-CZ" sz="1800"/>
                        <a:t>Porozumění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Porozumět/chápat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Přijímání (vnímavost)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Řízené odezvy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254">
                <a:tc>
                  <a:txBody>
                    <a:bodyPr/>
                    <a:lstStyle/>
                    <a:p>
                      <a:r>
                        <a:rPr lang="cs-CZ" sz="1800"/>
                        <a:t>Zapamatování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Zapamatovat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Zaměřenost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254"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Vnímání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72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taxonomie kognitivních cílů (</a:t>
            </a:r>
            <a:r>
              <a:rPr lang="cs-CZ" dirty="0" err="1" smtClean="0"/>
              <a:t>bloom</a:t>
            </a:r>
            <a:r>
              <a:rPr lang="cs-CZ" dirty="0" smtClean="0"/>
              <a:t>, 1956)</a:t>
            </a:r>
            <a:br>
              <a:rPr lang="cs-CZ" dirty="0" smtClean="0"/>
            </a:br>
            <a:r>
              <a:rPr lang="cs-CZ" sz="3200" dirty="0" smtClean="0"/>
              <a:t>revidováno</a:t>
            </a:r>
            <a:r>
              <a:rPr lang="cs-CZ" sz="3200" dirty="0"/>
              <a:t> Andersonem &amp; </a:t>
            </a:r>
            <a:r>
              <a:rPr lang="cs-CZ" sz="3200" dirty="0" err="1" smtClean="0"/>
              <a:t>Krathwohlem</a:t>
            </a:r>
            <a:r>
              <a:rPr lang="cs-CZ" sz="3200" dirty="0" smtClean="0"/>
              <a:t> (2001)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669788"/>
              </p:ext>
            </p:extLst>
          </p:nvPr>
        </p:nvGraphicFramePr>
        <p:xfrm>
          <a:off x="300253" y="2414134"/>
          <a:ext cx="11557919" cy="38934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37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3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30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25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6969">
                <a:tc gridSpan="6"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/>
                      </a:r>
                      <a:br>
                        <a:rPr lang="cs-CZ" sz="2000" dirty="0">
                          <a:effectLst/>
                        </a:rPr>
                      </a:br>
                      <a:r>
                        <a:rPr lang="cs-CZ" sz="2000" dirty="0">
                          <a:effectLst/>
                        </a:rPr>
                        <a:t>DIMENZE KOGNITIVNÍHO PROCESU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 marL="74495" marR="74495" marT="37247" marB="37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08"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ZNALOSTNÍ DIMENZE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effectLst/>
                        </a:rPr>
                        <a:t>1.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Zapamatovat</a:t>
                      </a:r>
                      <a:endParaRPr lang="cs-CZ" sz="2000" dirty="0">
                        <a:effectLst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effectLst/>
                        </a:rPr>
                        <a:t>2</a:t>
                      </a:r>
                      <a:r>
                        <a:rPr lang="cs-CZ" sz="2000" dirty="0" smtClean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 Rozumět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effectLst/>
                        </a:rPr>
                        <a:t>3.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Aplikovat</a:t>
                      </a:r>
                      <a:endParaRPr lang="cs-CZ" sz="2000" dirty="0">
                        <a:effectLst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effectLst/>
                        </a:rPr>
                        <a:t>4.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Analyzovat</a:t>
                      </a:r>
                      <a:endParaRPr lang="cs-CZ" sz="2000" dirty="0">
                        <a:effectLst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effectLst/>
                        </a:rPr>
                        <a:t>5.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Hodnotit</a:t>
                      </a:r>
                      <a:endParaRPr lang="cs-CZ" sz="2000" dirty="0">
                        <a:effectLst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effectLst/>
                        </a:rPr>
                        <a:t>6.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Tvořit</a:t>
                      </a:r>
                      <a:endParaRPr lang="cs-CZ" sz="2000" dirty="0">
                        <a:effectLst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086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effectLst/>
                        </a:rPr>
                        <a:t>A. Znalost</a:t>
                      </a:r>
                      <a:r>
                        <a:rPr lang="cs-CZ" sz="2000" dirty="0">
                          <a:effectLst/>
                        </a:rPr>
                        <a:t> faktů</a:t>
                      </a:r>
                    </a:p>
                    <a:p>
                      <a:r>
                        <a:rPr lang="cs-CZ" sz="2000" dirty="0">
                          <a:effectLst/>
                        </a:rPr>
                        <a:t>(faktuální znalost)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effectLst/>
                        </a:rPr>
                        <a:t>B. Konceptuální </a:t>
                      </a:r>
                      <a:r>
                        <a:rPr lang="cs-CZ" sz="2000" dirty="0">
                          <a:effectLst/>
                        </a:rPr>
                        <a:t>znalost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effectLst/>
                        </a:rPr>
                        <a:t>C. Procedurální </a:t>
                      </a:r>
                      <a:r>
                        <a:rPr lang="cs-CZ" sz="2000" dirty="0">
                          <a:effectLst/>
                        </a:rPr>
                        <a:t>znalost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effectLst/>
                        </a:rPr>
                        <a:t>D. </a:t>
                      </a:r>
                      <a:r>
                        <a:rPr lang="cs-CZ" sz="2000" dirty="0" err="1" smtClean="0">
                          <a:effectLst/>
                        </a:rPr>
                        <a:t>Metakognitivní</a:t>
                      </a:r>
                      <a:r>
                        <a:rPr lang="cs-CZ" sz="2000" dirty="0" smtClean="0">
                          <a:effectLst/>
                        </a:rPr>
                        <a:t> </a:t>
                      </a:r>
                      <a:r>
                        <a:rPr lang="cs-CZ" sz="2000" dirty="0">
                          <a:effectLst/>
                        </a:rPr>
                        <a:t>znalost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46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678217"/>
              </p:ext>
            </p:extLst>
          </p:nvPr>
        </p:nvGraphicFramePr>
        <p:xfrm>
          <a:off x="9539785" y="163396"/>
          <a:ext cx="2552131" cy="6983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52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334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Popis</a:t>
                      </a:r>
                      <a:endParaRPr lang="cs-CZ" sz="16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5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- Ž reprodukuje</a:t>
                      </a:r>
                      <a:r>
                        <a:rPr lang="cs-CZ" sz="1600" baseline="0" dirty="0" smtClean="0"/>
                        <a:t> znalosti</a:t>
                      </a:r>
                      <a:endParaRPr lang="cs-CZ" sz="160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7173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- Ž vlastními slovy nebo jinými prostředky vyjádří dříve naučené</a:t>
                      </a:r>
                      <a:r>
                        <a:rPr lang="cs-CZ" sz="1600" baseline="0" dirty="0" smtClean="0"/>
                        <a:t> obsahy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046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-</a:t>
                      </a:r>
                      <a:r>
                        <a:rPr lang="cs-CZ" sz="1600" baseline="0" dirty="0" smtClean="0"/>
                        <a:t> Ž použije dříve naučené v nové situaci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3247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- Ž rozdělí složitější</a:t>
                      </a:r>
                      <a:r>
                        <a:rPr lang="cs-CZ" sz="1600" baseline="0" dirty="0" smtClean="0"/>
                        <a:t> jev na části, popř. vysvětlí, jak je něco uspořádáno a proč</a:t>
                      </a:r>
                      <a:endParaRPr lang="cs-CZ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43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- Ž posoudí hodnotu a zdůvodní své stanovisko</a:t>
                      </a:r>
                    </a:p>
                    <a:p>
                      <a:endParaRPr lang="cs-CZ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67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- Ž skládá nové</a:t>
                      </a:r>
                      <a:r>
                        <a:rPr lang="cs-CZ" sz="1600" baseline="0" dirty="0" smtClean="0"/>
                        <a:t> uspořádáním (pojmů a principů)</a:t>
                      </a:r>
                      <a:endParaRPr lang="cs-CZ" sz="16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/>
          <a:srcRect l="6905" t="34067" r="46548" b="11727"/>
          <a:stretch/>
        </p:blipFill>
        <p:spPr>
          <a:xfrm>
            <a:off x="272955" y="163394"/>
            <a:ext cx="9266830" cy="669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9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1623</TotalTime>
  <Words>733</Words>
  <Application>Microsoft Office PowerPoint</Application>
  <PresentationFormat>Širokoúhlá obrazovka</PresentationFormat>
  <Paragraphs>238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učební úlohy</vt:lpstr>
      <vt:lpstr>učební úloha je... </vt:lpstr>
      <vt:lpstr>Učební úloha</vt:lpstr>
      <vt:lpstr>Vypište učební úlohy z ukázek</vt:lpstr>
      <vt:lpstr>výukové cíle</vt:lpstr>
      <vt:lpstr>výukové cíle</vt:lpstr>
      <vt:lpstr>taxonomie výukových cílů</vt:lpstr>
      <vt:lpstr>taxonomie kognitivních cílů (bloom, 1956) revidováno Andersonem &amp; Krathwohlem (2001)</vt:lpstr>
      <vt:lpstr>Prezentace aplikace PowerPoint</vt:lpstr>
      <vt:lpstr>posuĎte úlohy z ukázky podle  rev. Bloomovy taxonomie</vt:lpstr>
      <vt:lpstr>zadání učební úlohy </vt:lpstr>
      <vt:lpstr>Vymyslete zadání 6 učebních úloh  (pro každou úroveň jednu)</vt:lpstr>
      <vt:lpstr>Zhodnoťte učebnice a pracovní sešity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učební úlohy</dc:title>
  <dc:creator>Češková</dc:creator>
  <cp:lastModifiedBy>TČ</cp:lastModifiedBy>
  <cp:revision>34</cp:revision>
  <dcterms:created xsi:type="dcterms:W3CDTF">2017-10-10T17:29:26Z</dcterms:created>
  <dcterms:modified xsi:type="dcterms:W3CDTF">2018-10-04T17:21:37Z</dcterms:modified>
</cp:coreProperties>
</file>