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1" r:id="rId1"/>
  </p:sldMasterIdLst>
  <p:sldIdLst>
    <p:sldId id="256" r:id="rId2"/>
    <p:sldId id="273" r:id="rId3"/>
    <p:sldId id="271" r:id="rId4"/>
    <p:sldId id="275" r:id="rId5"/>
    <p:sldId id="276" r:id="rId6"/>
    <p:sldId id="274" r:id="rId7"/>
    <p:sldId id="268" r:id="rId8"/>
    <p:sldId id="264" r:id="rId9"/>
    <p:sldId id="265" r:id="rId10"/>
    <p:sldId id="284" r:id="rId11"/>
    <p:sldId id="267" r:id="rId12"/>
    <p:sldId id="257" r:id="rId13"/>
    <p:sldId id="258" r:id="rId14"/>
    <p:sldId id="286" r:id="rId15"/>
    <p:sldId id="259" r:id="rId16"/>
    <p:sldId id="260" r:id="rId17"/>
    <p:sldId id="261" r:id="rId18"/>
    <p:sldId id="272" r:id="rId19"/>
    <p:sldId id="281" r:id="rId20"/>
    <p:sldId id="282" r:id="rId21"/>
    <p:sldId id="279" r:id="rId22"/>
    <p:sldId id="280" r:id="rId23"/>
    <p:sldId id="285" r:id="rId24"/>
    <p:sldId id="269" r:id="rId25"/>
    <p:sldId id="270" r:id="rId26"/>
    <p:sldId id="277" r:id="rId27"/>
    <p:sldId id="266" r:id="rId28"/>
    <p:sldId id="26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303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06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420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8489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086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399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86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020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46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099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2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710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550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18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61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291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27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3564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Fashionista.g/videos/1338691779536146/?t=18" TargetMode="External"/><Relationship Id="rId2" Type="http://schemas.openxmlformats.org/officeDocument/2006/relationships/hyperlink" Target="https://www.youtube.com/watch?v=6yENw6bZSmc&amp;feature=youtu.be&amp;fbclid=IwAR2s8DbsxlNBLxVvubM0AlQhAPXits4AU6f5uieBUJ_7aw_APBt3Ynu032o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mbridge.org/core/books/laws-of-globalization-and-business-applications/defining-and-measuring-globalization/1FBD163D60F8B2BA6ACBB3084C45200E/core-reader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ambridge.org/core/books/laws-of-globalization-and-business-applications/defining-and-measuring-globalization/1FBD163D60F8B2BA6ACBB3084C45200E/core-reader#REFe-r-60" TargetMode="External"/><Relationship Id="rId4" Type="http://schemas.openxmlformats.org/officeDocument/2006/relationships/hyperlink" Target="https://www.cambridge.org/core/books/laws-of-globalization-and-business-applications/defining-and-measuring-globalization/1FBD163D60F8B2BA6ACBB3084C45200E/core-reader#REFe-r-2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A951F43-4C38-4008-A865-19F88AD469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Globalizace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16" y="1146810"/>
            <a:ext cx="4988814" cy="498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9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Vlny Globalizace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8000" y="1737360"/>
            <a:ext cx="11125200" cy="4993640"/>
          </a:xfrm>
        </p:spPr>
        <p:txBody>
          <a:bodyPr>
            <a:normAutofit fontScale="70000" lnSpcReduction="20000"/>
          </a:bodyPr>
          <a:lstStyle/>
          <a:p>
            <a:r>
              <a:rPr lang="cs-CZ" sz="2900" dirty="0"/>
              <a:t>G. </a:t>
            </a:r>
            <a:r>
              <a:rPr lang="cs-CZ" sz="2900" dirty="0" err="1"/>
              <a:t>Therborn</a:t>
            </a:r>
            <a:r>
              <a:rPr lang="cs-CZ" sz="2900" dirty="0"/>
              <a:t> ve své hypotéze o historických vlnách klasifikuje celkem šest vln </a:t>
            </a:r>
            <a:r>
              <a:rPr lang="cs-CZ" sz="2900" dirty="0" smtClean="0"/>
              <a:t>globalizace: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600" b="1" dirty="0" smtClean="0"/>
              <a:t>období </a:t>
            </a:r>
            <a:r>
              <a:rPr lang="cs-CZ" sz="2600" b="1" dirty="0"/>
              <a:t>šíření velkých světových náboženství a vzniku transkontinentálních civilizací: </a:t>
            </a:r>
            <a:r>
              <a:rPr lang="cs-CZ" sz="2600" dirty="0"/>
              <a:t>šlo o vlnu kulturní globalizace, kdy velká náboženství nesla s sebou také jazyky, písma a estetické vzory.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600" b="1" dirty="0" smtClean="0"/>
              <a:t>expanze </a:t>
            </a:r>
            <a:r>
              <a:rPr lang="cs-CZ" sz="2600" b="1" dirty="0"/>
              <a:t>Evropanů od 16. </a:t>
            </a:r>
            <a:r>
              <a:rPr lang="cs-CZ" sz="2600" b="1" dirty="0" smtClean="0"/>
              <a:t>stol. </a:t>
            </a:r>
            <a:r>
              <a:rPr lang="cs-CZ" sz="2600" dirty="0" smtClean="0"/>
              <a:t>(námořní objevné plavby, </a:t>
            </a:r>
            <a:r>
              <a:rPr lang="cs-CZ" sz="2600" dirty="0"/>
              <a:t>moderní </a:t>
            </a:r>
            <a:r>
              <a:rPr lang="cs-CZ" sz="2600" dirty="0" smtClean="0"/>
              <a:t>věda </a:t>
            </a:r>
            <a:r>
              <a:rPr lang="cs-CZ" sz="2600" dirty="0"/>
              <a:t>a </a:t>
            </a:r>
            <a:r>
              <a:rPr lang="cs-CZ" sz="2600" dirty="0" smtClean="0"/>
              <a:t>koloniální války).</a:t>
            </a:r>
            <a:endParaRPr lang="cs-CZ" sz="2600" dirty="0"/>
          </a:p>
          <a:p>
            <a:pPr marL="914400" lvl="1" indent="-457200">
              <a:buFont typeface="+mj-lt"/>
              <a:buAutoNum type="arabicPeriod"/>
            </a:pPr>
            <a:r>
              <a:rPr lang="cs-CZ" sz="2600" b="1" dirty="0" smtClean="0"/>
              <a:t>války </a:t>
            </a:r>
            <a:r>
              <a:rPr lang="cs-CZ" sz="2600" b="1" dirty="0"/>
              <a:t>evropských velmocí v Evropě i na jiných kontinentech v prostoru koloniálních teritorií.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600" b="1" dirty="0" smtClean="0"/>
              <a:t>vrchol </a:t>
            </a:r>
            <a:r>
              <a:rPr lang="cs-CZ" sz="2600" b="1" dirty="0"/>
              <a:t>evropského imperialismu v 19. </a:t>
            </a:r>
            <a:r>
              <a:rPr lang="cs-CZ" sz="2600" b="1" dirty="0" smtClean="0"/>
              <a:t>století </a:t>
            </a:r>
            <a:r>
              <a:rPr lang="cs-CZ" sz="2600" dirty="0" smtClean="0"/>
              <a:t>– zdokonalení </a:t>
            </a:r>
            <a:r>
              <a:rPr lang="cs-CZ" sz="2600" dirty="0"/>
              <a:t>dopravy, </a:t>
            </a:r>
            <a:r>
              <a:rPr lang="cs-CZ" sz="2600" dirty="0" smtClean="0"/>
              <a:t>růst </a:t>
            </a:r>
            <a:r>
              <a:rPr lang="cs-CZ" sz="2600" dirty="0"/>
              <a:t>mezinárodního obchodu a migrace lidí, </a:t>
            </a:r>
            <a:r>
              <a:rPr lang="cs-CZ" sz="2600" dirty="0" smtClean="0"/>
              <a:t>vznik </a:t>
            </a:r>
            <a:r>
              <a:rPr lang="cs-CZ" sz="2600" dirty="0"/>
              <a:t>světového trhu komodit a kapitálu v období před I. světovou válkou.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600" b="1" dirty="0" smtClean="0"/>
              <a:t>druhá </a:t>
            </a:r>
            <a:r>
              <a:rPr lang="cs-CZ" sz="2600" b="1" dirty="0"/>
              <a:t>světová válka byla začátkem páté vlny </a:t>
            </a:r>
            <a:r>
              <a:rPr lang="cs-CZ" sz="2600" b="1" dirty="0" smtClean="0"/>
              <a:t>globalizace </a:t>
            </a:r>
            <a:r>
              <a:rPr lang="cs-CZ" sz="2600" dirty="0" smtClean="0"/>
              <a:t>– po </a:t>
            </a:r>
            <a:r>
              <a:rPr lang="cs-CZ" sz="2600" dirty="0"/>
              <a:t>rozsáhlém konfliktu vznikla </a:t>
            </a:r>
            <a:r>
              <a:rPr lang="cs-CZ" sz="2600" dirty="0" smtClean="0"/>
              <a:t>potřeba </a:t>
            </a:r>
            <a:r>
              <a:rPr lang="cs-CZ" sz="2600" dirty="0"/>
              <a:t>nových nadnárodních přístupů k řešení objevujících se nadnárodních (později tzv. globálních) problémů. Přístupy ke globálním problémům byly </a:t>
            </a:r>
            <a:r>
              <a:rPr lang="cs-CZ" sz="2600" dirty="0" smtClean="0"/>
              <a:t>deformovány v </a:t>
            </a:r>
            <a:r>
              <a:rPr lang="cs-CZ" sz="2600" dirty="0"/>
              <a:t>důsledku celosvětové politiky dvou mocenských bloků tzv. Západu a Východu.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sz="2600" b="1" dirty="0" smtClean="0"/>
              <a:t>6. soudobá globalizace</a:t>
            </a:r>
            <a:r>
              <a:rPr lang="cs-CZ" sz="2600" dirty="0"/>
              <a:t> </a:t>
            </a:r>
            <a:r>
              <a:rPr lang="cs-CZ" sz="2600" dirty="0" smtClean="0"/>
              <a:t>– rostoucí </a:t>
            </a:r>
            <a:r>
              <a:rPr lang="cs-CZ" sz="2600" dirty="0"/>
              <a:t>migrace a pohyblivost </a:t>
            </a:r>
            <a:r>
              <a:rPr lang="cs-CZ" sz="2600" dirty="0" smtClean="0"/>
              <a:t>osob</a:t>
            </a:r>
            <a:r>
              <a:rPr lang="cs-CZ" sz="2600" dirty="0"/>
              <a:t> </a:t>
            </a:r>
            <a:r>
              <a:rPr lang="cs-CZ" sz="2600" dirty="0" smtClean="0"/>
              <a:t>a kapitálu</a:t>
            </a:r>
            <a:r>
              <a:rPr lang="cs-CZ" sz="2600" dirty="0"/>
              <a:t>, rostoucí prostorová rozptýlenost produktivních činností a turbulentní reorganizace ekonomického života – ale také zesilování multikulturnosti sociálního života ve společnostech, regionech a městech, nová média informačních technologií, která umožnila </a:t>
            </a:r>
            <a:r>
              <a:rPr lang="cs-CZ" sz="2200" dirty="0"/>
              <a:t>globální komunikaci informace s možnostmi nepřetržitého spojení jejích účastníků v </a:t>
            </a:r>
            <a:r>
              <a:rPr lang="cs-CZ" sz="2200" dirty="0" err="1"/>
              <a:t>nadúzemním</a:t>
            </a:r>
            <a:r>
              <a:rPr lang="cs-CZ" sz="2200" dirty="0"/>
              <a:t> prostoru.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667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955E40E-78E3-456B-AE7C-775BC5B98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Ekonomická globalizace 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FC85D9BB-F997-4311-943B-477B6E1EE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Ve stínu Taj </a:t>
            </a:r>
            <a:r>
              <a:rPr lang="cs-CZ" dirty="0" err="1" smtClean="0"/>
              <a:t>Mahalu</a:t>
            </a:r>
            <a:r>
              <a:rPr lang="cs-CZ" dirty="0" smtClean="0"/>
              <a:t>: </a:t>
            </a:r>
            <a:r>
              <a:rPr lang="cs-CZ" dirty="0" smtClean="0">
                <a:hlinkClick r:id="rId2"/>
              </a:rPr>
              <a:t>https</a:t>
            </a:r>
            <a:r>
              <a:rPr lang="cs-CZ" dirty="0">
                <a:hlinkClick r:id="rId2"/>
              </a:rPr>
              <a:t>://</a:t>
            </a:r>
            <a:r>
              <a:rPr lang="cs-CZ" dirty="0" smtClean="0">
                <a:hlinkClick r:id="rId2"/>
              </a:rPr>
              <a:t>www.youtube.com/watch?v=6yENw6bZSmc&amp;feature=youtu.be&amp;fbclid=IwAR2s8DbsxlNBLxVvubM0AlQhAPXits4AU6f5uieBUJ_7aw_APBt3Ynu032o</a:t>
            </a:r>
            <a:r>
              <a:rPr lang="cs-CZ" dirty="0" smtClean="0"/>
              <a:t>  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Black </a:t>
            </a:r>
            <a:r>
              <a:rPr lang="cs-CZ" dirty="0" err="1" smtClean="0"/>
              <a:t>Friday</a:t>
            </a:r>
            <a:r>
              <a:rPr lang="cs-CZ" dirty="0" smtClean="0"/>
              <a:t>: </a:t>
            </a:r>
            <a:r>
              <a:rPr lang="cs-CZ" dirty="0" smtClean="0">
                <a:hlinkClick r:id="rId3"/>
              </a:rPr>
              <a:t>https</a:t>
            </a:r>
            <a:r>
              <a:rPr lang="cs-CZ" dirty="0">
                <a:hlinkClick r:id="rId3"/>
              </a:rPr>
              <a:t>://www.facebook.com/Fashionista.g/videos/1338691779536146/?</a:t>
            </a:r>
            <a:r>
              <a:rPr lang="cs-CZ" dirty="0" smtClean="0">
                <a:hlinkClick r:id="rId3"/>
              </a:rPr>
              <a:t>t=18</a:t>
            </a:r>
            <a:r>
              <a:rPr lang="cs-CZ" dirty="0" smtClean="0"/>
              <a:t>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851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16CBB204-B2B4-47C3-BC80-FB91D8F4B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03" y="1564004"/>
            <a:ext cx="11615208" cy="344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0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DDB41C9E-D13F-4000-BA86-25318C311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224" y="162306"/>
            <a:ext cx="4905375" cy="63627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26616" y="960290"/>
            <a:ext cx="6383867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41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3089" y="2249488"/>
            <a:ext cx="6202647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82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90E96D42-6069-4C7A-AFA8-78D5B2527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554" y="211072"/>
            <a:ext cx="10253853" cy="633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02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CBA50DB-DBC7-4B6E-B3C1-8FF1EA5197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1DED8FB6-AF8D-4D98-913D-E6486FEC10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0A805ED2-113B-4584-8827-567B5792F1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4" name="Rectangle 5">
                <a:extLst>
                  <a:ext uri="{FF2B5EF4-FFF2-40B4-BE49-F238E27FC236}">
                    <a16:creationId xmlns="" xmlns:a16="http://schemas.microsoft.com/office/drawing/2014/main" id="{C6CF21D8-CC72-4F35-A29E-3AF9E6DA130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6">
                <a:extLst>
                  <a:ext uri="{FF2B5EF4-FFF2-40B4-BE49-F238E27FC236}">
                    <a16:creationId xmlns="" xmlns:a16="http://schemas.microsoft.com/office/drawing/2014/main" id="{8E60A7C3-087D-47B4-AB5A-C8B1042FD20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7">
                <a:extLst>
                  <a:ext uri="{FF2B5EF4-FFF2-40B4-BE49-F238E27FC236}">
                    <a16:creationId xmlns="" xmlns:a16="http://schemas.microsoft.com/office/drawing/2014/main" id="{1885EECE-F6D9-4128-BC90-01583BF2699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8">
                <a:extLst>
                  <a:ext uri="{FF2B5EF4-FFF2-40B4-BE49-F238E27FC236}">
                    <a16:creationId xmlns="" xmlns:a16="http://schemas.microsoft.com/office/drawing/2014/main" id="{F44AA128-AA96-4FF2-A1C3-F9D2E7FD38C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9">
                <a:extLst>
                  <a:ext uri="{FF2B5EF4-FFF2-40B4-BE49-F238E27FC236}">
                    <a16:creationId xmlns="" xmlns:a16="http://schemas.microsoft.com/office/drawing/2014/main" id="{7E52DC12-230B-4892-B284-F2FE9DE16A7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0">
                <a:extLst>
                  <a:ext uri="{FF2B5EF4-FFF2-40B4-BE49-F238E27FC236}">
                    <a16:creationId xmlns="" xmlns:a16="http://schemas.microsoft.com/office/drawing/2014/main" id="{A68FBF9E-B81A-41D0-8A03-6CFC30811D1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1">
                <a:extLst>
                  <a:ext uri="{FF2B5EF4-FFF2-40B4-BE49-F238E27FC236}">
                    <a16:creationId xmlns="" xmlns:a16="http://schemas.microsoft.com/office/drawing/2014/main" id="{B0047F84-8480-494F-9241-39FF17CFFFA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2">
                <a:extLst>
                  <a:ext uri="{FF2B5EF4-FFF2-40B4-BE49-F238E27FC236}">
                    <a16:creationId xmlns="" xmlns:a16="http://schemas.microsoft.com/office/drawing/2014/main" id="{8CAF76D8-4B95-4A8E-9EE5-8CCC0A7AD2C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3">
                <a:extLst>
                  <a:ext uri="{FF2B5EF4-FFF2-40B4-BE49-F238E27FC236}">
                    <a16:creationId xmlns="" xmlns:a16="http://schemas.microsoft.com/office/drawing/2014/main" id="{792F82F3-05A8-4A55-8C5B-81F6678B595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4">
                <a:extLst>
                  <a:ext uri="{FF2B5EF4-FFF2-40B4-BE49-F238E27FC236}">
                    <a16:creationId xmlns="" xmlns:a16="http://schemas.microsoft.com/office/drawing/2014/main" id="{B8472536-021A-4E59-BD59-DDC090A18AB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5">
                <a:extLst>
                  <a:ext uri="{FF2B5EF4-FFF2-40B4-BE49-F238E27FC236}">
                    <a16:creationId xmlns="" xmlns:a16="http://schemas.microsoft.com/office/drawing/2014/main" id="{AEBEF646-3C12-469F-B194-A161A7A95D2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Line 16">
                <a:extLst>
                  <a:ext uri="{FF2B5EF4-FFF2-40B4-BE49-F238E27FC236}">
                    <a16:creationId xmlns="" xmlns:a16="http://schemas.microsoft.com/office/drawing/2014/main" id="{D4501159-D7AC-4307-9DFC-C8F3A94341D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6" name="Freeform 17">
                <a:extLst>
                  <a:ext uri="{FF2B5EF4-FFF2-40B4-BE49-F238E27FC236}">
                    <a16:creationId xmlns="" xmlns:a16="http://schemas.microsoft.com/office/drawing/2014/main" id="{B5244C41-454C-47D8-A6A9-C17EC2A3663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18">
                <a:extLst>
                  <a:ext uri="{FF2B5EF4-FFF2-40B4-BE49-F238E27FC236}">
                    <a16:creationId xmlns="" xmlns:a16="http://schemas.microsoft.com/office/drawing/2014/main" id="{8FA883B8-99FB-4540-B573-F0674BFB1C2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19">
                <a:extLst>
                  <a:ext uri="{FF2B5EF4-FFF2-40B4-BE49-F238E27FC236}">
                    <a16:creationId xmlns="" xmlns:a16="http://schemas.microsoft.com/office/drawing/2014/main" id="{F1178B7C-5A00-4E5B-9010-B1477621E04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0">
                <a:extLst>
                  <a:ext uri="{FF2B5EF4-FFF2-40B4-BE49-F238E27FC236}">
                    <a16:creationId xmlns="" xmlns:a16="http://schemas.microsoft.com/office/drawing/2014/main" id="{E359D5D8-EE2E-4714-A40A-C3A6D91F989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Rectangle 21">
                <a:extLst>
                  <a:ext uri="{FF2B5EF4-FFF2-40B4-BE49-F238E27FC236}">
                    <a16:creationId xmlns="" xmlns:a16="http://schemas.microsoft.com/office/drawing/2014/main" id="{8A89C2E5-F892-4666-85FB-995578FBC73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2">
                <a:extLst>
                  <a:ext uri="{FF2B5EF4-FFF2-40B4-BE49-F238E27FC236}">
                    <a16:creationId xmlns="" xmlns:a16="http://schemas.microsoft.com/office/drawing/2014/main" id="{6DC6174B-0EC3-4A81-A0D1-D10DBB869A5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3">
                <a:extLst>
                  <a:ext uri="{FF2B5EF4-FFF2-40B4-BE49-F238E27FC236}">
                    <a16:creationId xmlns="" xmlns:a16="http://schemas.microsoft.com/office/drawing/2014/main" id="{2CB96070-0553-4F79-984C-8DABB1CD5DB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4">
                <a:extLst>
                  <a:ext uri="{FF2B5EF4-FFF2-40B4-BE49-F238E27FC236}">
                    <a16:creationId xmlns="" xmlns:a16="http://schemas.microsoft.com/office/drawing/2014/main" id="{BA23B6E2-3718-4009-B80E-9279154B191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5">
                <a:extLst>
                  <a:ext uri="{FF2B5EF4-FFF2-40B4-BE49-F238E27FC236}">
                    <a16:creationId xmlns="" xmlns:a16="http://schemas.microsoft.com/office/drawing/2014/main" id="{CAFB32D5-E528-419B-80EE-1475633970A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6">
                <a:extLst>
                  <a:ext uri="{FF2B5EF4-FFF2-40B4-BE49-F238E27FC236}">
                    <a16:creationId xmlns="" xmlns:a16="http://schemas.microsoft.com/office/drawing/2014/main" id="{A68ADD35-4FEA-404D-B2F3-23556E6E8F7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7">
                <a:extLst>
                  <a:ext uri="{FF2B5EF4-FFF2-40B4-BE49-F238E27FC236}">
                    <a16:creationId xmlns="" xmlns:a16="http://schemas.microsoft.com/office/drawing/2014/main" id="{89CF17CA-49E3-4B4A-836A-4FD55C67BEC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8">
                <a:extLst>
                  <a:ext uri="{FF2B5EF4-FFF2-40B4-BE49-F238E27FC236}">
                    <a16:creationId xmlns="" xmlns:a16="http://schemas.microsoft.com/office/drawing/2014/main" id="{AB394F2E-F3E7-4CED-84A9-35C47AB287C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9">
                <a:extLst>
                  <a:ext uri="{FF2B5EF4-FFF2-40B4-BE49-F238E27FC236}">
                    <a16:creationId xmlns="" xmlns:a16="http://schemas.microsoft.com/office/drawing/2014/main" id="{FF816C2F-3999-4A9F-8395-5D68ED33A41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30">
                <a:extLst>
                  <a:ext uri="{FF2B5EF4-FFF2-40B4-BE49-F238E27FC236}">
                    <a16:creationId xmlns="" xmlns:a16="http://schemas.microsoft.com/office/drawing/2014/main" id="{82AD6AC6-71D5-4BD8-9185-D3062968B57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31">
                <a:extLst>
                  <a:ext uri="{FF2B5EF4-FFF2-40B4-BE49-F238E27FC236}">
                    <a16:creationId xmlns="" xmlns:a16="http://schemas.microsoft.com/office/drawing/2014/main" id="{743A50C2-65CF-4F4C-B412-6149A93ACFE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6C0E7A88-FEDF-4C4F-A6B4-F7DDE9DE92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4" name="Freeform 32">
                <a:extLst>
                  <a:ext uri="{FF2B5EF4-FFF2-40B4-BE49-F238E27FC236}">
                    <a16:creationId xmlns="" xmlns:a16="http://schemas.microsoft.com/office/drawing/2014/main" id="{AE94B3EE-D5C0-4BDE-B6AA-7599F0486EA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3">
                <a:extLst>
                  <a:ext uri="{FF2B5EF4-FFF2-40B4-BE49-F238E27FC236}">
                    <a16:creationId xmlns="" xmlns:a16="http://schemas.microsoft.com/office/drawing/2014/main" id="{5EF110E8-C00D-454E-8F3A-ECF2D356676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4">
                <a:extLst>
                  <a:ext uri="{FF2B5EF4-FFF2-40B4-BE49-F238E27FC236}">
                    <a16:creationId xmlns="" xmlns:a16="http://schemas.microsoft.com/office/drawing/2014/main" id="{BFC5F327-6927-4F35-9AF6-C45527BB451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5">
                <a:extLst>
                  <a:ext uri="{FF2B5EF4-FFF2-40B4-BE49-F238E27FC236}">
                    <a16:creationId xmlns="" xmlns:a16="http://schemas.microsoft.com/office/drawing/2014/main" id="{BF2D314D-AEDE-418D-9702-D3CDB98C30F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6">
                <a:extLst>
                  <a:ext uri="{FF2B5EF4-FFF2-40B4-BE49-F238E27FC236}">
                    <a16:creationId xmlns="" xmlns:a16="http://schemas.microsoft.com/office/drawing/2014/main" id="{64FD07F8-3CA6-4209-9A9E-30609FE9A36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7">
                <a:extLst>
                  <a:ext uri="{FF2B5EF4-FFF2-40B4-BE49-F238E27FC236}">
                    <a16:creationId xmlns="" xmlns:a16="http://schemas.microsoft.com/office/drawing/2014/main" id="{AB0AE24D-CD49-4B57-82E0-780F62AE4FD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8">
                <a:extLst>
                  <a:ext uri="{FF2B5EF4-FFF2-40B4-BE49-F238E27FC236}">
                    <a16:creationId xmlns="" xmlns:a16="http://schemas.microsoft.com/office/drawing/2014/main" id="{66803AF8-6368-45E6-A0B7-C0C4CFFEEB5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9">
                <a:extLst>
                  <a:ext uri="{FF2B5EF4-FFF2-40B4-BE49-F238E27FC236}">
                    <a16:creationId xmlns="" xmlns:a16="http://schemas.microsoft.com/office/drawing/2014/main" id="{B4761E05-2792-472B-A814-9616151CF30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40">
                <a:extLst>
                  <a:ext uri="{FF2B5EF4-FFF2-40B4-BE49-F238E27FC236}">
                    <a16:creationId xmlns="" xmlns:a16="http://schemas.microsoft.com/office/drawing/2014/main" id="{40B6A261-9427-4E70-9564-048AD009BD8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Rectangle 41">
                <a:extLst>
                  <a:ext uri="{FF2B5EF4-FFF2-40B4-BE49-F238E27FC236}">
                    <a16:creationId xmlns="" xmlns:a16="http://schemas.microsoft.com/office/drawing/2014/main" id="{68BFDFBE-2286-4123-9436-E1DF84AF494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52" name="Picture 2">
            <a:extLst>
              <a:ext uri="{FF2B5EF4-FFF2-40B4-BE49-F238E27FC236}">
                <a16:creationId xmlns="" xmlns:a16="http://schemas.microsoft.com/office/drawing/2014/main" id="{5B3DE270-418F-47A7-B311-C4D876041D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59416BA-C1C0-4583-94DB-1789E2D2C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6041" y="618518"/>
            <a:ext cx="3281003" cy="1478570"/>
          </a:xfrm>
        </p:spPr>
        <p:txBody>
          <a:bodyPr anchor="b">
            <a:normAutofit/>
          </a:bodyPr>
          <a:lstStyle/>
          <a:p>
            <a:endParaRPr lang="cs-CZ" sz="2800">
              <a:solidFill>
                <a:srgbClr val="FFFFFF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553CF679-E8E3-4C74-9598-36991FCA4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6041" y="2249487"/>
            <a:ext cx="3281004" cy="3541714"/>
          </a:xfrm>
        </p:spPr>
        <p:txBody>
          <a:bodyPr>
            <a:normAutofit/>
          </a:bodyPr>
          <a:lstStyle/>
          <a:p>
            <a:endParaRPr lang="cs-CZ" sz="1800">
              <a:solidFill>
                <a:srgbClr val="FFFFFF"/>
              </a:solidFill>
            </a:endParaRPr>
          </a:p>
        </p:txBody>
      </p:sp>
      <p:sp useBgFill="1">
        <p:nvSpPr>
          <p:cNvPr id="54" name="Round Diagonal Corner Rectangle 11">
            <a:extLst>
              <a:ext uri="{FF2B5EF4-FFF2-40B4-BE49-F238E27FC236}">
                <a16:creationId xmlns="" xmlns:a16="http://schemas.microsoft.com/office/drawing/2014/main" id="{A1351C6B-7343-451F-AB4A-1CE294A4E9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495FCA43-CDF0-4D2D-AD80-FD78B8016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38" y="456406"/>
            <a:ext cx="9986962" cy="604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48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CBA50DB-DBC7-4B6E-B3C1-8FF1EA5197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1DED8FB6-AF8D-4D98-913D-E6486FEC10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0A805ED2-113B-4584-8827-567B5792F1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4" name="Rectangle 5">
                <a:extLst>
                  <a:ext uri="{FF2B5EF4-FFF2-40B4-BE49-F238E27FC236}">
                    <a16:creationId xmlns="" xmlns:a16="http://schemas.microsoft.com/office/drawing/2014/main" id="{C6CF21D8-CC72-4F35-A29E-3AF9E6DA130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6">
                <a:extLst>
                  <a:ext uri="{FF2B5EF4-FFF2-40B4-BE49-F238E27FC236}">
                    <a16:creationId xmlns="" xmlns:a16="http://schemas.microsoft.com/office/drawing/2014/main" id="{8E60A7C3-087D-47B4-AB5A-C8B1042FD20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7">
                <a:extLst>
                  <a:ext uri="{FF2B5EF4-FFF2-40B4-BE49-F238E27FC236}">
                    <a16:creationId xmlns="" xmlns:a16="http://schemas.microsoft.com/office/drawing/2014/main" id="{1885EECE-F6D9-4128-BC90-01583BF2699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8">
                <a:extLst>
                  <a:ext uri="{FF2B5EF4-FFF2-40B4-BE49-F238E27FC236}">
                    <a16:creationId xmlns="" xmlns:a16="http://schemas.microsoft.com/office/drawing/2014/main" id="{F44AA128-AA96-4FF2-A1C3-F9D2E7FD38C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9">
                <a:extLst>
                  <a:ext uri="{FF2B5EF4-FFF2-40B4-BE49-F238E27FC236}">
                    <a16:creationId xmlns="" xmlns:a16="http://schemas.microsoft.com/office/drawing/2014/main" id="{7E52DC12-230B-4892-B284-F2FE9DE16A7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0">
                <a:extLst>
                  <a:ext uri="{FF2B5EF4-FFF2-40B4-BE49-F238E27FC236}">
                    <a16:creationId xmlns="" xmlns:a16="http://schemas.microsoft.com/office/drawing/2014/main" id="{A68FBF9E-B81A-41D0-8A03-6CFC30811D1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1">
                <a:extLst>
                  <a:ext uri="{FF2B5EF4-FFF2-40B4-BE49-F238E27FC236}">
                    <a16:creationId xmlns="" xmlns:a16="http://schemas.microsoft.com/office/drawing/2014/main" id="{B0047F84-8480-494F-9241-39FF17CFFFA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2">
                <a:extLst>
                  <a:ext uri="{FF2B5EF4-FFF2-40B4-BE49-F238E27FC236}">
                    <a16:creationId xmlns="" xmlns:a16="http://schemas.microsoft.com/office/drawing/2014/main" id="{8CAF76D8-4B95-4A8E-9EE5-8CCC0A7AD2C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3">
                <a:extLst>
                  <a:ext uri="{FF2B5EF4-FFF2-40B4-BE49-F238E27FC236}">
                    <a16:creationId xmlns="" xmlns:a16="http://schemas.microsoft.com/office/drawing/2014/main" id="{792F82F3-05A8-4A55-8C5B-81F6678B595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4">
                <a:extLst>
                  <a:ext uri="{FF2B5EF4-FFF2-40B4-BE49-F238E27FC236}">
                    <a16:creationId xmlns="" xmlns:a16="http://schemas.microsoft.com/office/drawing/2014/main" id="{B8472536-021A-4E59-BD59-DDC090A18AB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5">
                <a:extLst>
                  <a:ext uri="{FF2B5EF4-FFF2-40B4-BE49-F238E27FC236}">
                    <a16:creationId xmlns="" xmlns:a16="http://schemas.microsoft.com/office/drawing/2014/main" id="{AEBEF646-3C12-469F-B194-A161A7A95D2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Line 16">
                <a:extLst>
                  <a:ext uri="{FF2B5EF4-FFF2-40B4-BE49-F238E27FC236}">
                    <a16:creationId xmlns="" xmlns:a16="http://schemas.microsoft.com/office/drawing/2014/main" id="{D4501159-D7AC-4307-9DFC-C8F3A94341D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6" name="Freeform 17">
                <a:extLst>
                  <a:ext uri="{FF2B5EF4-FFF2-40B4-BE49-F238E27FC236}">
                    <a16:creationId xmlns="" xmlns:a16="http://schemas.microsoft.com/office/drawing/2014/main" id="{B5244C41-454C-47D8-A6A9-C17EC2A3663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18">
                <a:extLst>
                  <a:ext uri="{FF2B5EF4-FFF2-40B4-BE49-F238E27FC236}">
                    <a16:creationId xmlns="" xmlns:a16="http://schemas.microsoft.com/office/drawing/2014/main" id="{8FA883B8-99FB-4540-B573-F0674BFB1C2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19">
                <a:extLst>
                  <a:ext uri="{FF2B5EF4-FFF2-40B4-BE49-F238E27FC236}">
                    <a16:creationId xmlns="" xmlns:a16="http://schemas.microsoft.com/office/drawing/2014/main" id="{F1178B7C-5A00-4E5B-9010-B1477621E04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0">
                <a:extLst>
                  <a:ext uri="{FF2B5EF4-FFF2-40B4-BE49-F238E27FC236}">
                    <a16:creationId xmlns="" xmlns:a16="http://schemas.microsoft.com/office/drawing/2014/main" id="{E359D5D8-EE2E-4714-A40A-C3A6D91F989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Rectangle 21">
                <a:extLst>
                  <a:ext uri="{FF2B5EF4-FFF2-40B4-BE49-F238E27FC236}">
                    <a16:creationId xmlns="" xmlns:a16="http://schemas.microsoft.com/office/drawing/2014/main" id="{8A89C2E5-F892-4666-85FB-995578FBC73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2">
                <a:extLst>
                  <a:ext uri="{FF2B5EF4-FFF2-40B4-BE49-F238E27FC236}">
                    <a16:creationId xmlns="" xmlns:a16="http://schemas.microsoft.com/office/drawing/2014/main" id="{6DC6174B-0EC3-4A81-A0D1-D10DBB869A5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3">
                <a:extLst>
                  <a:ext uri="{FF2B5EF4-FFF2-40B4-BE49-F238E27FC236}">
                    <a16:creationId xmlns="" xmlns:a16="http://schemas.microsoft.com/office/drawing/2014/main" id="{2CB96070-0553-4F79-984C-8DABB1CD5DB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4">
                <a:extLst>
                  <a:ext uri="{FF2B5EF4-FFF2-40B4-BE49-F238E27FC236}">
                    <a16:creationId xmlns="" xmlns:a16="http://schemas.microsoft.com/office/drawing/2014/main" id="{BA23B6E2-3718-4009-B80E-9279154B191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5">
                <a:extLst>
                  <a:ext uri="{FF2B5EF4-FFF2-40B4-BE49-F238E27FC236}">
                    <a16:creationId xmlns="" xmlns:a16="http://schemas.microsoft.com/office/drawing/2014/main" id="{CAFB32D5-E528-419B-80EE-1475633970A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6">
                <a:extLst>
                  <a:ext uri="{FF2B5EF4-FFF2-40B4-BE49-F238E27FC236}">
                    <a16:creationId xmlns="" xmlns:a16="http://schemas.microsoft.com/office/drawing/2014/main" id="{A68ADD35-4FEA-404D-B2F3-23556E6E8F7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7">
                <a:extLst>
                  <a:ext uri="{FF2B5EF4-FFF2-40B4-BE49-F238E27FC236}">
                    <a16:creationId xmlns="" xmlns:a16="http://schemas.microsoft.com/office/drawing/2014/main" id="{89CF17CA-49E3-4B4A-836A-4FD55C67BEC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8">
                <a:extLst>
                  <a:ext uri="{FF2B5EF4-FFF2-40B4-BE49-F238E27FC236}">
                    <a16:creationId xmlns="" xmlns:a16="http://schemas.microsoft.com/office/drawing/2014/main" id="{AB394F2E-F3E7-4CED-84A9-35C47AB287C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9">
                <a:extLst>
                  <a:ext uri="{FF2B5EF4-FFF2-40B4-BE49-F238E27FC236}">
                    <a16:creationId xmlns="" xmlns:a16="http://schemas.microsoft.com/office/drawing/2014/main" id="{FF816C2F-3999-4A9F-8395-5D68ED33A41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30">
                <a:extLst>
                  <a:ext uri="{FF2B5EF4-FFF2-40B4-BE49-F238E27FC236}">
                    <a16:creationId xmlns="" xmlns:a16="http://schemas.microsoft.com/office/drawing/2014/main" id="{82AD6AC6-71D5-4BD8-9185-D3062968B57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31">
                <a:extLst>
                  <a:ext uri="{FF2B5EF4-FFF2-40B4-BE49-F238E27FC236}">
                    <a16:creationId xmlns="" xmlns:a16="http://schemas.microsoft.com/office/drawing/2014/main" id="{743A50C2-65CF-4F4C-B412-6149A93ACFE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6C0E7A88-FEDF-4C4F-A6B4-F7DDE9DE92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4" name="Freeform 32">
                <a:extLst>
                  <a:ext uri="{FF2B5EF4-FFF2-40B4-BE49-F238E27FC236}">
                    <a16:creationId xmlns="" xmlns:a16="http://schemas.microsoft.com/office/drawing/2014/main" id="{AE94B3EE-D5C0-4BDE-B6AA-7599F0486EA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3">
                <a:extLst>
                  <a:ext uri="{FF2B5EF4-FFF2-40B4-BE49-F238E27FC236}">
                    <a16:creationId xmlns="" xmlns:a16="http://schemas.microsoft.com/office/drawing/2014/main" id="{5EF110E8-C00D-454E-8F3A-ECF2D356676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4">
                <a:extLst>
                  <a:ext uri="{FF2B5EF4-FFF2-40B4-BE49-F238E27FC236}">
                    <a16:creationId xmlns="" xmlns:a16="http://schemas.microsoft.com/office/drawing/2014/main" id="{BFC5F327-6927-4F35-9AF6-C45527BB451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5">
                <a:extLst>
                  <a:ext uri="{FF2B5EF4-FFF2-40B4-BE49-F238E27FC236}">
                    <a16:creationId xmlns="" xmlns:a16="http://schemas.microsoft.com/office/drawing/2014/main" id="{BF2D314D-AEDE-418D-9702-D3CDB98C30F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6">
                <a:extLst>
                  <a:ext uri="{FF2B5EF4-FFF2-40B4-BE49-F238E27FC236}">
                    <a16:creationId xmlns="" xmlns:a16="http://schemas.microsoft.com/office/drawing/2014/main" id="{64FD07F8-3CA6-4209-9A9E-30609FE9A36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7">
                <a:extLst>
                  <a:ext uri="{FF2B5EF4-FFF2-40B4-BE49-F238E27FC236}">
                    <a16:creationId xmlns="" xmlns:a16="http://schemas.microsoft.com/office/drawing/2014/main" id="{AB0AE24D-CD49-4B57-82E0-780F62AE4FD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8">
                <a:extLst>
                  <a:ext uri="{FF2B5EF4-FFF2-40B4-BE49-F238E27FC236}">
                    <a16:creationId xmlns="" xmlns:a16="http://schemas.microsoft.com/office/drawing/2014/main" id="{66803AF8-6368-45E6-A0B7-C0C4CFFEEB5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9">
                <a:extLst>
                  <a:ext uri="{FF2B5EF4-FFF2-40B4-BE49-F238E27FC236}">
                    <a16:creationId xmlns="" xmlns:a16="http://schemas.microsoft.com/office/drawing/2014/main" id="{B4761E05-2792-472B-A814-9616151CF30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40">
                <a:extLst>
                  <a:ext uri="{FF2B5EF4-FFF2-40B4-BE49-F238E27FC236}">
                    <a16:creationId xmlns="" xmlns:a16="http://schemas.microsoft.com/office/drawing/2014/main" id="{40B6A261-9427-4E70-9564-048AD009BD8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Rectangle 41">
                <a:extLst>
                  <a:ext uri="{FF2B5EF4-FFF2-40B4-BE49-F238E27FC236}">
                    <a16:creationId xmlns="" xmlns:a16="http://schemas.microsoft.com/office/drawing/2014/main" id="{68BFDFBE-2286-4123-9436-E1DF84AF494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52" name="Picture 2">
            <a:extLst>
              <a:ext uri="{FF2B5EF4-FFF2-40B4-BE49-F238E27FC236}">
                <a16:creationId xmlns="" xmlns:a16="http://schemas.microsoft.com/office/drawing/2014/main" id="{5B3DE270-418F-47A7-B311-C4D876041D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4" name="Round Diagonal Corner Rectangle 11">
            <a:extLst>
              <a:ext uri="{FF2B5EF4-FFF2-40B4-BE49-F238E27FC236}">
                <a16:creationId xmlns="" xmlns:a16="http://schemas.microsoft.com/office/drawing/2014/main" id="{A1351C6B-7343-451F-AB4A-1CE294A4E9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37BA9459-C2EC-4A09-83AF-74B40E65C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50" y="170353"/>
            <a:ext cx="8679434" cy="64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07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990" y="420687"/>
            <a:ext cx="7545346" cy="586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12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6" t="2654" r="970" b="6671"/>
          <a:stretch/>
        </p:blipFill>
        <p:spPr>
          <a:xfrm rot="10800000">
            <a:off x="732466" y="0"/>
            <a:ext cx="9860992" cy="6858000"/>
          </a:xfrm>
        </p:spPr>
      </p:pic>
    </p:spTree>
    <p:extLst>
      <p:ext uri="{BB962C8B-B14F-4D97-AF65-F5344CB8AC3E}">
        <p14:creationId xmlns:p14="http://schemas.microsoft.com/office/powerpoint/2010/main" val="664884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800" dirty="0" smtClean="0"/>
              <a:t>Co si vybavíte, když se řekne slovo </a:t>
            </a:r>
          </a:p>
          <a:p>
            <a:pPr marL="0" indent="0" algn="ctr">
              <a:buNone/>
            </a:pPr>
            <a:r>
              <a:rPr lang="cs-CZ" sz="4800" b="1" dirty="0" smtClean="0">
                <a:solidFill>
                  <a:srgbClr val="FFFF00"/>
                </a:solidFill>
              </a:rPr>
              <a:t>globální</a:t>
            </a:r>
          </a:p>
          <a:p>
            <a:pPr marL="0" indent="0" algn="ctr">
              <a:buNone/>
            </a:pPr>
            <a:r>
              <a:rPr lang="cs-CZ" sz="4800" dirty="0" smtClean="0"/>
              <a:t>?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71826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33" t="1909" r="19622" b="3278"/>
          <a:stretch/>
        </p:blipFill>
        <p:spPr>
          <a:xfrm rot="16200000">
            <a:off x="3215517" y="-2072516"/>
            <a:ext cx="5562603" cy="11079230"/>
          </a:xfrm>
        </p:spPr>
      </p:pic>
    </p:spTree>
    <p:extLst>
      <p:ext uri="{BB962C8B-B14F-4D97-AF65-F5344CB8AC3E}">
        <p14:creationId xmlns:p14="http://schemas.microsoft.com/office/powerpoint/2010/main" val="3542515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Sociální a kulturní globalizace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2" y="2350006"/>
            <a:ext cx="5632362" cy="3749041"/>
          </a:xfrm>
        </p:spPr>
      </p:pic>
      <p:sp>
        <p:nvSpPr>
          <p:cNvPr id="4" name="Obdélník 3"/>
          <p:cNvSpPr/>
          <p:nvPr/>
        </p:nvSpPr>
        <p:spPr>
          <a:xfrm>
            <a:off x="0" y="6473951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Autor</a:t>
            </a:r>
            <a:r>
              <a:rPr lang="en-US" dirty="0"/>
              <a:t>: </a:t>
            </a:r>
            <a:r>
              <a:rPr lang="en-US" dirty="0" err="1"/>
              <a:t>chenisyuan</a:t>
            </a:r>
            <a:r>
              <a:rPr lang="en-US" dirty="0"/>
              <a:t> – </a:t>
            </a:r>
            <a:r>
              <a:rPr lang="en-US" dirty="0" err="1"/>
              <a:t>Vlastní</a:t>
            </a:r>
            <a:r>
              <a:rPr lang="en-US" dirty="0"/>
              <a:t> </a:t>
            </a:r>
            <a:r>
              <a:rPr lang="en-US" dirty="0" err="1"/>
              <a:t>dílo</a:t>
            </a:r>
            <a:r>
              <a:rPr lang="en-US" dirty="0"/>
              <a:t>, CC BY-SA 4.0, https://commons.wikimedia.org/w/index.php?curid=15408565</a:t>
            </a:r>
            <a:endParaRPr lang="cs-CZ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="" xmlns:a16="http://schemas.microsoft.com/office/drawing/2014/main" id="{FFC9E1E5-7017-4E02-9C3C-6DC104DCA434}"/>
              </a:ext>
            </a:extLst>
          </p:cNvPr>
          <p:cNvSpPr txBox="1">
            <a:spLocks/>
          </p:cNvSpPr>
          <p:nvPr/>
        </p:nvSpPr>
        <p:spPr>
          <a:xfrm>
            <a:off x="1141412" y="1975104"/>
            <a:ext cx="10270300" cy="4498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500" dirty="0" smtClean="0"/>
              <a:t>Globální města</a:t>
            </a:r>
          </a:p>
          <a:p>
            <a:endParaRPr lang="cs-CZ" sz="1500" dirty="0"/>
          </a:p>
        </p:txBody>
      </p:sp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92" y="179833"/>
            <a:ext cx="3052064" cy="228904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624" y="2167096"/>
            <a:ext cx="2796075" cy="209705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1392" y="3547357"/>
            <a:ext cx="2959840" cy="262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64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Politická globalizace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Prohlubování rozdílů mezi bohatým Severem a chudým Jihem</a:t>
            </a:r>
          </a:p>
          <a:p>
            <a:r>
              <a:rPr lang="cs-CZ" dirty="0" smtClean="0"/>
              <a:t>Riziko terorizmu a zbraní hromadného ničení</a:t>
            </a:r>
          </a:p>
          <a:p>
            <a:r>
              <a:rPr lang="cs-CZ" dirty="0" smtClean="0"/>
              <a:t>Medializace</a:t>
            </a:r>
          </a:p>
          <a:p>
            <a:r>
              <a:rPr lang="cs-CZ" dirty="0" smtClean="0"/>
              <a:t>Vznik globálních politických uskupení – OSN, NATO, EU, NATO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6817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36" y="210376"/>
            <a:ext cx="11868752" cy="549548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81" y="4544568"/>
            <a:ext cx="2724852" cy="219103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632569" y="3244334"/>
            <a:ext cx="4926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https://en.wikipedia.org/wiki/Regional_integration</a:t>
            </a:r>
          </a:p>
        </p:txBody>
      </p:sp>
    </p:spTree>
    <p:extLst>
      <p:ext uri="{BB962C8B-B14F-4D97-AF65-F5344CB8AC3E}">
        <p14:creationId xmlns:p14="http://schemas.microsoft.com/office/powerpoint/2010/main" val="1268731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7F3DD74-0CBB-40DF-9486-69989C44A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Pozitiva globalizace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FFC9E1E5-7017-4E02-9C3C-6DC104DCA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975104"/>
            <a:ext cx="10270300" cy="4498847"/>
          </a:xfrm>
        </p:spPr>
        <p:txBody>
          <a:bodyPr>
            <a:noAutofit/>
          </a:bodyPr>
          <a:lstStyle/>
          <a:p>
            <a:r>
              <a:rPr lang="cs-CZ" sz="1500" dirty="0" smtClean="0"/>
              <a:t>Růst </a:t>
            </a:r>
            <a:r>
              <a:rPr lang="cs-CZ" sz="1500" dirty="0"/>
              <a:t>objemu globálně obchodovatelného zboží.</a:t>
            </a:r>
          </a:p>
          <a:p>
            <a:r>
              <a:rPr lang="cs-CZ" sz="1500" dirty="0"/>
              <a:t>Rychlost a komplexnost přímých investičních toků (přímých investic).</a:t>
            </a:r>
          </a:p>
          <a:p>
            <a:r>
              <a:rPr lang="cs-CZ" sz="1500" dirty="0"/>
              <a:t>Ekonomický růst původně rozvojových zemí (zejména Jižní Korea, Tchaj-wan, Malajsie, </a:t>
            </a:r>
            <a:r>
              <a:rPr lang="cs-CZ" sz="1500" dirty="0" smtClean="0"/>
              <a:t>Hongkong, </a:t>
            </a:r>
            <a:r>
              <a:rPr lang="cs-CZ" sz="1500" dirty="0"/>
              <a:t>které jsou dnes zeměmi s vyspělými ekonomikami. Globalizace povzbuzuje rozvoj dalších zemí, které se do globalizačních procesů zapojily později a které postupně začínají představovat ekonomické hráče globálního významu (Čína, </a:t>
            </a:r>
            <a:r>
              <a:rPr lang="cs-CZ" sz="1500" dirty="0" smtClean="0"/>
              <a:t>Brazílie,</a:t>
            </a:r>
            <a:r>
              <a:rPr lang="cs-CZ" sz="1500" dirty="0"/>
              <a:t> </a:t>
            </a:r>
            <a:r>
              <a:rPr lang="cs-CZ" sz="1500" dirty="0" smtClean="0"/>
              <a:t>Indie) </a:t>
            </a:r>
            <a:r>
              <a:rPr lang="cs-CZ" sz="1500" dirty="0"/>
              <a:t>ale i země menšího významu (Indonésie, Filipíny, Mexiko).</a:t>
            </a:r>
          </a:p>
          <a:p>
            <a:r>
              <a:rPr lang="cs-CZ" sz="1500" dirty="0"/>
              <a:t>Růst spotřeby: v r. 1975, tedy na počátku „historické“ éry globalizace činila spotřeba </a:t>
            </a:r>
            <a:r>
              <a:rPr lang="cs-CZ" sz="1500" dirty="0" smtClean="0"/>
              <a:t>12 </a:t>
            </a:r>
            <a:r>
              <a:rPr lang="cs-CZ" sz="1500" dirty="0"/>
              <a:t>biliónů USD, v r. 1998 </a:t>
            </a:r>
            <a:r>
              <a:rPr lang="cs-CZ" sz="1500" dirty="0" smtClean="0"/>
              <a:t>již </a:t>
            </a:r>
            <a:r>
              <a:rPr lang="cs-CZ" sz="1500" dirty="0"/>
              <a:t>24 biliónů </a:t>
            </a:r>
            <a:r>
              <a:rPr lang="cs-CZ" sz="1500" dirty="0" smtClean="0"/>
              <a:t>USD, v</a:t>
            </a:r>
            <a:r>
              <a:rPr lang="cs-CZ" sz="1500" dirty="0"/>
              <a:t> r. 1900 </a:t>
            </a:r>
            <a:r>
              <a:rPr lang="cs-CZ" sz="1500" dirty="0" smtClean="0"/>
              <a:t>pouze 1,5 </a:t>
            </a:r>
            <a:r>
              <a:rPr lang="cs-CZ" sz="1500" dirty="0"/>
              <a:t>biliónu USD.</a:t>
            </a:r>
          </a:p>
          <a:p>
            <a:r>
              <a:rPr lang="cs-CZ" sz="1500" dirty="0"/>
              <a:t>Vznik poměrně homogenní střední třídy odborných elit v Asii a v Latinské Americe</a:t>
            </a:r>
          </a:p>
          <a:p>
            <a:r>
              <a:rPr lang="cs-CZ" sz="1500" dirty="0"/>
              <a:t>V oblasti mocensko-politické organizace vznikají nové útvary nadnárodního charakteru nebo se posiluje význam organizací starších (Evropská unie, NAFTA, ASEAN aj.).</a:t>
            </a:r>
          </a:p>
          <a:p>
            <a:r>
              <a:rPr lang="cs-CZ" sz="1500" dirty="0"/>
              <a:t>Vzniká kultura tzv. „druhé moderny“ nebo postmoderny (tzv. „</a:t>
            </a:r>
            <a:r>
              <a:rPr lang="cs-CZ" sz="1500" dirty="0" err="1"/>
              <a:t>translokální</a:t>
            </a:r>
            <a:r>
              <a:rPr lang="cs-CZ" sz="1500" dirty="0"/>
              <a:t> kultura“), která působením masmédií je otevřená navenek, vlivům působícím globálně, na rozdíl od kultury „první moderny“ (národní, národně dostředivé), uzavřené do sebe.</a:t>
            </a:r>
          </a:p>
          <a:p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1982772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7819D7D-F49F-4602-8A95-BAFB99798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Negativa globalizace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63C0976E-437A-47FA-B8FD-613068170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926336"/>
            <a:ext cx="10038652" cy="4718304"/>
          </a:xfrm>
        </p:spPr>
        <p:txBody>
          <a:bodyPr>
            <a:normAutofit fontScale="62500" lnSpcReduction="20000"/>
          </a:bodyPr>
          <a:lstStyle/>
          <a:p>
            <a:r>
              <a:rPr lang="cs-CZ" sz="3100" b="1" dirty="0" smtClean="0"/>
              <a:t>Nekontrolovaný </a:t>
            </a:r>
            <a:r>
              <a:rPr lang="cs-CZ" sz="3100" b="1" dirty="0"/>
              <a:t>transfer finančního kapitálu</a:t>
            </a:r>
            <a:r>
              <a:rPr lang="cs-CZ" sz="3100" dirty="0"/>
              <a:t>, který je několikanásobně vyšší než objem obchodovatelného zboží. To představuje riziko ekonomických kolapsů, k nimž několikrát došlo (Mexiko, jihovýchodní a východní Asie, Brazílie, Argentina).</a:t>
            </a:r>
          </a:p>
          <a:p>
            <a:r>
              <a:rPr lang="cs-CZ" sz="3100" b="1" dirty="0"/>
              <a:t>Roste nerovnost v přístupu k celkovému společenskému růstu</a:t>
            </a:r>
            <a:r>
              <a:rPr lang="cs-CZ" sz="3100" b="1" dirty="0" smtClean="0"/>
              <a:t>.</a:t>
            </a:r>
          </a:p>
          <a:p>
            <a:pPr lvl="1"/>
            <a:r>
              <a:rPr lang="cs-CZ" sz="2700" dirty="0" smtClean="0"/>
              <a:t>Získávají </a:t>
            </a:r>
            <a:r>
              <a:rPr lang="cs-CZ" sz="2700" dirty="0"/>
              <a:t>pouze ti, kdo mají lepší předpoklady k růstu, zejména díky flexibilnějšímu postoji svých vlád schopných zajistit předpoklady pro vstup zahraničních investorů (rozvíjení infrastruktury, lépe zajištěné právní podmínky ochrany vlastnictví, odstranění korupce, politická stabilita, sociální koherence atd</a:t>
            </a:r>
            <a:r>
              <a:rPr lang="cs-CZ" sz="2700" dirty="0" smtClean="0"/>
              <a:t>.).</a:t>
            </a:r>
            <a:endParaRPr lang="cs-CZ" sz="2700" dirty="0"/>
          </a:p>
          <a:p>
            <a:r>
              <a:rPr lang="cs-CZ" sz="3100" b="1" dirty="0"/>
              <a:t>Třebaže globální spotřeba roste, mimo spotřební explozi zůstává 20 % populace v nejchudších částech světa, tj. asi 1,2 mld. lidí. </a:t>
            </a:r>
            <a:endParaRPr lang="cs-CZ" sz="3100" b="1" dirty="0" smtClean="0"/>
          </a:p>
          <a:p>
            <a:pPr lvl="1"/>
            <a:r>
              <a:rPr lang="cs-CZ" sz="2700" dirty="0" smtClean="0"/>
              <a:t>V</a:t>
            </a:r>
            <a:r>
              <a:rPr lang="cs-CZ" sz="2700" dirty="0"/>
              <a:t> některých zemích této kategorie spotřeba dokonce klesá. Kupříkladu průměrná africká domácnost dnes spotřebovává o 20 % méně než před 25 lety. Zatímco v zemích s nejvyššími příjmy se 20 % populace podílí na 86 % celkových soukromých výdajů na spotřebu, naopak v nejchudších se 20 % populace podílí na těchto výdajích pouhým 1,3 %.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7790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7819D7D-F49F-4602-8A95-BAFB99798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Negativa globalizace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63C0976E-437A-47FA-B8FD-613068170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926336"/>
            <a:ext cx="10038652" cy="4718304"/>
          </a:xfrm>
        </p:spPr>
        <p:txBody>
          <a:bodyPr>
            <a:normAutofit fontScale="40000" lnSpcReduction="20000"/>
          </a:bodyPr>
          <a:lstStyle/>
          <a:p>
            <a:r>
              <a:rPr lang="cs-CZ" sz="3500" b="1" dirty="0" smtClean="0"/>
              <a:t>Roste </a:t>
            </a:r>
            <a:r>
              <a:rPr lang="cs-CZ" sz="3500" b="1" dirty="0"/>
              <a:t>nebo neklesá nezaměstnanost v rozvinutých průmyslových zemích. </a:t>
            </a:r>
            <a:endParaRPr lang="cs-CZ" sz="3500" b="1" dirty="0" smtClean="0"/>
          </a:p>
          <a:p>
            <a:pPr lvl="1"/>
            <a:r>
              <a:rPr lang="cs-CZ" sz="3000" dirty="0" smtClean="0"/>
              <a:t>Příčina </a:t>
            </a:r>
            <a:r>
              <a:rPr lang="cs-CZ" sz="3000" dirty="0"/>
              <a:t>tkví v stálých technických inovacích a tedy zvyšování produktivity, ve stále lepších metodách výrobního, obchodního a finančních managementu, v neposlední řadě působí i přesuny výrob a služeb do zemí s různými komparativními výhodami (např. rezervace letenek ze Spojených států a dalších zemí se obstarává v Indii).</a:t>
            </a:r>
          </a:p>
          <a:p>
            <a:r>
              <a:rPr lang="cs-CZ" sz="3500" b="1" dirty="0"/>
              <a:t>Globalizace oslabuje roli národního státu. </a:t>
            </a:r>
            <a:endParaRPr lang="cs-CZ" sz="3500" b="1" dirty="0" smtClean="0"/>
          </a:p>
          <a:p>
            <a:pPr lvl="1"/>
            <a:r>
              <a:rPr lang="cs-CZ" sz="3000" dirty="0" smtClean="0"/>
              <a:t>Státy</a:t>
            </a:r>
            <a:r>
              <a:rPr lang="cs-CZ" sz="3000" dirty="0"/>
              <a:t>, zejména malé a střední a především státy méně rozvinuté, ztrácejí vliv na chod ekonomiky a jsou stále více odkázány na libovůli nadnárodních společností (NNS) a na rozhodování mezinárodních a světových organizací (Mezinárodní měnový fond, Světová banka, Světová obchodní organizace).</a:t>
            </a:r>
          </a:p>
          <a:p>
            <a:r>
              <a:rPr lang="cs-CZ" sz="3500" dirty="0"/>
              <a:t>Země s </a:t>
            </a:r>
            <a:r>
              <a:rPr lang="cs-CZ" sz="3500" b="1" dirty="0"/>
              <a:t>méně přísnými požadavky na ochranu životního prostředí </a:t>
            </a:r>
            <a:r>
              <a:rPr lang="cs-CZ" sz="3500" dirty="0"/>
              <a:t>a s významnými zásobami přírodních zdrojů (lesní bohatství, nerostné suroviny, energetické zdroje apod.) jsou cíli aktivit NNS, které těží z komparativních výhod nízkých nákladů na ochranu životního prostředí, z nízkých cen přírodních zdrojů atd., třebaže cena řady nerostných surovin v posledních několika málo letech v důsledku růstu poptávky stoupá.</a:t>
            </a:r>
          </a:p>
          <a:p>
            <a:r>
              <a:rPr lang="cs-CZ" sz="3500" dirty="0"/>
              <a:t>Tlak globálních trhů, určovaný praktikami NNS, vede v zemích periferie a </a:t>
            </a:r>
            <a:r>
              <a:rPr lang="cs-CZ" sz="3500" dirty="0" err="1"/>
              <a:t>semiperiferie</a:t>
            </a:r>
            <a:r>
              <a:rPr lang="cs-CZ" sz="3500" dirty="0"/>
              <a:t> k </a:t>
            </a:r>
            <a:r>
              <a:rPr lang="cs-CZ" sz="3500" b="1" dirty="0"/>
              <a:t>destrukci tradičních zemědělských struktur zemědělské výroby</a:t>
            </a:r>
            <a:r>
              <a:rPr lang="cs-CZ" sz="3500" dirty="0"/>
              <a:t>, nahrazuje diverzitu zemědělské produkce monokulturami nebo plodinami využitelnými komerčně. Tyto často rychlé a radikální změny působí na sociální strukturu a soudržnost v zemích s tradičními venkovskými společnostmi. Zvyšuje se závislost těchto zemí na zahraničních trzích.</a:t>
            </a:r>
          </a:p>
          <a:p>
            <a:r>
              <a:rPr lang="cs-CZ" sz="3500" dirty="0"/>
              <a:t>Kulturní invaze zprostředkovaná globalizací a jejími nositeli v oblasti informací vede k růstu </a:t>
            </a:r>
            <a:r>
              <a:rPr lang="cs-CZ" sz="3500" b="1" dirty="0"/>
              <a:t>kulturních antagonismů</a:t>
            </a:r>
            <a:r>
              <a:rPr lang="cs-CZ" sz="3500" dirty="0"/>
              <a:t>. Vlivem médií a informačních technologií vzniká ve společnostech technologicky prostředkované „druhé“ prostředí. V důsledku synergického působení globalizačních procesů dochází k prudkým společenským změnám a národní a kulturní společenství jsou vystavována globalizačním kulturním a sociálním šokům.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6439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6D498F80-27E5-4FA5-8904-643A698AC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975" y="543490"/>
            <a:ext cx="6303265" cy="537327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="" xmlns:a16="http://schemas.microsoft.com/office/drawing/2014/main" id="{1606E49E-B866-4C3D-86D5-D4CCBA134125}"/>
              </a:ext>
            </a:extLst>
          </p:cNvPr>
          <p:cNvSpPr/>
          <p:nvPr/>
        </p:nvSpPr>
        <p:spPr>
          <a:xfrm>
            <a:off x="3230880" y="6294336"/>
            <a:ext cx="8497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https://tccyear7matrix.weebly.com/globalisation--global-inequalities.html</a:t>
            </a:r>
          </a:p>
        </p:txBody>
      </p:sp>
    </p:spTree>
    <p:extLst>
      <p:ext uri="{BB962C8B-B14F-4D97-AF65-F5344CB8AC3E}">
        <p14:creationId xmlns:p14="http://schemas.microsoft.com/office/powerpoint/2010/main" val="647512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6EE44CB1-8185-472D-A2B9-2ED36BC2F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1" y="1557336"/>
            <a:ext cx="11544789" cy="4050984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="" xmlns:a16="http://schemas.microsoft.com/office/drawing/2014/main" id="{21D6C5CA-DF3F-4706-87A5-E9F617B3E368}"/>
              </a:ext>
            </a:extLst>
          </p:cNvPr>
          <p:cNvSpPr/>
          <p:nvPr/>
        </p:nvSpPr>
        <p:spPr>
          <a:xfrm>
            <a:off x="7431138" y="6312932"/>
            <a:ext cx="441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http://obcanskymonitoring.cz/?p=4638</a:t>
            </a:r>
          </a:p>
        </p:txBody>
      </p:sp>
    </p:spTree>
    <p:extLst>
      <p:ext uri="{BB962C8B-B14F-4D97-AF65-F5344CB8AC3E}">
        <p14:creationId xmlns:p14="http://schemas.microsoft.com/office/powerpoint/2010/main" val="281186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47B43CD-D69E-48AB-8E78-6ABBCE3E6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E8E950CE-312B-433D-BE3E-56F65D2CE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CAA98F70-88EB-4B68-BE5D-EB6BD68A7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40486"/>
            <a:ext cx="9753600" cy="47625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219200" y="6198822"/>
            <a:ext cx="975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https://www.hindupost.in/world/rise-fall-globalisation/attachment/globalization-wordcloud-9500390/</a:t>
            </a:r>
          </a:p>
        </p:txBody>
      </p:sp>
    </p:spTree>
    <p:extLst>
      <p:ext uri="{BB962C8B-B14F-4D97-AF65-F5344CB8AC3E}">
        <p14:creationId xmlns:p14="http://schemas.microsoft.com/office/powerpoint/2010/main" val="402235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517" y="536448"/>
            <a:ext cx="10034230" cy="468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02336" y="5768882"/>
            <a:ext cx="114970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600" b="1" dirty="0">
                <a:hlinkClick r:id="rId3"/>
              </a:rPr>
              <a:t>https://</a:t>
            </a:r>
            <a:r>
              <a:rPr lang="en-US" sz="1600" b="1" dirty="0" smtClean="0">
                <a:hlinkClick r:id="rId3"/>
              </a:rPr>
              <a:t>www.cambridge.org/core/books/laws-of-globalization-and-business-applications/defining-and-measuring-globalization/1FBD163D60F8B2BA6ACBB3084C45200E/core-reader</a:t>
            </a:r>
            <a:endParaRPr lang="cs-CZ" sz="1600" b="1" dirty="0" smtClean="0"/>
          </a:p>
          <a:p>
            <a:pPr fontAlgn="base"/>
            <a:r>
              <a:rPr lang="en-US" sz="1600" b="1" dirty="0" smtClean="0"/>
              <a:t>Figure </a:t>
            </a:r>
            <a:r>
              <a:rPr lang="en-US" sz="1600" b="1" dirty="0"/>
              <a:t>1.1</a:t>
            </a:r>
            <a:r>
              <a:rPr lang="en-US" sz="1600" dirty="0"/>
              <a:t> Word cloud showing definitions of globalization.</a:t>
            </a:r>
          </a:p>
          <a:p>
            <a:pPr fontAlgn="base"/>
            <a:r>
              <a:rPr lang="en-US" sz="1600" i="1" dirty="0"/>
              <a:t>Source</a:t>
            </a:r>
            <a:r>
              <a:rPr lang="en-US" sz="1600" dirty="0"/>
              <a:t>: Authors’ analysis of </a:t>
            </a:r>
            <a:r>
              <a:rPr lang="en-US" sz="1600" dirty="0" err="1">
                <a:hlinkClick r:id="rId4"/>
              </a:rPr>
              <a:t>Beerkens</a:t>
            </a:r>
            <a:r>
              <a:rPr lang="en-US" sz="1600" dirty="0">
                <a:hlinkClick r:id="rId4"/>
              </a:rPr>
              <a:t> (2006)</a:t>
            </a:r>
            <a:r>
              <a:rPr lang="en-US" sz="1600" dirty="0"/>
              <a:t> and </a:t>
            </a:r>
            <a:r>
              <a:rPr lang="en-US" sz="1600" dirty="0" err="1">
                <a:hlinkClick r:id="rId5"/>
              </a:rPr>
              <a:t>Stohl</a:t>
            </a:r>
            <a:r>
              <a:rPr lang="en-US" sz="1600" dirty="0">
                <a:hlinkClick r:id="rId5"/>
              </a:rPr>
              <a:t> (2005)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262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"/>
          <a:stretch/>
        </p:blipFill>
        <p:spPr bwMode="auto">
          <a:xfrm>
            <a:off x="94119" y="1932431"/>
            <a:ext cx="5565642" cy="285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3" b="13019"/>
          <a:stretch/>
        </p:blipFill>
        <p:spPr bwMode="auto">
          <a:xfrm>
            <a:off x="5743183" y="1767839"/>
            <a:ext cx="6206120" cy="318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096000" y="630400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/>
              <a:t>https://www.vectorstock.com/royalty-free-vector/word-cloud-offshore-company-vector-17936856</a:t>
            </a:r>
          </a:p>
        </p:txBody>
      </p:sp>
      <p:sp>
        <p:nvSpPr>
          <p:cNvPr id="5" name="Obdélník 4"/>
          <p:cNvSpPr/>
          <p:nvPr/>
        </p:nvSpPr>
        <p:spPr>
          <a:xfrm>
            <a:off x="0" y="6119336"/>
            <a:ext cx="48646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http://blogs.it.ox.ac.uk/openspires/2012/07/13/automatic-keyword-generation-human-transcriptions-vs-automatic-transcriptions/</a:t>
            </a:r>
          </a:p>
        </p:txBody>
      </p:sp>
    </p:spTree>
    <p:extLst>
      <p:ext uri="{BB962C8B-B14F-4D97-AF65-F5344CB8AC3E}">
        <p14:creationId xmlns:p14="http://schemas.microsoft.com/office/powerpoint/2010/main" val="62240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Globalizace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Dlouhodobý </a:t>
            </a:r>
            <a:r>
              <a:rPr lang="cs-CZ" dirty="0"/>
              <a:t>ekonomický, kulturní a politický proces, který rozšiřuje, prohlubuje a urychluje pohyb zboží, lidí i myšlenek přes hranice států a kontinentů. MMF uvádí jako čtyři hlavní aspekty globalizace:</a:t>
            </a:r>
          </a:p>
          <a:p>
            <a:pPr lvl="1"/>
            <a:r>
              <a:rPr lang="cs-CZ" dirty="0"/>
              <a:t>mezinárodní obchod,</a:t>
            </a:r>
          </a:p>
          <a:p>
            <a:pPr lvl="1"/>
            <a:r>
              <a:rPr lang="cs-CZ" dirty="0"/>
              <a:t>pohyb investic a kapitálu,</a:t>
            </a:r>
          </a:p>
          <a:p>
            <a:pPr lvl="1"/>
            <a:r>
              <a:rPr lang="cs-CZ" dirty="0"/>
              <a:t>migraci osob a</a:t>
            </a:r>
          </a:p>
          <a:p>
            <a:pPr lvl="1"/>
            <a:r>
              <a:rPr lang="cs-CZ" dirty="0"/>
              <a:t>šíření znalostí.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326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1E4112D-29B4-4B7B-99A4-46D172D56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Oblasti globalizace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B6EAD418-2CC9-461D-8D5D-54C608B3B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696" y="1866900"/>
            <a:ext cx="10250424" cy="4368799"/>
          </a:xfrm>
        </p:spPr>
        <p:txBody>
          <a:bodyPr>
            <a:normAutofit/>
          </a:bodyPr>
          <a:lstStyle/>
          <a:p>
            <a:pPr lvl="0"/>
            <a:r>
              <a:rPr lang="cs-CZ" altLang="cs-CZ" sz="1500" b="1" dirty="0" smtClean="0"/>
              <a:t>Globalizace</a:t>
            </a:r>
            <a:r>
              <a:rPr lang="cs-CZ" altLang="cs-CZ" sz="1500" dirty="0" smtClean="0"/>
              <a:t> pobíhá v oblasti:</a:t>
            </a:r>
          </a:p>
          <a:p>
            <a:pPr lvl="1"/>
            <a:r>
              <a:rPr lang="cs-CZ" altLang="cs-CZ" sz="1500" dirty="0" smtClean="0"/>
              <a:t>ekonomické</a:t>
            </a:r>
            <a:r>
              <a:rPr lang="cs-CZ" altLang="cs-CZ" sz="1500" dirty="0"/>
              <a:t>, </a:t>
            </a:r>
            <a:endParaRPr lang="cs-CZ" altLang="cs-CZ" sz="1500" dirty="0" smtClean="0"/>
          </a:p>
          <a:p>
            <a:pPr lvl="1"/>
            <a:r>
              <a:rPr lang="cs-CZ" altLang="cs-CZ" sz="1500" dirty="0" smtClean="0"/>
              <a:t>sociální</a:t>
            </a:r>
            <a:r>
              <a:rPr lang="cs-CZ" altLang="cs-CZ" sz="1500" dirty="0"/>
              <a:t>, </a:t>
            </a:r>
            <a:endParaRPr lang="cs-CZ" altLang="cs-CZ" sz="1500" dirty="0" smtClean="0"/>
          </a:p>
          <a:p>
            <a:pPr lvl="1"/>
            <a:r>
              <a:rPr lang="cs-CZ" altLang="cs-CZ" sz="1500" dirty="0" smtClean="0"/>
              <a:t>kulturní</a:t>
            </a:r>
            <a:r>
              <a:rPr lang="cs-CZ" altLang="cs-CZ" sz="1500" dirty="0"/>
              <a:t>, </a:t>
            </a:r>
            <a:endParaRPr lang="cs-CZ" altLang="cs-CZ" sz="1500" dirty="0" smtClean="0"/>
          </a:p>
          <a:p>
            <a:pPr lvl="1"/>
            <a:r>
              <a:rPr lang="cs-CZ" altLang="cs-CZ" sz="1500" dirty="0" smtClean="0"/>
              <a:t>technologické </a:t>
            </a:r>
          </a:p>
          <a:p>
            <a:pPr lvl="1"/>
            <a:r>
              <a:rPr lang="cs-CZ" altLang="cs-CZ" sz="1500" dirty="0" smtClean="0"/>
              <a:t>politické </a:t>
            </a:r>
          </a:p>
          <a:p>
            <a:pPr lvl="0"/>
            <a:r>
              <a:rPr lang="cs-CZ" altLang="cs-CZ" sz="1500" dirty="0" smtClean="0"/>
              <a:t>Týká se všech obyvatel na </a:t>
            </a:r>
            <a:r>
              <a:rPr lang="cs-CZ" altLang="cs-CZ" sz="1500" dirty="0" smtClean="0"/>
              <a:t>Zemi.</a:t>
            </a:r>
            <a:endParaRPr lang="cs-CZ" altLang="cs-CZ" sz="1500" dirty="0" smtClean="0"/>
          </a:p>
          <a:p>
            <a:pPr lvl="0"/>
            <a:r>
              <a:rPr lang="cs-CZ" altLang="cs-CZ" sz="1500" dirty="0" smtClean="0"/>
              <a:t>Díky globalizaci se stáváme </a:t>
            </a:r>
            <a:r>
              <a:rPr lang="cs-CZ" altLang="cs-CZ" sz="1500" dirty="0"/>
              <a:t>obyvateli jedné „globální vesnice“. </a:t>
            </a:r>
            <a:endParaRPr lang="cs-CZ" altLang="cs-CZ" sz="1500" dirty="0" smtClean="0"/>
          </a:p>
          <a:p>
            <a:pPr lvl="0"/>
            <a:r>
              <a:rPr lang="cs-CZ" altLang="cs-CZ" sz="1500" dirty="0" smtClean="0"/>
              <a:t>Díky </a:t>
            </a:r>
            <a:r>
              <a:rPr lang="cs-CZ" altLang="cs-CZ" sz="1500" dirty="0"/>
              <a:t>mezinárodnímu obchodu jsou lidé na celém světě stále více závislí jeden na druhém. </a:t>
            </a:r>
            <a:endParaRPr lang="cs-CZ" altLang="cs-CZ" sz="1500" dirty="0" smtClean="0"/>
          </a:p>
          <a:p>
            <a:pPr lvl="0"/>
            <a:r>
              <a:rPr lang="cs-CZ" altLang="cs-CZ" sz="1500" dirty="0" smtClean="0"/>
              <a:t>Zkracují </a:t>
            </a:r>
            <a:r>
              <a:rPr lang="cs-CZ" altLang="cs-CZ" sz="1500" dirty="0"/>
              <a:t>se vzdálenosti a zrychluje se čas. </a:t>
            </a:r>
            <a:r>
              <a:rPr lang="cs-CZ" altLang="cs-CZ" sz="1500" dirty="0" smtClean="0"/>
              <a:t>Zboží a  </a:t>
            </a:r>
            <a:r>
              <a:rPr lang="cs-CZ" altLang="cs-CZ" sz="1500" dirty="0"/>
              <a:t>informace obíhají planetu čím dál tím rychleji a ve stále větším množství. </a:t>
            </a:r>
            <a:endParaRPr lang="cs-CZ" altLang="cs-CZ" sz="1500" dirty="0" smtClean="0"/>
          </a:p>
          <a:p>
            <a:pPr lvl="0"/>
            <a:r>
              <a:rPr lang="cs-CZ" altLang="cs-CZ" sz="1500" dirty="0" smtClean="0"/>
              <a:t>Díky </a:t>
            </a:r>
            <a:r>
              <a:rPr lang="cs-CZ" altLang="cs-CZ" sz="1500" dirty="0"/>
              <a:t>globalizaci máme </a:t>
            </a:r>
            <a:r>
              <a:rPr lang="cs-CZ" altLang="cs-CZ" sz="1500" dirty="0" smtClean="0"/>
              <a:t>přístup </a:t>
            </a:r>
            <a:r>
              <a:rPr lang="cs-CZ" altLang="cs-CZ" sz="1500" dirty="0"/>
              <a:t>k většímu množství informací i </a:t>
            </a:r>
            <a:r>
              <a:rPr lang="cs-CZ" altLang="cs-CZ" sz="1500" dirty="0" smtClean="0"/>
              <a:t>spotřebního zboží, </a:t>
            </a:r>
            <a:r>
              <a:rPr lang="cs-CZ" altLang="cs-CZ" sz="1500" dirty="0"/>
              <a:t>dochází k růstu </a:t>
            </a:r>
            <a:r>
              <a:rPr lang="cs-CZ" altLang="cs-CZ" sz="1500" dirty="0" smtClean="0"/>
              <a:t>ekonomik </a:t>
            </a:r>
            <a:r>
              <a:rPr lang="cs-CZ" altLang="cs-CZ" sz="1500" dirty="0"/>
              <a:t> </a:t>
            </a:r>
            <a:r>
              <a:rPr lang="cs-CZ" altLang="cs-CZ" sz="1500" dirty="0" smtClean="0"/>
              <a:t>i </a:t>
            </a:r>
            <a:r>
              <a:rPr lang="cs-CZ" altLang="cs-CZ" sz="1500" dirty="0"/>
              <a:t>životní úrovně. </a:t>
            </a:r>
          </a:p>
          <a:p>
            <a:endParaRPr lang="cs-CZ" sz="1500" dirty="0"/>
          </a:p>
        </p:txBody>
      </p:sp>
      <p:sp>
        <p:nvSpPr>
          <p:cNvPr id="5" name="Obdélník 4">
            <a:extLst>
              <a:ext uri="{FF2B5EF4-FFF2-40B4-BE49-F238E27FC236}">
                <a16:creationId xmlns="" xmlns:a16="http://schemas.microsoft.com/office/drawing/2014/main" id="{03AEACAD-B2BC-48FF-B581-35DAA896E5D3}"/>
              </a:ext>
            </a:extLst>
          </p:cNvPr>
          <p:cNvSpPr/>
          <p:nvPr/>
        </p:nvSpPr>
        <p:spPr>
          <a:xfrm>
            <a:off x="4169664" y="6415394"/>
            <a:ext cx="7806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http://www.vitejtenazemi.cz/cenia/index.php?p=globalizace&amp;site=spotreba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541" y="177356"/>
            <a:ext cx="3154332" cy="448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3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1690689" y="250266"/>
            <a:ext cx="7961377" cy="6204199"/>
            <a:chOff x="1958912" y="18618"/>
            <a:chExt cx="7961377" cy="6204199"/>
          </a:xfrm>
        </p:grpSpPr>
        <p:pic>
          <p:nvPicPr>
            <p:cNvPr id="4" name="Obrázek 3">
              <a:extLst>
                <a:ext uri="{FF2B5EF4-FFF2-40B4-BE49-F238E27FC236}">
                  <a16:creationId xmlns="" xmlns:a16="http://schemas.microsoft.com/office/drawing/2014/main" id="{B9555737-ACE1-4B95-9A1B-4E462FDD8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99"/>
            <a:stretch/>
          </p:blipFill>
          <p:spPr>
            <a:xfrm>
              <a:off x="1958912" y="18618"/>
              <a:ext cx="7961376" cy="4467657"/>
            </a:xfrm>
            <a:prstGeom prst="rect">
              <a:avLst/>
            </a:prstGeom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44"/>
            <a:stretch/>
          </p:blipFill>
          <p:spPr bwMode="auto">
            <a:xfrm>
              <a:off x="1958913" y="3962017"/>
              <a:ext cx="7961376" cy="226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883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CE42D582-B8F5-481F-B8DF-E09C85A61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004" y="372235"/>
            <a:ext cx="9476804" cy="602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0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Obvod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Obvo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vo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334</TotalTime>
  <Words>377</Words>
  <Application>Microsoft Office PowerPoint</Application>
  <PresentationFormat>Širokoúhlá obrazovka</PresentationFormat>
  <Paragraphs>74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Trebuchet MS</vt:lpstr>
      <vt:lpstr>Tw Cen MT</vt:lpstr>
      <vt:lpstr>Obvod</vt:lpstr>
      <vt:lpstr>Globalizace</vt:lpstr>
      <vt:lpstr>Prezentace aplikace PowerPoint</vt:lpstr>
      <vt:lpstr>Prezentace aplikace PowerPoint</vt:lpstr>
      <vt:lpstr>Prezentace aplikace PowerPoint</vt:lpstr>
      <vt:lpstr>Prezentace aplikace PowerPoint</vt:lpstr>
      <vt:lpstr>Globalizace</vt:lpstr>
      <vt:lpstr>Oblasti globalizace</vt:lpstr>
      <vt:lpstr>Prezentace aplikace PowerPoint</vt:lpstr>
      <vt:lpstr>Prezentace aplikace PowerPoint</vt:lpstr>
      <vt:lpstr>Vlny Globalizace</vt:lpstr>
      <vt:lpstr>Ekonomická globalizace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Sociální a kulturní globalizace</vt:lpstr>
      <vt:lpstr>Politická globalizace</vt:lpstr>
      <vt:lpstr>Prezentace aplikace PowerPoint</vt:lpstr>
      <vt:lpstr>Pozitiva globalizace</vt:lpstr>
      <vt:lpstr>Negativa globalizace</vt:lpstr>
      <vt:lpstr>Negativa globalizace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Hana Svobodova</dc:creator>
  <cp:lastModifiedBy>Svobodová</cp:lastModifiedBy>
  <cp:revision>24</cp:revision>
  <dcterms:created xsi:type="dcterms:W3CDTF">2018-11-22T17:43:47Z</dcterms:created>
  <dcterms:modified xsi:type="dcterms:W3CDTF">2018-11-26T17:22:37Z</dcterms:modified>
</cp:coreProperties>
</file>