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5" r:id="rId5"/>
    <p:sldId id="266" r:id="rId6"/>
    <p:sldId id="261" r:id="rId7"/>
    <p:sldId id="267" r:id="rId8"/>
    <p:sldId id="263" r:id="rId9"/>
    <p:sldId id="264" r:id="rId10"/>
    <p:sldId id="275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477-94A1-4579-9661-908261EB3C9C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B82-4871-4B8E-A9C8-A58676EF4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477-94A1-4579-9661-908261EB3C9C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B82-4871-4B8E-A9C8-A58676EF4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477-94A1-4579-9661-908261EB3C9C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B82-4871-4B8E-A9C8-A58676EF4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477-94A1-4579-9661-908261EB3C9C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B82-4871-4B8E-A9C8-A58676EF4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477-94A1-4579-9661-908261EB3C9C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B82-4871-4B8E-A9C8-A58676EF4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477-94A1-4579-9661-908261EB3C9C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B82-4871-4B8E-A9C8-A58676EF4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477-94A1-4579-9661-908261EB3C9C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B82-4871-4B8E-A9C8-A58676EF4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477-94A1-4579-9661-908261EB3C9C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B82-4871-4B8E-A9C8-A58676EF4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477-94A1-4579-9661-908261EB3C9C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B82-4871-4B8E-A9C8-A58676EF4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477-94A1-4579-9661-908261EB3C9C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B82-4871-4B8E-A9C8-A58676EF4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8477-94A1-4579-9661-908261EB3C9C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AB82-4871-4B8E-A9C8-A58676EF4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8477-94A1-4579-9661-908261EB3C9C}" type="datetimeFigureOut">
              <a:rPr lang="cs-CZ" smtClean="0"/>
              <a:pPr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AB82-4871-4B8E-A9C8-A58676EF4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mo3vC1iPc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streetfame.org/gang-18th-stre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zpravy.idnes.cz/long-island-mara-salvatrucha-did-/zahranicni.aspx?c=A170430_171058_zahranicni_aha" TargetMode="External"/><Relationship Id="rId4" Type="http://schemas.openxmlformats.org/officeDocument/2006/relationships/hyperlink" Target="https://www.youtube.com/watch?v=nsphTRgYZT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bnhUrJ13p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Střední Amerika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+ problematika kriminality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Předkolumbovská éra: původní </a:t>
            </a:r>
            <a:r>
              <a:rPr lang="cs-CZ" sz="2800" dirty="0" err="1" smtClean="0"/>
              <a:t>mezoamerické</a:t>
            </a:r>
            <a:r>
              <a:rPr lang="cs-CZ" sz="2800" dirty="0" smtClean="0"/>
              <a:t> indiánské kultury</a:t>
            </a:r>
          </a:p>
          <a:p>
            <a:r>
              <a:rPr lang="cs-CZ" sz="2800" dirty="0" smtClean="0"/>
              <a:t>Po příchodu Evropanů: demografický kolaps (na 2% domorodců) </a:t>
            </a:r>
          </a:p>
          <a:p>
            <a:r>
              <a:rPr lang="cs-CZ" sz="2800" dirty="0" smtClean="0"/>
              <a:t>Přímé vyvražďování (genocida), nucené práce</a:t>
            </a:r>
          </a:p>
          <a:p>
            <a:r>
              <a:rPr lang="cs-CZ" altLang="cs-CZ" sz="2800" dirty="0" smtClean="0"/>
              <a:t>Kulturní šok a naprosté zhroucení dosavadních společenských struktur (sebevraždy, prudký pokles porodnosti, zabíjení vlastních dětí…)</a:t>
            </a:r>
          </a:p>
          <a:p>
            <a:r>
              <a:rPr lang="cs-CZ" altLang="cs-CZ" sz="2800" dirty="0" smtClean="0"/>
              <a:t>Snížení příjmu potravy (zavádění feudálních vztahů) a změna stravovacích zvyků (alkohol)</a:t>
            </a:r>
          </a:p>
          <a:p>
            <a:r>
              <a:rPr lang="cs-CZ" altLang="cs-CZ" sz="2800" dirty="0" smtClean="0"/>
              <a:t>Zavlečení evropských chorob (mor, spalničky, neštovice)</a:t>
            </a:r>
            <a:endParaRPr lang="cs-CZ" sz="2800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Politické režimy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Složitý vývoj, nejednotné vládní formy:</a:t>
            </a:r>
          </a:p>
          <a:p>
            <a:r>
              <a:rPr lang="cs-CZ" dirty="0" smtClean="0"/>
              <a:t>Diktatura jednoho člověka (Haiti) x vojenské junty (Honduras, Salvador) x parlamentní demokracie (Kostarika x Mexiko)</a:t>
            </a:r>
          </a:p>
          <a:p>
            <a:r>
              <a:rPr lang="cs-CZ" dirty="0" smtClean="0"/>
              <a:t>Eskadry smrti</a:t>
            </a:r>
          </a:p>
          <a:p>
            <a:r>
              <a:rPr lang="cs-CZ" dirty="0" smtClean="0"/>
              <a:t>Sociální struktura – slabost středních tříd → sociální napětí</a:t>
            </a:r>
          </a:p>
          <a:p>
            <a:r>
              <a:rPr lang="cs-CZ" dirty="0" smtClean="0"/>
              <a:t>Pozemkové reformy – neefektivní → guerillové války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problémy </a:t>
            </a:r>
            <a:r>
              <a:rPr lang="cs-CZ" dirty="0"/>
              <a:t>S</a:t>
            </a:r>
            <a:r>
              <a:rPr lang="cs-CZ" dirty="0" smtClean="0"/>
              <a:t>třední </a:t>
            </a:r>
            <a:r>
              <a:rPr lang="cs-CZ" dirty="0"/>
              <a:t>A</a:t>
            </a:r>
            <a:r>
              <a:rPr lang="cs-CZ" dirty="0" smtClean="0"/>
              <a:t>meriky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Politická nestabilita a neustálenost</a:t>
            </a:r>
          </a:p>
          <a:p>
            <a:r>
              <a:rPr lang="cs-CZ" dirty="0" smtClean="0"/>
              <a:t>Korupce</a:t>
            </a:r>
          </a:p>
          <a:p>
            <a:r>
              <a:rPr lang="cs-CZ" dirty="0" smtClean="0"/>
              <a:t>Nerovnoměrná distribuce prostředků v hospodářství</a:t>
            </a:r>
          </a:p>
          <a:p>
            <a:r>
              <a:rPr lang="cs-CZ" dirty="0" smtClean="0"/>
              <a:t>Zaměření na jednu plodinu</a:t>
            </a:r>
          </a:p>
          <a:p>
            <a:r>
              <a:rPr lang="cs-CZ" dirty="0" smtClean="0"/>
              <a:t>Trvalé zadlužení</a:t>
            </a:r>
          </a:p>
          <a:p>
            <a:r>
              <a:rPr lang="cs-CZ" dirty="0" smtClean="0"/>
              <a:t>Celková chudoba, sociální napětí → kriminalita</a:t>
            </a:r>
          </a:p>
          <a:p>
            <a:pPr algn="ctr">
              <a:buNone/>
            </a:pPr>
            <a:r>
              <a:rPr lang="cs-CZ" dirty="0" smtClean="0"/>
              <a:t>↓</a:t>
            </a:r>
          </a:p>
          <a:p>
            <a:pPr algn="ctr">
              <a:buNone/>
            </a:pPr>
            <a:r>
              <a:rPr lang="cs-CZ" sz="3500" b="1" dirty="0" smtClean="0"/>
              <a:t>emigrace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Kriminalita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Příjmová nerovnost</a:t>
            </a:r>
          </a:p>
          <a:p>
            <a:r>
              <a:rPr lang="cs-CZ" dirty="0" smtClean="0"/>
              <a:t>Nízká míra sociální mobility</a:t>
            </a:r>
          </a:p>
          <a:p>
            <a:r>
              <a:rPr lang="cs-CZ" dirty="0" smtClean="0"/>
              <a:t>Nízká výkonnost bezpečnostních složek státu</a:t>
            </a:r>
          </a:p>
          <a:p>
            <a:r>
              <a:rPr lang="cs-CZ" dirty="0" smtClean="0"/>
              <a:t>Neefektivnost justice</a:t>
            </a:r>
          </a:p>
          <a:p>
            <a:r>
              <a:rPr lang="cs-CZ" dirty="0" smtClean="0"/>
              <a:t>Země severního trojúhelníku (Guatemala, Salvador, Honduras) nejproblematičtější</a:t>
            </a:r>
          </a:p>
          <a:p>
            <a:r>
              <a:rPr lang="cs-CZ" dirty="0" smtClean="0"/>
              <a:t>Rekordmanem Honduras (92 vražd na 100 000 obyvatel: 13x více než průměr)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Maras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Gangy mladistvých, členové </a:t>
            </a:r>
            <a:r>
              <a:rPr lang="cs-CZ" dirty="0" err="1" smtClean="0"/>
              <a:t>Mareros</a:t>
            </a:r>
            <a:endParaRPr lang="cs-CZ" dirty="0"/>
          </a:p>
          <a:p>
            <a:r>
              <a:rPr lang="cs-CZ" dirty="0" smtClean="0"/>
              <a:t>Dlouhodobě neřešený problém</a:t>
            </a:r>
          </a:p>
          <a:p>
            <a:r>
              <a:rPr lang="cs-CZ" dirty="0" smtClean="0"/>
              <a:t>Pašeráctví, prodej drog a zbraní, vyděračství, znásilňování, loupeže, únosy, velké </a:t>
            </a:r>
            <a:r>
              <a:rPr lang="cs-CZ" dirty="0" err="1" smtClean="0"/>
              <a:t>množtví</a:t>
            </a:r>
            <a:r>
              <a:rPr lang="cs-CZ" dirty="0" smtClean="0"/>
              <a:t> vražd</a:t>
            </a:r>
          </a:p>
          <a:p>
            <a:r>
              <a:rPr lang="cs-CZ" dirty="0" smtClean="0"/>
              <a:t>2003: mano </a:t>
            </a:r>
            <a:r>
              <a:rPr lang="cs-CZ" dirty="0" err="1" smtClean="0"/>
              <a:t>dura</a:t>
            </a:r>
            <a:r>
              <a:rPr lang="cs-CZ" dirty="0"/>
              <a:t> </a:t>
            </a:r>
            <a:r>
              <a:rPr lang="cs-CZ" dirty="0" smtClean="0"/>
              <a:t>– politika tvrdé ruky, poprvé omezení vlivu gangů</a:t>
            </a:r>
          </a:p>
          <a:p>
            <a:r>
              <a:rPr lang="cs-CZ" dirty="0" smtClean="0"/>
              <a:t> poprvé prevence násilí mladých na školách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 </a:t>
            </a:r>
            <a:r>
              <a:rPr lang="cs-CZ" dirty="0" err="1" smtClean="0"/>
              <a:t>Calle</a:t>
            </a:r>
            <a:r>
              <a:rPr lang="cs-CZ" dirty="0" smtClean="0"/>
              <a:t> </a:t>
            </a:r>
            <a:r>
              <a:rPr lang="cs-CZ" dirty="0" err="1" smtClean="0"/>
              <a:t>Street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18 </a:t>
            </a:r>
            <a:r>
              <a:rPr lang="cs-CZ" dirty="0" err="1" smtClean="0"/>
              <a:t>street</a:t>
            </a:r>
            <a:r>
              <a:rPr lang="cs-CZ" dirty="0" smtClean="0"/>
              <a:t> gang</a:t>
            </a:r>
          </a:p>
          <a:p>
            <a:r>
              <a:rPr lang="cs-CZ" dirty="0" smtClean="0"/>
              <a:t>1960 Mexiko, 65 000 členů, 37 zemí</a:t>
            </a:r>
          </a:p>
          <a:p>
            <a:r>
              <a:rPr lang="cs-CZ" dirty="0" smtClean="0"/>
              <a:t>Pevná hierarchie (dle vykonané trestné činnost ve prospěch gangu</a:t>
            </a:r>
          </a:p>
          <a:p>
            <a:r>
              <a:rPr lang="cs-CZ" dirty="0" smtClean="0"/>
              <a:t>Pevně stanovená pravidla, tetování. Věrnost gangu…jinak 18 s výprask</a:t>
            </a:r>
          </a:p>
          <a:p>
            <a:r>
              <a:rPr lang="cs-CZ" dirty="0" smtClean="0"/>
              <a:t>Armáda dětí</a:t>
            </a:r>
          </a:p>
          <a:p>
            <a:r>
              <a:rPr lang="cs-CZ" dirty="0" smtClean="0"/>
              <a:t>Zesilování organizovanosti gangů</a:t>
            </a:r>
          </a:p>
          <a:p>
            <a:r>
              <a:rPr lang="cs-CZ" dirty="0" smtClean="0"/>
              <a:t>Nově pasová a celní kriminalita, obchod s lidmi</a:t>
            </a:r>
          </a:p>
          <a:p>
            <a:r>
              <a:rPr lang="cs-CZ" dirty="0" smtClean="0"/>
              <a:t>Rivalita s MS – 13: hra na život a na smrt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Mara</a:t>
            </a:r>
            <a:r>
              <a:rPr lang="cs-CZ" dirty="0" smtClean="0"/>
              <a:t> </a:t>
            </a:r>
            <a:r>
              <a:rPr lang="cs-CZ" dirty="0" err="1" smtClean="0"/>
              <a:t>Salvatrucha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8501122" cy="535782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MS – 13, </a:t>
            </a:r>
            <a:r>
              <a:rPr lang="cs-CZ" dirty="0" err="1" smtClean="0"/>
              <a:t>Mara</a:t>
            </a:r>
            <a:endParaRPr lang="cs-CZ" dirty="0" smtClean="0"/>
          </a:p>
          <a:p>
            <a:r>
              <a:rPr lang="cs-CZ" dirty="0" smtClean="0"/>
              <a:t>1980 LA (</a:t>
            </a:r>
            <a:r>
              <a:rPr lang="cs-CZ" dirty="0" err="1" smtClean="0"/>
              <a:t>Salvádorci</a:t>
            </a:r>
            <a:r>
              <a:rPr lang="cs-CZ" dirty="0" smtClean="0"/>
              <a:t>), 70 000 členů</a:t>
            </a:r>
          </a:p>
          <a:p>
            <a:r>
              <a:rPr lang="cs-CZ" dirty="0" smtClean="0"/>
              <a:t>Hlavně SŠ a VŠ studenti</a:t>
            </a:r>
          </a:p>
          <a:p>
            <a:r>
              <a:rPr lang="cs-CZ" dirty="0" smtClean="0"/>
              <a:t>Tetování, morální kodex (idea nemilosrdné pomsty), satanistické praktiky</a:t>
            </a:r>
          </a:p>
          <a:p>
            <a:r>
              <a:rPr lang="cs-CZ" dirty="0" smtClean="0"/>
              <a:t> extrémní brutalita (mačety)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Kill</a:t>
            </a:r>
            <a:r>
              <a:rPr lang="cs-CZ" dirty="0" smtClean="0"/>
              <a:t>, rape, </a:t>
            </a:r>
            <a:r>
              <a:rPr lang="cs-CZ" dirty="0" err="1" smtClean="0"/>
              <a:t>control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Nově kontrola ilegální imigrace na J USA, dětská prostituce</a:t>
            </a:r>
          </a:p>
          <a:p>
            <a:r>
              <a:rPr lang="cs-CZ" dirty="0" smtClean="0"/>
              <a:t>2005: nabídka spolupráce s </a:t>
            </a:r>
            <a:r>
              <a:rPr lang="cs-CZ" dirty="0" err="1" smtClean="0"/>
              <a:t>Al</a:t>
            </a:r>
            <a:r>
              <a:rPr lang="cs-CZ" dirty="0" smtClean="0"/>
              <a:t>-</a:t>
            </a:r>
            <a:r>
              <a:rPr lang="cs-CZ" dirty="0" err="1" smtClean="0"/>
              <a:t>Káidou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dirty="0" smtClean="0"/>
              <a:t>2012: „mezinárodní zločinecká organizace“</a:t>
            </a:r>
            <a:r>
              <a:rPr lang="cs-CZ" dirty="0"/>
              <a:t> </a:t>
            </a:r>
            <a:r>
              <a:rPr lang="cs-CZ" dirty="0" smtClean="0"/>
              <a:t>-&gt; využití federálních prostředků při vyšetřování zločinů </a:t>
            </a:r>
            <a:r>
              <a:rPr lang="cs-CZ" dirty="0" err="1" smtClean="0"/>
              <a:t>Mareros</a:t>
            </a:r>
            <a:endParaRPr lang="cs-CZ" dirty="0" smtClean="0"/>
          </a:p>
          <a:p>
            <a:r>
              <a:rPr lang="cs-CZ" dirty="0" smtClean="0"/>
              <a:t>2017: série brutálních vražd na </a:t>
            </a:r>
            <a:r>
              <a:rPr lang="cs-CZ" dirty="0" err="1" smtClean="0"/>
              <a:t>Long</a:t>
            </a:r>
            <a:r>
              <a:rPr lang="cs-CZ" dirty="0" smtClean="0"/>
              <a:t> Islandu – slib vymýcení gangu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4572008"/>
            <a:ext cx="8258204" cy="228599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/>
              </a:rPr>
              <a:t>http://streetfame.org/gang-18th-street/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 smtClean="0">
                <a:hlinkClick r:id="rId3"/>
              </a:rPr>
              <a:t>://www.youtube.com/watch?v=bQmo3vC1iPc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https://www.youtube.com/watch?v=nsphTRgYZTg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https://zpravy.idnes.cz/long-island-mara-salvatrucha-did-/zahranicni.aspx?c=A170430_171058_zahranicni_aha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20482" name="Picture 2" descr="VÃ½sledek obrÃ¡zku pro mara salvatruch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8604"/>
            <a:ext cx="5207779" cy="2928958"/>
          </a:xfrm>
          <a:prstGeom prst="rect">
            <a:avLst/>
          </a:prstGeom>
          <a:noFill/>
        </p:spPr>
      </p:pic>
      <p:pic>
        <p:nvPicPr>
          <p:cNvPr id="20484" name="Picture 4" descr="VÃ½sledek obrÃ¡zku pro 18 street ga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28604"/>
            <a:ext cx="2428892" cy="364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https://www.youtube.com/watch?v=KbnhUrJ13po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SouvisejÃ­cÃ­ obrÃ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2" y="1714488"/>
            <a:ext cx="9137488" cy="4476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Politcal Map of Central America and the Caribb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0312"/>
            <a:ext cx="9342707" cy="717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2106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425" t="9315" r="2257" b="5045"/>
          <a:stretch>
            <a:fillRect/>
          </a:stretch>
        </p:blipFill>
        <p:spPr bwMode="auto">
          <a:xfrm>
            <a:off x="201971" y="292906"/>
            <a:ext cx="8942029" cy="656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FG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Soustava Kordiller – výrazná horská pásma a náhorní plošiny</a:t>
            </a:r>
          </a:p>
          <a:p>
            <a:r>
              <a:rPr lang="cs-CZ" dirty="0" smtClean="0"/>
              <a:t>Seizmicky aktivní oblasti</a:t>
            </a:r>
          </a:p>
          <a:p>
            <a:r>
              <a:rPr lang="cs-CZ" dirty="0" smtClean="0"/>
              <a:t>Sopečná činnost</a:t>
            </a:r>
          </a:p>
          <a:p>
            <a:r>
              <a:rPr lang="cs-CZ" dirty="0" smtClean="0"/>
              <a:t>Tropický pás</a:t>
            </a:r>
          </a:p>
          <a:p>
            <a:r>
              <a:rPr lang="cs-CZ" dirty="0" smtClean="0"/>
              <a:t>Východní pasáty – atlantská strana návětrná, deštivá x tichomořská: závětrná, sušší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Středoamerická </a:t>
            </a:r>
            <a:r>
              <a:rPr lang="cs-CZ" dirty="0" err="1" smtClean="0"/>
              <a:t>Kordillera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r>
              <a:rPr lang="cs-CZ" altLang="cs-CZ" sz="2800" dirty="0" smtClean="0"/>
              <a:t>Nejednotné členění</a:t>
            </a:r>
          </a:p>
          <a:p>
            <a:r>
              <a:rPr lang="cs-CZ" altLang="cs-CZ" sz="2800" dirty="0" smtClean="0"/>
              <a:t>Výrazný pás vulkánů podél tichooceánského pobřeží</a:t>
            </a:r>
          </a:p>
          <a:p>
            <a:pPr lvl="1"/>
            <a:r>
              <a:rPr lang="cs-CZ" altLang="cs-CZ" sz="2400" dirty="0" smtClean="0"/>
              <a:t>na pevnině: </a:t>
            </a:r>
            <a:r>
              <a:rPr lang="cs-CZ" altLang="cs-CZ" sz="2400" b="1" dirty="0" smtClean="0">
                <a:solidFill>
                  <a:schemeClr val="accent2"/>
                </a:solidFill>
              </a:rPr>
              <a:t>(</a:t>
            </a:r>
            <a:r>
              <a:rPr lang="cs-CZ" altLang="cs-CZ" sz="2400" b="1" dirty="0" err="1" smtClean="0">
                <a:solidFill>
                  <a:schemeClr val="accent2"/>
                </a:solidFill>
              </a:rPr>
              <a:t>Volcán</a:t>
            </a:r>
            <a:r>
              <a:rPr lang="cs-CZ" altLang="cs-CZ" sz="2400" b="1" dirty="0" smtClean="0">
                <a:solidFill>
                  <a:schemeClr val="accent2"/>
                </a:solidFill>
              </a:rPr>
              <a:t>) </a:t>
            </a:r>
            <a:r>
              <a:rPr lang="cs-CZ" altLang="cs-CZ" sz="2400" b="1" dirty="0" err="1" smtClean="0">
                <a:solidFill>
                  <a:schemeClr val="accent2"/>
                </a:solidFill>
              </a:rPr>
              <a:t>Tajumulco</a:t>
            </a:r>
            <a:r>
              <a:rPr lang="cs-CZ" altLang="cs-CZ" sz="2400" dirty="0" smtClean="0"/>
              <a:t>, 4210 m n. m. (JZ Guatemala)</a:t>
            </a:r>
          </a:p>
          <a:p>
            <a:pPr lvl="1"/>
            <a:r>
              <a:rPr lang="cs-CZ" altLang="cs-CZ" sz="2400" dirty="0" smtClean="0"/>
              <a:t>na ostrovech: </a:t>
            </a:r>
            <a:r>
              <a:rPr lang="cs-CZ" altLang="cs-CZ" sz="2400" b="1" dirty="0" err="1" smtClean="0">
                <a:solidFill>
                  <a:schemeClr val="accent2"/>
                </a:solidFill>
              </a:rPr>
              <a:t>Pico</a:t>
            </a:r>
            <a:r>
              <a:rPr lang="cs-CZ" altLang="cs-CZ" sz="24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400" b="1" dirty="0" err="1" smtClean="0">
                <a:solidFill>
                  <a:schemeClr val="accent2"/>
                </a:solidFill>
              </a:rPr>
              <a:t>Duarte</a:t>
            </a:r>
            <a:r>
              <a:rPr lang="cs-CZ" altLang="cs-CZ" sz="2400" dirty="0" smtClean="0"/>
              <a:t>, 3175 m n. m. (v Dominikánské republice)</a:t>
            </a:r>
          </a:p>
          <a:p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29919" t="55168" r="28146" b="5704"/>
          <a:stretch>
            <a:fillRect/>
          </a:stretch>
        </p:blipFill>
        <p:spPr bwMode="auto">
          <a:xfrm>
            <a:off x="4786314" y="3929066"/>
            <a:ext cx="3671888" cy="274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SG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Společné rysy s J </a:t>
            </a:r>
            <a:r>
              <a:rPr lang="cs-CZ" dirty="0" err="1" smtClean="0"/>
              <a:t>Am</a:t>
            </a:r>
            <a:endParaRPr lang="cs-CZ" dirty="0" smtClean="0"/>
          </a:p>
          <a:p>
            <a:r>
              <a:rPr lang="cs-CZ" dirty="0" smtClean="0"/>
              <a:t>Region kontrastů</a:t>
            </a:r>
          </a:p>
          <a:p>
            <a:r>
              <a:rPr lang="cs-CZ" dirty="0" err="1" smtClean="0"/>
              <a:t>Conquista</a:t>
            </a:r>
            <a:endParaRPr lang="cs-CZ" dirty="0" smtClean="0"/>
          </a:p>
          <a:p>
            <a:r>
              <a:rPr lang="cs-CZ" dirty="0" smtClean="0"/>
              <a:t>Specifická etnická skladba obyvatelstva</a:t>
            </a:r>
          </a:p>
          <a:p>
            <a:pPr lvl="2">
              <a:buFont typeface="Wingdings" pitchFamily="2" charset="2"/>
              <a:buChar char="Ø"/>
            </a:pPr>
            <a:r>
              <a:rPr lang="cs-CZ" sz="1800" dirty="0" smtClean="0"/>
              <a:t>Mestici</a:t>
            </a:r>
          </a:p>
          <a:p>
            <a:pPr lvl="2">
              <a:buFont typeface="Wingdings" pitchFamily="2" charset="2"/>
              <a:buChar char="Ø"/>
            </a:pPr>
            <a:r>
              <a:rPr lang="cs-CZ" sz="1800" dirty="0" smtClean="0"/>
              <a:t>Běloši: Kuba, Portoriko, Kostarika</a:t>
            </a:r>
          </a:p>
          <a:p>
            <a:pPr lvl="2">
              <a:buFont typeface="Wingdings" pitchFamily="2" charset="2"/>
              <a:buChar char="Ø"/>
            </a:pPr>
            <a:r>
              <a:rPr lang="cs-CZ" sz="1800" dirty="0" smtClean="0"/>
              <a:t>Černoši: Haiti, Jamajka, Belize, Bahamy, Malé Antily</a:t>
            </a:r>
          </a:p>
          <a:p>
            <a:r>
              <a:rPr lang="cs-CZ" dirty="0" err="1" smtClean="0"/>
              <a:t>Pseudourbanizace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Střední délka života: 60 – 70 let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x Haiti: 52 let</a:t>
            </a:r>
          </a:p>
          <a:p>
            <a:r>
              <a:rPr lang="cs-CZ" dirty="0" smtClean="0"/>
              <a:t>Vysoká negramotnost: až 1/5 populace</a:t>
            </a:r>
          </a:p>
          <a:p>
            <a:r>
              <a:rPr lang="cs-CZ" dirty="0" smtClean="0"/>
              <a:t>Po koloniální nadvládě -&gt; osamostatnění -&gt; politická nestabilita</a:t>
            </a:r>
          </a:p>
          <a:p>
            <a:r>
              <a:rPr lang="cs-CZ" dirty="0" smtClean="0"/>
              <a:t>Podpora vývozu -&gt; závislost na zemědělské produkci (banány – banánové republiky) 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4416</TotalTime>
  <Words>565</Words>
  <Application>Microsoft Office PowerPoint</Application>
  <PresentationFormat>Předvádění na obrazovce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Střední Amerika</vt:lpstr>
      <vt:lpstr>Snímek 2</vt:lpstr>
      <vt:lpstr>Snímek 3</vt:lpstr>
      <vt:lpstr>Snímek 4</vt:lpstr>
      <vt:lpstr>Snímek 5</vt:lpstr>
      <vt:lpstr>Obecná FG charakteristika</vt:lpstr>
      <vt:lpstr>Středoamerická Kordillera</vt:lpstr>
      <vt:lpstr>Obecná SG charakteristika</vt:lpstr>
      <vt:lpstr> </vt:lpstr>
      <vt:lpstr>Historie</vt:lpstr>
      <vt:lpstr>Politické režimy</vt:lpstr>
      <vt:lpstr>Hlavní problémy Střední Ameriky</vt:lpstr>
      <vt:lpstr>Kriminalita</vt:lpstr>
      <vt:lpstr>Maras</vt:lpstr>
      <vt:lpstr>18 Calle Street</vt:lpstr>
      <vt:lpstr>Mara Salvatrucha 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Janicka</dc:creator>
  <cp:lastModifiedBy>Janicka</cp:lastModifiedBy>
  <cp:revision>20</cp:revision>
  <dcterms:created xsi:type="dcterms:W3CDTF">2018-11-15T19:30:45Z</dcterms:created>
  <dcterms:modified xsi:type="dcterms:W3CDTF">2018-11-27T14:09:48Z</dcterms:modified>
</cp:coreProperties>
</file>