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  <p:sldId id="259" r:id="rId6"/>
    <p:sldId id="260" r:id="rId7"/>
    <p:sldId id="278" r:id="rId8"/>
    <p:sldId id="261" r:id="rId9"/>
    <p:sldId id="262" r:id="rId10"/>
    <p:sldId id="263" r:id="rId11"/>
    <p:sldId id="279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6" r:id="rId20"/>
    <p:sldId id="271" r:id="rId21"/>
    <p:sldId id="272" r:id="rId22"/>
    <p:sldId id="274" r:id="rId23"/>
    <p:sldId id="275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1548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238C-5E09-4716-BF3C-48D8C34A59C4}" type="datetimeFigureOut">
              <a:rPr lang="cs-CZ" smtClean="0"/>
              <a:pPr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AF99-C9E2-4BC1-87D4-15A1A0B440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238C-5E09-4716-BF3C-48D8C34A59C4}" type="datetimeFigureOut">
              <a:rPr lang="cs-CZ" smtClean="0"/>
              <a:pPr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AF99-C9E2-4BC1-87D4-15A1A0B440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238C-5E09-4716-BF3C-48D8C34A59C4}" type="datetimeFigureOut">
              <a:rPr lang="cs-CZ" smtClean="0"/>
              <a:pPr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AF99-C9E2-4BC1-87D4-15A1A0B440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238C-5E09-4716-BF3C-48D8C34A59C4}" type="datetimeFigureOut">
              <a:rPr lang="cs-CZ" smtClean="0"/>
              <a:pPr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AF99-C9E2-4BC1-87D4-15A1A0B440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238C-5E09-4716-BF3C-48D8C34A59C4}" type="datetimeFigureOut">
              <a:rPr lang="cs-CZ" smtClean="0"/>
              <a:pPr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AF99-C9E2-4BC1-87D4-15A1A0B440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238C-5E09-4716-BF3C-48D8C34A59C4}" type="datetimeFigureOut">
              <a:rPr lang="cs-CZ" smtClean="0"/>
              <a:pPr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AF99-C9E2-4BC1-87D4-15A1A0B440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238C-5E09-4716-BF3C-48D8C34A59C4}" type="datetimeFigureOut">
              <a:rPr lang="cs-CZ" smtClean="0"/>
              <a:pPr/>
              <a:t>26.11.2018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AF99-C9E2-4BC1-87D4-15A1A0B440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238C-5E09-4716-BF3C-48D8C34A59C4}" type="datetimeFigureOut">
              <a:rPr lang="cs-CZ" smtClean="0"/>
              <a:pPr/>
              <a:t>26.11.2018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AF99-C9E2-4BC1-87D4-15A1A0B440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238C-5E09-4716-BF3C-48D8C34A59C4}" type="datetimeFigureOut">
              <a:rPr lang="cs-CZ" smtClean="0"/>
              <a:pPr/>
              <a:t>26.11.2018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AF99-C9E2-4BC1-87D4-15A1A0B440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238C-5E09-4716-BF3C-48D8C34A59C4}" type="datetimeFigureOut">
              <a:rPr lang="cs-CZ" smtClean="0"/>
              <a:pPr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AF99-C9E2-4BC1-87D4-15A1A0B440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238C-5E09-4716-BF3C-48D8C34A59C4}" type="datetimeFigureOut">
              <a:rPr lang="cs-CZ" smtClean="0"/>
              <a:pPr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AF99-C9E2-4BC1-87D4-15A1A0B440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5238C-5E09-4716-BF3C-48D8C34A59C4}" type="datetimeFigureOut">
              <a:rPr lang="cs-CZ" smtClean="0"/>
              <a:pPr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BAF99-C9E2-4BC1-87D4-15A1A0B440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onelyplanet.com/el-salvado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nelyplanet.com/video/introducing-nicaragua/v/vid/131" TargetMode="External"/><Relationship Id="rId2" Type="http://schemas.openxmlformats.org/officeDocument/2006/relationships/hyperlink" Target="https://zpravy.idnes.cz/nikaragua-daniel-ortega-prezident-profil-nepokoje-fwp-/zahranicni.aspx?c=A180725_161737_zahranicni_ah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legraph.co.uk/news/2018/10/19/migrant-caravan-masses-guatemala-mexico-border-awaiting-confrontation/" TargetMode="External"/><Relationship Id="rId2" Type="http://schemas.openxmlformats.org/officeDocument/2006/relationships/hyperlink" Target="https://www.lonelyplanet.com/guatemal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bnhUrJ13po" TargetMode="External"/><Relationship Id="rId2" Type="http://schemas.openxmlformats.org/officeDocument/2006/relationships/hyperlink" Target="https://www.lonelyplanet.com/video/introducing-honduras/v/vid/12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000109"/>
            <a:ext cx="8929718" cy="3571900"/>
          </a:xfrm>
        </p:spPr>
        <p:txBody>
          <a:bodyPr>
            <a:normAutofit/>
          </a:bodyPr>
          <a:lstStyle/>
          <a:p>
            <a:r>
              <a:rPr lang="cs-CZ" sz="5400" dirty="0" smtClean="0"/>
              <a:t>Střední Amerika</a:t>
            </a:r>
            <a:br>
              <a:rPr lang="cs-CZ" sz="5400" dirty="0" smtClean="0"/>
            </a:br>
            <a:r>
              <a:rPr lang="cs-CZ" sz="5400" dirty="0" smtClean="0"/>
              <a:t>pevninské státy</a:t>
            </a:r>
            <a:endParaRPr lang="cs-CZ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 Salvador dnes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Snaha o stabilizaci demokratického systému</a:t>
            </a:r>
          </a:p>
          <a:p>
            <a:r>
              <a:rPr lang="cs-CZ" dirty="0" smtClean="0"/>
              <a:t>Špatná hospodářská situace</a:t>
            </a:r>
          </a:p>
          <a:p>
            <a:r>
              <a:rPr lang="cs-CZ" dirty="0" smtClean="0"/>
              <a:t>Nutnost politických, sociálních i hospodářských reforem</a:t>
            </a:r>
          </a:p>
          <a:p>
            <a:r>
              <a:rPr lang="cs-CZ" dirty="0" smtClean="0"/>
              <a:t>Obrovské sociální rozdíly</a:t>
            </a:r>
          </a:p>
          <a:p>
            <a:r>
              <a:rPr lang="cs-CZ" dirty="0" smtClean="0"/>
              <a:t>Nezaměstnanost, pouliční násilí, gangy</a:t>
            </a:r>
          </a:p>
          <a:p>
            <a:r>
              <a:rPr lang="cs-CZ" dirty="0" smtClean="0"/>
              <a:t>Plán </a:t>
            </a:r>
            <a:r>
              <a:rPr lang="cs-CZ" i="1" dirty="0" smtClean="0"/>
              <a:t>Mano </a:t>
            </a:r>
            <a:r>
              <a:rPr lang="cs-CZ" i="1" dirty="0" err="1" smtClean="0"/>
              <a:t>Dura</a:t>
            </a:r>
            <a:r>
              <a:rPr lang="cs-CZ" i="1" dirty="0" smtClean="0"/>
              <a:t> </a:t>
            </a:r>
            <a:r>
              <a:rPr lang="cs-CZ" dirty="0" smtClean="0"/>
              <a:t>-&gt; přeplnění věznic x nesnížení kriminality</a:t>
            </a:r>
          </a:p>
          <a:p>
            <a:r>
              <a:rPr lang="cs-CZ" i="1" dirty="0" smtClean="0"/>
              <a:t>Mano </a:t>
            </a:r>
            <a:r>
              <a:rPr lang="cs-CZ" i="1" dirty="0" err="1" smtClean="0"/>
              <a:t>Amiga</a:t>
            </a:r>
            <a:r>
              <a:rPr lang="cs-CZ" i="1" dirty="0" smtClean="0"/>
              <a:t>, Mano </a:t>
            </a:r>
            <a:r>
              <a:rPr lang="cs-CZ" i="1" dirty="0" err="1" smtClean="0"/>
              <a:t>extendida</a:t>
            </a:r>
            <a:r>
              <a:rPr lang="cs-CZ" i="1" dirty="0" smtClean="0"/>
              <a:t> </a:t>
            </a:r>
            <a:r>
              <a:rPr lang="cs-CZ" dirty="0" smtClean="0"/>
              <a:t>-&gt; snaha o resocializaci zločinců + prevence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https://www.lonelyplanet.com/el-salvador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Nikaragua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Od počátku vláda několika bohatých rodin -&gt; faktická moc místních klanů </a:t>
            </a:r>
          </a:p>
          <a:p>
            <a:r>
              <a:rPr lang="cs-CZ" dirty="0" smtClean="0"/>
              <a:t>Snaha o změnu – v rozporu se zájmy USA (UFCO – vytvořila z Nikaragui banánovou </a:t>
            </a:r>
            <a:r>
              <a:rPr lang="cs-CZ" dirty="0" err="1" smtClean="0"/>
              <a:t>rep</a:t>
            </a:r>
            <a:r>
              <a:rPr lang="cs-CZ" dirty="0" smtClean="0"/>
              <a:t>.)</a:t>
            </a:r>
            <a:r>
              <a:rPr lang="cs-CZ" dirty="0"/>
              <a:t> </a:t>
            </a:r>
            <a:r>
              <a:rPr lang="cs-CZ" dirty="0" smtClean="0"/>
              <a:t>-&gt; intervence USA po 13 let, kontrola situace v zemi</a:t>
            </a:r>
          </a:p>
          <a:p>
            <a:r>
              <a:rPr lang="cs-CZ" dirty="0" smtClean="0"/>
              <a:t>Povstání – formální odchod USA ze země</a:t>
            </a:r>
          </a:p>
          <a:p>
            <a:r>
              <a:rPr lang="cs-CZ" dirty="0" smtClean="0"/>
              <a:t>1937: k moci klan rodiny </a:t>
            </a:r>
            <a:r>
              <a:rPr lang="cs-CZ" dirty="0" err="1" smtClean="0"/>
              <a:t>Somozů</a:t>
            </a:r>
            <a:r>
              <a:rPr lang="cs-CZ" dirty="0" smtClean="0"/>
              <a:t> – monopol na trhu s dobytkem, korupce, obohacování se</a:t>
            </a:r>
          </a:p>
          <a:p>
            <a:r>
              <a:rPr lang="cs-CZ" dirty="0" smtClean="0"/>
              <a:t>1978 - 1979: OV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Nikaragua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1979: vítězství v junty </a:t>
            </a:r>
            <a:r>
              <a:rPr lang="cs-CZ" dirty="0"/>
              <a:t>N</a:t>
            </a:r>
            <a:r>
              <a:rPr lang="cs-CZ" dirty="0" smtClean="0"/>
              <a:t>árodní obnovy</a:t>
            </a:r>
          </a:p>
          <a:p>
            <a:pPr marL="1314450" lvl="2" indent="-514350"/>
            <a:r>
              <a:rPr lang="cs-CZ" dirty="0" smtClean="0"/>
              <a:t>Vyvlastnění klanu rodiny </a:t>
            </a:r>
            <a:r>
              <a:rPr lang="cs-CZ" dirty="0" err="1" smtClean="0"/>
              <a:t>Somozů</a:t>
            </a:r>
            <a:endParaRPr lang="cs-CZ" dirty="0"/>
          </a:p>
          <a:p>
            <a:pPr marL="1314450" lvl="2" indent="-514350"/>
            <a:r>
              <a:rPr lang="cs-CZ" dirty="0" smtClean="0"/>
              <a:t>Následná snaha vymanit se ze závislosti na USA -&gt; navazování vztahů se SSSR a Kubou</a:t>
            </a:r>
          </a:p>
          <a:p>
            <a:pPr marL="1314450" lvl="2" indent="-514350"/>
            <a:r>
              <a:rPr lang="cs-CZ" dirty="0" smtClean="0"/>
              <a:t>Snaha o hospodářskou soběstačnost</a:t>
            </a:r>
          </a:p>
          <a:p>
            <a:pPr marL="1314450" lvl="2" indent="-514350"/>
            <a:r>
              <a:rPr lang="cs-CZ" dirty="0" smtClean="0"/>
              <a:t>utlačování domorodých indiánských obyvatel</a:t>
            </a:r>
          </a:p>
          <a:p>
            <a:pPr marL="514350" indent="-514350"/>
            <a:r>
              <a:rPr lang="cs-CZ" dirty="0" smtClean="0"/>
              <a:t>Odpor proti  juntě -&gt; další partyzánská hnutí</a:t>
            </a:r>
          </a:p>
          <a:p>
            <a:pPr marL="514350" indent="-514350"/>
            <a:r>
              <a:rPr lang="cs-CZ" dirty="0" smtClean="0"/>
              <a:t>OV v Nikaragui: destabilizace situace v celé Střední Americe -&gt; angažovanost OSN</a:t>
            </a:r>
          </a:p>
          <a:p>
            <a:pPr marL="514350" indent="-514350"/>
            <a:r>
              <a:rPr lang="cs-CZ" dirty="0" smtClean="0"/>
              <a:t>1987: prezidenti </a:t>
            </a:r>
            <a:r>
              <a:rPr lang="es-ES" dirty="0" smtClean="0"/>
              <a:t>Kostariky, Hondurasu, El Salvadoru a Guatemaly</a:t>
            </a:r>
            <a:r>
              <a:rPr lang="cs-CZ" dirty="0" smtClean="0"/>
              <a:t> podpis mírového plánu s cílem ukončit OV v Nikaragui a demobilizovat opozici</a:t>
            </a:r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Nikaragua dnes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Řešení hospod. </a:t>
            </a:r>
            <a:r>
              <a:rPr lang="cs-CZ" dirty="0"/>
              <a:t>p</a:t>
            </a:r>
            <a:r>
              <a:rPr lang="cs-CZ" dirty="0" smtClean="0"/>
              <a:t>roblémů – pomoc USA (zpřístupnění nikaragujského zboží na jejich trh)</a:t>
            </a:r>
          </a:p>
          <a:p>
            <a:r>
              <a:rPr lang="cs-CZ" dirty="0" smtClean="0"/>
              <a:t>Časté přírodní katastrofy -&gt; ztěžování stabilizace situace v zemi (</a:t>
            </a:r>
            <a:r>
              <a:rPr lang="cs-CZ" dirty="0" err="1" smtClean="0"/>
              <a:t>Mitch</a:t>
            </a:r>
            <a:r>
              <a:rPr lang="cs-CZ" dirty="0" smtClean="0"/>
              <a:t>) -&gt; mezinárodní pomoc – dnes však již vyčerpána</a:t>
            </a:r>
          </a:p>
          <a:p>
            <a:r>
              <a:rPr lang="cs-CZ" dirty="0" smtClean="0"/>
              <a:t>Dnes:</a:t>
            </a:r>
          </a:p>
          <a:p>
            <a:pPr lvl="1"/>
            <a:r>
              <a:rPr lang="cs-CZ" dirty="0" smtClean="0"/>
              <a:t>nutnost kompetentního věrohodného vedení země (x malá zkušenost s demokratickými režimy)</a:t>
            </a:r>
          </a:p>
          <a:p>
            <a:pPr lvl="1"/>
            <a:r>
              <a:rPr lang="cs-CZ" dirty="0" smtClean="0"/>
              <a:t>Špatné sociální vyhlídky, zdevastovaná infrastruktura, otevřené násilí ve společnosti, nevíra v budoucnost demokracie (např. opětovné zvolení D. </a:t>
            </a:r>
            <a:r>
              <a:rPr lang="cs-CZ" dirty="0" err="1" smtClean="0"/>
              <a:t>Ortegy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Potenciál země: nepřelidněnost, kvalita půdy, geografická poloha, kontakty z posledních let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https://zpravy.idnes.cz/nikaragua-daniel-ortega-prezident-profil-nepokoje-fwp-/zahranicni.aspx?c=A180725_161737_zahranicni_aha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3"/>
              </a:rPr>
              <a:t>https://www.lonelyplanet.com/video/introducing-nicaragua/v/vid/131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Kostarika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 španělskou nadvládou – pak klidné osamostatnění se </a:t>
            </a:r>
          </a:p>
          <a:p>
            <a:r>
              <a:rPr lang="cs-CZ" dirty="0" smtClean="0"/>
              <a:t>Úrodná údolí, izolovanost -&gt; prosazení se na trhu s kávou </a:t>
            </a:r>
          </a:p>
          <a:p>
            <a:r>
              <a:rPr lang="cs-CZ" dirty="0" smtClean="0"/>
              <a:t>Orientace na VB – stabilita, prosperita</a:t>
            </a:r>
          </a:p>
          <a:p>
            <a:r>
              <a:rPr lang="cs-CZ" dirty="0" smtClean="0"/>
              <a:t>Přitažlivost pro zahraniční investory -&gt; kapitál do země</a:t>
            </a:r>
          </a:p>
          <a:p>
            <a:r>
              <a:rPr lang="cs-CZ" dirty="0" smtClean="0"/>
              <a:t>Změna v 70. letech 19. stol: vstup UFCO na trh -&gt; Kostarika banánovou republikou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Kostarika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Stabilizovaná hospodářská a politická situace</a:t>
            </a:r>
            <a:r>
              <a:rPr lang="cs-CZ" dirty="0" smtClean="0"/>
              <a:t> -&gt; přijetí velmi moderních pracovních a sociálních zákonů -&gt; opětovná stabilizace země a zlepšení ekonomiky</a:t>
            </a:r>
          </a:p>
          <a:p>
            <a:r>
              <a:rPr lang="cs-CZ" dirty="0" smtClean="0"/>
              <a:t>Snaha o diverzifikaci ekonomiky – opětovné zvýšení produkce kávy (do té doby dominance banánů), industrializace země</a:t>
            </a:r>
          </a:p>
          <a:p>
            <a:r>
              <a:rPr lang="cs-CZ" dirty="0" smtClean="0"/>
              <a:t>Zaměření se na situaci v Nikaragui – podepsání mírového plánu, iniciátorem prezident Kostariky (NC)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Kostarika dnes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Pokračující investice zahraničních společností</a:t>
            </a:r>
          </a:p>
          <a:p>
            <a:r>
              <a:rPr lang="cs-CZ" dirty="0" smtClean="0"/>
              <a:t>Stabilní ekonomický růst </a:t>
            </a:r>
          </a:p>
          <a:p>
            <a:r>
              <a:rPr lang="cs-CZ" dirty="0" smtClean="0"/>
              <a:t>Nejnižší nezaměstnanost v oblasti (5-6 %)</a:t>
            </a:r>
          </a:p>
          <a:p>
            <a:r>
              <a:rPr lang="cs-CZ" dirty="0" smtClean="0"/>
              <a:t>Hospodářský vývoj a politická stabilita – unikátní v regionu</a:t>
            </a:r>
          </a:p>
          <a:p>
            <a:r>
              <a:rPr lang="cs-CZ" dirty="0" smtClean="0"/>
              <a:t>Bez rasových konfliktů (většina potomci evropských přistěhovalců)</a:t>
            </a:r>
          </a:p>
          <a:p>
            <a:r>
              <a:rPr lang="cs-CZ" dirty="0" smtClean="0"/>
              <a:t>„</a:t>
            </a:r>
            <a:r>
              <a:rPr lang="cs-CZ" i="1" dirty="0"/>
              <a:t>S</a:t>
            </a:r>
            <a:r>
              <a:rPr lang="cs-CZ" i="1" dirty="0" smtClean="0"/>
              <a:t>tředoamerické Švýcarsko</a:t>
            </a:r>
            <a:r>
              <a:rPr lang="cs-CZ" dirty="0" smtClean="0"/>
              <a:t>“ (relativní)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8" name="Picture 4" descr="Kostarika najlepÅ¡ia destinÃ¡c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643314"/>
            <a:ext cx="4667216" cy="2856337"/>
          </a:xfrm>
          <a:prstGeom prst="rect">
            <a:avLst/>
          </a:prstGeom>
          <a:noFill/>
        </p:spPr>
      </p:pic>
      <p:pic>
        <p:nvPicPr>
          <p:cNvPr id="1030" name="Picture 6" descr="https://www.stoplusjednicka.cz/sites/default/files/styles/full/public/obrazky/kostarika_01-99.jpg?itok=Ot0sHrQ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36248" y="1643050"/>
            <a:ext cx="4607751" cy="3071834"/>
          </a:xfrm>
          <a:prstGeom prst="rect">
            <a:avLst/>
          </a:prstGeom>
          <a:noFill/>
        </p:spPr>
      </p:pic>
      <p:pic>
        <p:nvPicPr>
          <p:cNvPr id="1032" name="Picture 8" descr="Kostarika najlepÅ¡ia destinÃ¡ci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500042"/>
            <a:ext cx="3947295" cy="26288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Guatemala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Předkolumbovské období: Mayská civilizace, následně nadvláda </a:t>
            </a:r>
            <a:r>
              <a:rPr lang="cs-CZ" dirty="0" err="1" smtClean="0"/>
              <a:t>Šp</a:t>
            </a:r>
            <a:endParaRPr lang="cs-CZ" dirty="0" smtClean="0"/>
          </a:p>
          <a:p>
            <a:r>
              <a:rPr lang="cs-CZ" dirty="0" smtClean="0"/>
              <a:t>Indigo, kakao, banány (UFCO -&gt; Banánová republika) </a:t>
            </a:r>
          </a:p>
          <a:p>
            <a:r>
              <a:rPr lang="cs-CZ" dirty="0" smtClean="0"/>
              <a:t>Protesty proti plantážnickému sytému – tvrdě potlačovány, nakonec převrat a 1.demokratické volby (1945)</a:t>
            </a:r>
          </a:p>
          <a:p>
            <a:r>
              <a:rPr lang="cs-CZ" dirty="0" smtClean="0"/>
              <a:t>Snaha vymanit se z nadvlády USA – spolupráce se SSSR -&gt; intervence USA do Guatemaly</a:t>
            </a:r>
          </a:p>
          <a:p>
            <a:r>
              <a:rPr lang="cs-CZ" dirty="0" smtClean="0"/>
              <a:t>Neustálé střídání režimů -&gt; extrémní vyhrocení uvnitř státu</a:t>
            </a:r>
          </a:p>
          <a:p>
            <a:r>
              <a:rPr lang="cs-CZ" dirty="0" smtClean="0"/>
              <a:t>Ozbrojený konflikt: až do r. 1996 (36 let) – nejdéle trvající středoamerický konflikt, 200 000 mrtvých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Panama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 osamostatnění – součást Kolumbie</a:t>
            </a:r>
          </a:p>
          <a:p>
            <a:r>
              <a:rPr lang="cs-CZ" dirty="0" smtClean="0"/>
              <a:t>Strategická poloha -&gt; zájmové území USA (stavba kanálu)</a:t>
            </a:r>
          </a:p>
          <a:p>
            <a:r>
              <a:rPr lang="cs-CZ" dirty="0" smtClean="0"/>
              <a:t>1903: vznik nezávislého státu Panama</a:t>
            </a:r>
          </a:p>
          <a:p>
            <a:r>
              <a:rPr lang="cs-CZ" dirty="0" smtClean="0"/>
              <a:t>velký vliv USA: </a:t>
            </a:r>
          </a:p>
          <a:p>
            <a:pPr marL="987425"/>
            <a:r>
              <a:rPr lang="cs-CZ" dirty="0" smtClean="0"/>
              <a:t>právo intervence</a:t>
            </a:r>
          </a:p>
          <a:p>
            <a:pPr marL="987425"/>
            <a:r>
              <a:rPr lang="cs-CZ" dirty="0" smtClean="0"/>
              <a:t>poškozování ekonomiky země: právo dovážet do pásma bezcelně nástroje potřebné ke stavbě, ale také spotřební zboží a potraviny pro své zaměstnance</a:t>
            </a:r>
          </a:p>
          <a:p>
            <a:pPr marL="987425"/>
            <a:r>
              <a:rPr lang="cs-CZ" dirty="0" smtClean="0"/>
              <a:t>Vznikl ilegálního obchodu v důsledku levnějšího zboží v pásmu než v ostatním území státu</a:t>
            </a:r>
          </a:p>
          <a:p>
            <a:pPr marL="987425"/>
            <a:r>
              <a:rPr lang="cs-CZ" dirty="0" smtClean="0"/>
              <a:t>Bohatství v průplavovém pásmu bylo v nepoměru vedle chudoby a zaostalosti v jiných oblastech státu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Panama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Panamský průplav: terčem velké kritiky</a:t>
            </a:r>
            <a:r>
              <a:rPr lang="cs-CZ" dirty="0"/>
              <a:t> </a:t>
            </a:r>
            <a:r>
              <a:rPr lang="cs-CZ" dirty="0" smtClean="0"/>
              <a:t>x jediný pravidelný příjem do státní pokladny (+ pěstování banánů – UFCO)</a:t>
            </a:r>
          </a:p>
          <a:p>
            <a:r>
              <a:rPr lang="cs-CZ" dirty="0" smtClean="0"/>
              <a:t>Nerovnoměrné vztahy s USA -&gt; politické napětí</a:t>
            </a:r>
          </a:p>
          <a:p>
            <a:r>
              <a:rPr lang="cs-CZ" dirty="0" smtClean="0"/>
              <a:t>Vyvrcholení: </a:t>
            </a:r>
            <a:r>
              <a:rPr lang="cs-CZ" b="1" dirty="0" smtClean="0"/>
              <a:t>Spor o vlajku (1964)</a:t>
            </a:r>
          </a:p>
          <a:p>
            <a:pPr indent="17463">
              <a:buNone/>
            </a:pPr>
            <a:r>
              <a:rPr lang="cs-CZ" dirty="0" smtClean="0"/>
              <a:t>přerušení diplomatických styků mezi Panamou a USA, masivní drancování a ozbrojené útoky na hranice pásma</a:t>
            </a:r>
          </a:p>
          <a:p>
            <a:r>
              <a:rPr lang="cs-CZ" dirty="0" smtClean="0"/>
              <a:t>Vyhrocování situace až do r. 1989: USA a Panama ve válečném stavu</a:t>
            </a:r>
          </a:p>
          <a:p>
            <a:r>
              <a:rPr lang="cs-CZ" dirty="0" smtClean="0"/>
              <a:t>O týden později: intervence amerických vojáků v oblasti Panamského průplavu, 5000 mrtvých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Panama dnes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Kvůli invazi a bojkotu se nedařilo ekonomice, země se potýkala s vysokou nezaměstnaností, chudobou</a:t>
            </a:r>
          </a:p>
          <a:p>
            <a:r>
              <a:rPr lang="cs-CZ" dirty="0" smtClean="0"/>
              <a:t>Do 90. let střídání politických režimů -&gt; nemožnost ekonomického růstu země</a:t>
            </a:r>
          </a:p>
          <a:p>
            <a:r>
              <a:rPr lang="cs-CZ" dirty="0" smtClean="0"/>
              <a:t>Zahraniční investoři – udržování aspoň minimální ekonomické úrovně</a:t>
            </a:r>
          </a:p>
          <a:p>
            <a:r>
              <a:rPr lang="cs-CZ" dirty="0" smtClean="0"/>
              <a:t>1999: </a:t>
            </a:r>
            <a:r>
              <a:rPr lang="cs-CZ" dirty="0" err="1" smtClean="0"/>
              <a:t>Mireya</a:t>
            </a:r>
            <a:r>
              <a:rPr lang="cs-CZ" dirty="0" smtClean="0"/>
              <a:t> </a:t>
            </a:r>
            <a:r>
              <a:rPr lang="cs-CZ" dirty="0" err="1" smtClean="0"/>
              <a:t>Moscoso</a:t>
            </a:r>
            <a:r>
              <a:rPr lang="cs-CZ" dirty="0" smtClean="0"/>
              <a:t> historicky 1. prezidentkou Panamy</a:t>
            </a:r>
          </a:p>
          <a:p>
            <a:r>
              <a:rPr lang="cs-CZ" dirty="0" smtClean="0"/>
              <a:t>Snaha spravovat kanál stejně dobře jako Američané – od r. 2000 má kontrolu nad průplavem pouze Panamská vláda</a:t>
            </a:r>
          </a:p>
          <a:p>
            <a:r>
              <a:rPr lang="cs-CZ" dirty="0" smtClean="0"/>
              <a:t>Růst vlivu asijských lodních společností </a:t>
            </a:r>
          </a:p>
          <a:p>
            <a:r>
              <a:rPr lang="cs-CZ" dirty="0" smtClean="0"/>
              <a:t>Budoucnost závisí na zájmu investorů a politické i ekonomické situaci v regionu. </a:t>
            </a:r>
          </a:p>
          <a:p>
            <a:r>
              <a:rPr lang="cs-CZ" dirty="0" smtClean="0"/>
              <a:t>dopad z civilních konfliktů v ostatních zemích regionu i tok peněz, drog i lidí přes oblast se bude projevovat v Panamě ve formě napětí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Belize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Britský Honduras</a:t>
            </a:r>
          </a:p>
          <a:p>
            <a:r>
              <a:rPr lang="cs-CZ" dirty="0" smtClean="0"/>
              <a:t>Vývoz trop. ovoce – ovládání trhu BHFC</a:t>
            </a:r>
          </a:p>
          <a:p>
            <a:r>
              <a:rPr lang="cs-CZ" dirty="0" smtClean="0"/>
              <a:t>Protesty vůči monopolu britské společnosti</a:t>
            </a:r>
          </a:p>
          <a:p>
            <a:r>
              <a:rPr lang="cs-CZ" dirty="0" smtClean="0"/>
              <a:t>1981: osamostatnění – členem </a:t>
            </a:r>
            <a:r>
              <a:rPr lang="cs-CZ" dirty="0" err="1" smtClean="0"/>
              <a:t>Commonwealthu</a:t>
            </a:r>
            <a:endParaRPr lang="cs-CZ" dirty="0" smtClean="0"/>
          </a:p>
          <a:p>
            <a:r>
              <a:rPr lang="cs-CZ" dirty="0" smtClean="0"/>
              <a:t>Snaha o diverzifikaci ekonomiky</a:t>
            </a:r>
          </a:p>
          <a:p>
            <a:r>
              <a:rPr lang="cs-CZ" dirty="0" smtClean="0"/>
              <a:t>Klidnější vývoj než ve zbytku států Střední Ameriky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Guatemala dnes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Stále nerespektování lidských práv a svobod</a:t>
            </a:r>
          </a:p>
          <a:p>
            <a:r>
              <a:rPr lang="cs-CZ" dirty="0" smtClean="0"/>
              <a:t>Kriminální podsvětí – únosy dívek, korupce, vraždy, drogy</a:t>
            </a:r>
          </a:p>
          <a:p>
            <a:r>
              <a:rPr lang="cs-CZ" dirty="0" smtClean="0"/>
              <a:t>Sociální problémy: ¾ populace žije v chudobě a násilí, nerovnoprávnost indiánů, sociální struktura s většinou obyvatel na dně společenské pyramidy, městská kriminalita gangů mladistvých)</a:t>
            </a:r>
          </a:p>
          <a:p>
            <a:r>
              <a:rPr lang="cs-CZ" dirty="0" smtClean="0"/>
              <a:t>I přes to: progresivní znaky vývoje společnosti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www.lonelyplanet.com/guatemala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hlinkClick r:id="rId3"/>
              </a:rPr>
              <a:t>https://www.telegraph.co.uk/news/2018/10/19/migrant-caravan-masses-guatemala-mexico-border-awaiting-confrontation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Honduras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Neustálé změny politických režimů</a:t>
            </a:r>
          </a:p>
          <a:p>
            <a:r>
              <a:rPr lang="cs-CZ" dirty="0" smtClean="0"/>
              <a:t>Bez hlavní vývozní komodity -&gt; zemědělství na úrovni pouhého přežívání</a:t>
            </a:r>
          </a:p>
          <a:p>
            <a:r>
              <a:rPr lang="cs-CZ" dirty="0" smtClean="0"/>
              <a:t>UFCO – zakládání plantáží -&gt; Honduras banánovou republikou</a:t>
            </a:r>
          </a:p>
          <a:p>
            <a:r>
              <a:rPr lang="cs-CZ" dirty="0" smtClean="0"/>
              <a:t>Nepokoje -&gt; intervence USA</a:t>
            </a:r>
          </a:p>
          <a:p>
            <a:r>
              <a:rPr lang="cs-CZ" dirty="0" smtClean="0"/>
              <a:t>Střídaní diktátorských režimů (prezident, převrat -&gt; junta</a:t>
            </a:r>
            <a:r>
              <a:rPr lang="cs-CZ" dirty="0"/>
              <a:t> </a:t>
            </a:r>
            <a:r>
              <a:rPr lang="cs-CZ" dirty="0" smtClean="0"/>
              <a:t>-&gt; guerilla)</a:t>
            </a:r>
          </a:p>
          <a:p>
            <a:r>
              <a:rPr lang="cs-CZ" dirty="0" smtClean="0"/>
              <a:t>I přes to – příliv přistěhovalců z El Salvadoru za pozemky a prací (60. léta) -&gt; fotbalová válka (snaha o vypovězení přistěhovalců z El Salvadoru), zhoršení </a:t>
            </a:r>
            <a:r>
              <a:rPr lang="cs-CZ" dirty="0" err="1" smtClean="0"/>
              <a:t>hosp</a:t>
            </a:r>
            <a:r>
              <a:rPr lang="cs-CZ" dirty="0" smtClean="0"/>
              <a:t>. situace </a:t>
            </a:r>
          </a:p>
          <a:p>
            <a:r>
              <a:rPr lang="cs-CZ" dirty="0" smtClean="0"/>
              <a:t>Střídání politických režimů a diktatur, stabilizace 1995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Honduras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1974: hurikán </a:t>
            </a:r>
            <a:r>
              <a:rPr lang="cs-CZ" dirty="0" err="1" smtClean="0"/>
              <a:t>Fiji</a:t>
            </a:r>
            <a:r>
              <a:rPr lang="cs-CZ" dirty="0" smtClean="0"/>
              <a:t>, zničení 90 % banánových plantáží</a:t>
            </a:r>
          </a:p>
          <a:p>
            <a:r>
              <a:rPr lang="cs-CZ" dirty="0" smtClean="0"/>
              <a:t>1998: hurikán </a:t>
            </a:r>
            <a:r>
              <a:rPr lang="cs-CZ" dirty="0" err="1" smtClean="0"/>
              <a:t>Mitch</a:t>
            </a:r>
            <a:r>
              <a:rPr lang="cs-CZ" dirty="0" smtClean="0"/>
              <a:t>, zničeno 60 % infrastruktury a 70 % zemědělského objemu výroby</a:t>
            </a:r>
          </a:p>
          <a:p>
            <a:r>
              <a:rPr lang="cs-CZ" dirty="0" smtClean="0"/>
              <a:t>Od 2006: prezidentská republika</a:t>
            </a:r>
          </a:p>
          <a:p>
            <a:r>
              <a:rPr lang="cs-CZ" dirty="0" smtClean="0"/>
              <a:t>Korupce, chudoba, koncentrace peněz v rukou politiků a vládních úředníků</a:t>
            </a:r>
          </a:p>
          <a:p>
            <a:r>
              <a:rPr lang="cs-CZ" dirty="0" smtClean="0"/>
              <a:t>Mladí bez perspektivy -&gt; kriminalita, městské gangy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https://www.lonelyplanet.com/video/introducing-honduras/v/vid/126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hlinkClick r:id="rId3"/>
              </a:rPr>
              <a:t>https://www.youtube.com/watch?v=KbnhUrJ13po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 Salvador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Dlouho pod silným vlivem Guatemaly (snaha o anexi)</a:t>
            </a:r>
          </a:p>
          <a:p>
            <a:r>
              <a:rPr lang="cs-CZ" dirty="0" smtClean="0"/>
              <a:t>19.stol: hl. export kávy do USA -&gt; silný vliv podnikatelské sféry na tamní situaci</a:t>
            </a:r>
          </a:p>
          <a:p>
            <a:r>
              <a:rPr lang="cs-CZ" dirty="0" smtClean="0"/>
              <a:t>Půda, zisky z vývozu – v rukou rodinných klanů</a:t>
            </a:r>
          </a:p>
          <a:p>
            <a:r>
              <a:rPr lang="cs-CZ" dirty="0" smtClean="0"/>
              <a:t>Do 60. let – střídání diktatur</a:t>
            </a:r>
          </a:p>
          <a:p>
            <a:r>
              <a:rPr lang="cs-CZ" dirty="0" smtClean="0"/>
              <a:t>Extrémní hustota zalidnění, nedostatek půdy -&gt; migrace do měst -&gt; nedostatek </a:t>
            </a:r>
            <a:r>
              <a:rPr lang="cs-CZ" dirty="0" err="1" smtClean="0"/>
              <a:t>prac</a:t>
            </a:r>
            <a:r>
              <a:rPr lang="cs-CZ" dirty="0" smtClean="0"/>
              <a:t>. Míst -&gt; migrace do sousedních zemí -&gt; fotbalová válka</a:t>
            </a:r>
          </a:p>
          <a:p>
            <a:r>
              <a:rPr lang="cs-CZ" dirty="0" smtClean="0"/>
              <a:t>Po návratu ilegálních vystěhovalců z Hondurasu -&gt; zhoršení životní situace většiny obyvatel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 Salvador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70. léta: k moci pravice -&gt; odbojové levicové guerilly</a:t>
            </a:r>
          </a:p>
          <a:p>
            <a:r>
              <a:rPr lang="cs-CZ" dirty="0" smtClean="0"/>
              <a:t>Eskadry smrti – vraždy odbojářů i nevinných vesničanů -&gt; porušování lidských práv</a:t>
            </a:r>
          </a:p>
          <a:p>
            <a:r>
              <a:rPr lang="cs-CZ" dirty="0" smtClean="0"/>
              <a:t>Destabilizace politické a hospodářské situace -&gt; všeobecná anarchie -&gt; OV</a:t>
            </a:r>
          </a:p>
          <a:p>
            <a:r>
              <a:rPr lang="cs-CZ" dirty="0" smtClean="0"/>
              <a:t>1992: konec 12leté krvavé OV (75 000 obětí)</a:t>
            </a:r>
          </a:p>
          <a:p>
            <a:r>
              <a:rPr lang="cs-CZ" dirty="0" smtClean="0"/>
              <a:t>OSN: kontrola dodržování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11039</TotalTime>
  <Words>1165</Words>
  <Application>Microsoft Office PowerPoint</Application>
  <PresentationFormat>Předvádění na obrazovce (4:3)</PresentationFormat>
  <Paragraphs>134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Střední Amerika pevninské státy</vt:lpstr>
      <vt:lpstr>Guatemala</vt:lpstr>
      <vt:lpstr>Guatemala dnes</vt:lpstr>
      <vt:lpstr>Snímek 4</vt:lpstr>
      <vt:lpstr>Honduras</vt:lpstr>
      <vt:lpstr>Honduras</vt:lpstr>
      <vt:lpstr>Snímek 7</vt:lpstr>
      <vt:lpstr>El Salvador</vt:lpstr>
      <vt:lpstr>El Salvador</vt:lpstr>
      <vt:lpstr>El Salvador dnes</vt:lpstr>
      <vt:lpstr>Snímek 11</vt:lpstr>
      <vt:lpstr>Nikaragua</vt:lpstr>
      <vt:lpstr>Nikaragua</vt:lpstr>
      <vt:lpstr>Nikaragua dnes</vt:lpstr>
      <vt:lpstr>Snímek 15</vt:lpstr>
      <vt:lpstr>Kostarika</vt:lpstr>
      <vt:lpstr>Kostarika</vt:lpstr>
      <vt:lpstr>Kostarika dnes</vt:lpstr>
      <vt:lpstr>Snímek 19</vt:lpstr>
      <vt:lpstr>Panama</vt:lpstr>
      <vt:lpstr>Panama</vt:lpstr>
      <vt:lpstr>Panama dnes</vt:lpstr>
      <vt:lpstr>Belize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Janicka</dc:creator>
  <cp:lastModifiedBy>Janicka</cp:lastModifiedBy>
  <cp:revision>21</cp:revision>
  <dcterms:created xsi:type="dcterms:W3CDTF">2018-11-18T20:35:04Z</dcterms:created>
  <dcterms:modified xsi:type="dcterms:W3CDTF">2018-11-26T17:30:47Z</dcterms:modified>
</cp:coreProperties>
</file>