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notesMasterIdLst>
    <p:notesMasterId r:id="rId46"/>
  </p:notesMasterIdLst>
  <p:sldIdLst>
    <p:sldId id="256" r:id="rId2"/>
    <p:sldId id="280" r:id="rId3"/>
    <p:sldId id="350" r:id="rId4"/>
    <p:sldId id="351" r:id="rId5"/>
    <p:sldId id="295" r:id="rId6"/>
    <p:sldId id="349" r:id="rId7"/>
    <p:sldId id="346" r:id="rId8"/>
    <p:sldId id="347" r:id="rId9"/>
    <p:sldId id="265" r:id="rId10"/>
    <p:sldId id="296" r:id="rId11"/>
    <p:sldId id="297" r:id="rId12"/>
    <p:sldId id="298" r:id="rId13"/>
    <p:sldId id="299" r:id="rId14"/>
    <p:sldId id="300" r:id="rId15"/>
    <p:sldId id="282" r:id="rId16"/>
    <p:sldId id="294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301" r:id="rId28"/>
    <p:sldId id="302" r:id="rId29"/>
    <p:sldId id="303" r:id="rId30"/>
    <p:sldId id="304" r:id="rId31"/>
    <p:sldId id="305" r:id="rId32"/>
    <p:sldId id="306" r:id="rId33"/>
    <p:sldId id="307" r:id="rId34"/>
    <p:sldId id="308" r:id="rId35"/>
    <p:sldId id="309" r:id="rId36"/>
    <p:sldId id="310" r:id="rId37"/>
    <p:sldId id="311" r:id="rId38"/>
    <p:sldId id="312" r:id="rId39"/>
    <p:sldId id="313" r:id="rId40"/>
    <p:sldId id="314" r:id="rId41"/>
    <p:sldId id="315" r:id="rId42"/>
    <p:sldId id="316" r:id="rId43"/>
    <p:sldId id="317" r:id="rId44"/>
    <p:sldId id="345" r:id="rId45"/>
  </p:sldIdLst>
  <p:sldSz cx="10080625" cy="7559675"/>
  <p:notesSz cx="7556500" cy="106918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30213" indent="-2159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646113" indent="-2159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862013" indent="-214313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077913" indent="-2159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7"/>
    <p:restoredTop sz="94687"/>
  </p:normalViewPr>
  <p:slideViewPr>
    <p:cSldViewPr>
      <p:cViewPr varScale="1">
        <p:scale>
          <a:sx n="110" d="100"/>
          <a:sy n="110" d="100"/>
        </p:scale>
        <p:origin x="432" y="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1"/>
          <p:cNvSpPr>
            <a:spLocks noChangeArrowheads="1"/>
          </p:cNvSpPr>
          <p:nvPr/>
        </p:nvSpPr>
        <p:spPr bwMode="auto">
          <a:xfrm>
            <a:off x="0" y="0"/>
            <a:ext cx="7556500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0723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0775" cy="3698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2875" cy="4103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59635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body"/>
          </p:nvPr>
        </p:nvSpPr>
        <p:spPr>
          <a:xfrm>
            <a:off x="1169988" y="5086350"/>
            <a:ext cx="5224462" cy="4106863"/>
          </a:xfrm>
          <a:noFill/>
          <a:ln/>
        </p:spPr>
        <p:txBody>
          <a:bodyPr wrap="none" anchor="ctr"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2028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9143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684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1999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068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8478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411057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871178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43309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45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596782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36521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2362" cy="3700462"/>
          </a:xfrm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4462" cy="4016375"/>
          </a:xfrm>
          <a:noFill/>
          <a:ln/>
        </p:spPr>
        <p:txBody>
          <a:bodyPr wrap="none" anchor="ctr"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154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224349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38687" cy="3513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299277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396329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518593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452448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309216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926681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67132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381841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60217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body"/>
          </p:nvPr>
        </p:nvSpPr>
        <p:spPr>
          <a:xfrm>
            <a:off x="1169988" y="5086350"/>
            <a:ext cx="5224462" cy="4106863"/>
          </a:xfrm>
          <a:noFill/>
          <a:ln/>
        </p:spPr>
        <p:txBody>
          <a:bodyPr wrap="none" anchor="ctr"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2711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832754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383813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05781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558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987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751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404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54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018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white">
          <a:xfrm>
            <a:off x="0" y="6581775"/>
            <a:ext cx="10080625" cy="9779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-9525" y="6672263"/>
            <a:ext cx="2479675" cy="7874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2600325" y="6662738"/>
            <a:ext cx="7480300" cy="7858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604161" y="4451809"/>
            <a:ext cx="7140443" cy="2015913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604162" y="6669045"/>
            <a:ext cx="7392458" cy="755968"/>
          </a:xfrm>
        </p:spPr>
        <p:txBody>
          <a:bodyPr anchor="ctr">
            <a:normAutofit/>
          </a:bodyPr>
          <a:lstStyle>
            <a:lvl1pPr marL="0" indent="0" algn="l">
              <a:buNone/>
              <a:defRPr sz="2900">
                <a:solidFill>
                  <a:srgbClr val="FFFFFF"/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</a:lstStyle>
          <a:p>
            <a:r>
              <a:rPr lang="cs-CZ"/>
              <a:t>Klepnutím lze upravit styl předlohy podnadpisů.</a:t>
            </a:r>
            <a:endParaRPr lang="en-US"/>
          </a:p>
        </p:txBody>
      </p:sp>
      <p:sp>
        <p:nvSpPr>
          <p:cNvPr id="7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84138" y="6689725"/>
            <a:ext cx="2268537" cy="755650"/>
          </a:xfrm>
        </p:spPr>
        <p:txBody>
          <a:bodyPr>
            <a:noAutofit/>
          </a:bodyPr>
          <a:lstStyle>
            <a:lvl1pPr algn="ctr">
              <a:defRPr sz="2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298700" y="260350"/>
            <a:ext cx="6469063" cy="4032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820150" y="252413"/>
            <a:ext cx="923925" cy="4191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D562385-A5A5-42B2-8648-EAC448C8A9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85C44-CE27-49B3-9D83-BA9C31E42C8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white">
          <a:xfrm>
            <a:off x="6721475" y="0"/>
            <a:ext cx="352425" cy="7559675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6770688" y="671513"/>
            <a:ext cx="252412" cy="6888162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6770688" y="0"/>
            <a:ext cx="252412" cy="587375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224448" y="671972"/>
            <a:ext cx="2268141" cy="6080989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4031" y="671971"/>
            <a:ext cx="6132380" cy="608099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7224713" y="6888163"/>
            <a:ext cx="2435225" cy="401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504825" y="6888163"/>
            <a:ext cx="6143625" cy="401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 rot="5400000">
            <a:off x="6604000" y="158750"/>
            <a:ext cx="587375" cy="269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3C2F0-2B8A-4C4A-A921-1F506CCF4D8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5402" y="251989"/>
            <a:ext cx="8988557" cy="1091953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75402" y="1763924"/>
            <a:ext cx="8988557" cy="4955787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D01C4-4B3C-4BC7-8D07-5C26F87724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white">
          <a:xfrm>
            <a:off x="0" y="1679575"/>
            <a:ext cx="10080625" cy="126047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0" y="1763713"/>
            <a:ext cx="1428750" cy="10922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1512888" y="1763713"/>
            <a:ext cx="8567737" cy="10922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12095" y="3023870"/>
            <a:ext cx="7852737" cy="1844421"/>
          </a:xfrm>
        </p:spPr>
        <p:txBody>
          <a:bodyPr/>
          <a:lstStyle>
            <a:lvl1pPr marL="0" indent="0">
              <a:buNone/>
              <a:defRPr sz="3100">
                <a:solidFill>
                  <a:schemeClr val="tx2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12094" y="1763924"/>
            <a:ext cx="8400521" cy="1091953"/>
          </a:xfrm>
        </p:spPr>
        <p:txBody>
          <a:bodyPr/>
          <a:lstStyle>
            <a:lvl1pPr algn="l">
              <a:buNone/>
              <a:defRPr sz="4900" b="0" cap="none">
                <a:solidFill>
                  <a:srgbClr val="FFFFFF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7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1931988"/>
            <a:ext cx="1428750" cy="773112"/>
          </a:xfrm>
        </p:spPr>
        <p:txBody>
          <a:bodyPr>
            <a:noAutofit/>
          </a:bodyPr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C326832-F69C-46AC-AA09-4EAE1F7D599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72041" y="1752203"/>
            <a:ext cx="4284266" cy="503978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5341167" y="1752203"/>
            <a:ext cx="4284266" cy="503978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263BE8D-A110-4DE8-A763-4CF1E64697F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Zástupný symbol pro zápatí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037" y="300987"/>
            <a:ext cx="8988557" cy="958959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72041" y="2687885"/>
            <a:ext cx="4284266" cy="394783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5292328" y="2687885"/>
            <a:ext cx="4284266" cy="394783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"/>
          </p:nvPr>
        </p:nvSpPr>
        <p:spPr>
          <a:xfrm>
            <a:off x="672041" y="1931917"/>
            <a:ext cx="4284266" cy="70557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5292328" y="1931917"/>
            <a:ext cx="4284266" cy="70557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7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44E6E03-2787-43A6-94A7-90C5F1CB392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B7AC2-CF05-496A-922A-4ECBF127B5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888163"/>
            <a:ext cx="587375" cy="4191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30C83BF-0878-488C-887F-74B7D38EAE1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2042" y="300987"/>
            <a:ext cx="8904552" cy="958959"/>
          </a:xfrm>
        </p:spPr>
        <p:txBody>
          <a:bodyPr/>
          <a:lstStyle>
            <a:lvl1pPr algn="l">
              <a:buNone/>
              <a:defRPr sz="4900" b="0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72042" y="1931917"/>
            <a:ext cx="1764109" cy="4787794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51191" tIns="201589" rIns="151191" bIns="100794"/>
          <a:lstStyle>
            <a:lvl1pPr marL="0" indent="0">
              <a:spcAft>
                <a:spcPts val="1102"/>
              </a:spcAft>
              <a:buNone/>
              <a:defRPr sz="20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2604161" y="1931917"/>
            <a:ext cx="7056438" cy="4871791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89A2E-1984-46DB-8402-7EC3AB42A15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 bwMode="white">
          <a:xfrm>
            <a:off x="-9525" y="5040313"/>
            <a:ext cx="10080625" cy="9779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-9525" y="5140325"/>
            <a:ext cx="1612900" cy="785813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bdélník 6"/>
          <p:cNvSpPr/>
          <p:nvPr/>
        </p:nvSpPr>
        <p:spPr>
          <a:xfrm>
            <a:off x="1703388" y="5130800"/>
            <a:ext cx="8377237" cy="785813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bdélník 7"/>
          <p:cNvSpPr/>
          <p:nvPr/>
        </p:nvSpPr>
        <p:spPr bwMode="white">
          <a:xfrm>
            <a:off x="1595438" y="0"/>
            <a:ext cx="111125" cy="75692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64109" y="6047740"/>
            <a:ext cx="8064500" cy="755968"/>
          </a:xfrm>
        </p:spPr>
        <p:txBody>
          <a:bodyPr/>
          <a:lstStyle>
            <a:lvl1pPr marL="0" indent="0">
              <a:buFontTx/>
              <a:buNone/>
              <a:defRPr sz="1900"/>
            </a:lvl1pPr>
            <a:lvl2pPr>
              <a:buFontTx/>
              <a:buNone/>
              <a:defRPr sz="1300"/>
            </a:lvl2pPr>
            <a:lvl3pPr>
              <a:buFontTx/>
              <a:buNone/>
              <a:defRPr sz="1100"/>
            </a:lvl3pPr>
            <a:lvl4pPr>
              <a:buFontTx/>
              <a:buNone/>
              <a:defRPr sz="1000"/>
            </a:lvl4pPr>
            <a:lvl5pPr>
              <a:buFontTx/>
              <a:buNone/>
              <a:defRPr sz="10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64109" y="5123779"/>
            <a:ext cx="8064500" cy="755968"/>
          </a:xfrm>
        </p:spPr>
        <p:txBody>
          <a:bodyPr/>
          <a:lstStyle>
            <a:lvl1pPr algn="l">
              <a:buNone/>
              <a:defRPr sz="31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20427" y="0"/>
            <a:ext cx="8360198" cy="5036423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500"/>
            </a:lvl1pPr>
          </a:lstStyle>
          <a:p>
            <a:pPr lvl="0"/>
            <a:r>
              <a:rPr lang="cs-CZ" noProof="0"/>
              <a:t>Klepnutím na ikonu přidáte obrázek.</a:t>
            </a:r>
            <a:endParaRPr lang="en-US" noProof="0" dirty="0"/>
          </a:p>
        </p:txBody>
      </p:sp>
      <p:sp>
        <p:nvSpPr>
          <p:cNvPr id="9" name="Zástupný symbol pro datum 11"/>
          <p:cNvSpPr>
            <a:spLocks noGrp="1"/>
          </p:cNvSpPr>
          <p:nvPr>
            <p:ph type="dt" sz="half" idx="10"/>
          </p:nvPr>
        </p:nvSpPr>
        <p:spPr>
          <a:xfrm>
            <a:off x="6888163" y="6888163"/>
            <a:ext cx="2940050" cy="401637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5145088"/>
            <a:ext cx="1595438" cy="731837"/>
          </a:xfrm>
        </p:spPr>
        <p:txBody>
          <a:bodyPr rtlCol="0"/>
          <a:lstStyle>
            <a:lvl1pPr>
              <a:defRPr sz="3100"/>
            </a:lvl1pPr>
          </a:lstStyle>
          <a:p>
            <a:pPr>
              <a:defRPr/>
            </a:pPr>
            <a:fld id="{16D64C60-0C56-4391-AE9E-19C2F18D0E4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Zástupný symbol pro zápatí 13"/>
          <p:cNvSpPr>
            <a:spLocks noGrp="1"/>
          </p:cNvSpPr>
          <p:nvPr>
            <p:ph type="ftr" sz="quarter" idx="12"/>
          </p:nvPr>
        </p:nvSpPr>
        <p:spPr>
          <a:xfrm>
            <a:off x="1763713" y="6888163"/>
            <a:ext cx="5040312" cy="401637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671513" y="252413"/>
            <a:ext cx="8988425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027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674688" y="1763713"/>
            <a:ext cx="8990012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719888" y="6888163"/>
            <a:ext cx="2940050" cy="401637"/>
          </a:xfrm>
          <a:prstGeom prst="rect">
            <a:avLst/>
          </a:prstGeom>
        </p:spPr>
        <p:txBody>
          <a:bodyPr vert="horz" lIns="100794" tIns="50397" rIns="100794" bIns="50397" anchor="ctr" anchorCtr="0"/>
          <a:lstStyle>
            <a:lvl1pPr algn="l" eaLnBrk="1" latinLnBrk="0" hangingPunct="1">
              <a:defRPr kumimoji="0" sz="15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71513" y="6888163"/>
            <a:ext cx="5976937" cy="401637"/>
          </a:xfrm>
          <a:prstGeom prst="rect">
            <a:avLst/>
          </a:prstGeom>
        </p:spPr>
        <p:txBody>
          <a:bodyPr vert="horz" lIns="100794" tIns="50397" rIns="100794" bIns="50397" anchor="ctr"/>
          <a:lstStyle>
            <a:lvl1pPr algn="r" eaLnBrk="1" latinLnBrk="0" hangingPunct="1">
              <a:defRPr kumimoji="0" sz="15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0" y="1360488"/>
            <a:ext cx="10080625" cy="3524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bdélník 7"/>
          <p:cNvSpPr/>
          <p:nvPr/>
        </p:nvSpPr>
        <p:spPr>
          <a:xfrm>
            <a:off x="0" y="1411288"/>
            <a:ext cx="587375" cy="2524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bdélník 8"/>
          <p:cNvSpPr/>
          <p:nvPr/>
        </p:nvSpPr>
        <p:spPr>
          <a:xfrm>
            <a:off x="650875" y="1411288"/>
            <a:ext cx="9429750" cy="2524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401763"/>
            <a:ext cx="587375" cy="269875"/>
          </a:xfrm>
          <a:prstGeom prst="rect">
            <a:avLst/>
          </a:prstGeom>
        </p:spPr>
        <p:txBody>
          <a:bodyPr vert="horz" lIns="100794" tIns="50397" rIns="100794" bIns="50397" anchor="ctr" anchorCtr="0">
            <a:normAutofit/>
          </a:bodyPr>
          <a:lstStyle>
            <a:lvl1pPr algn="ctr" eaLnBrk="1" latinLnBrk="0" hangingPunct="1">
              <a:defRPr kumimoji="0" sz="15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8B26229-CB39-4CC2-831F-97F1B5D0AD4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0" r:id="rId2"/>
    <p:sldLayoutId id="2147483865" r:id="rId3"/>
    <p:sldLayoutId id="2147483866" r:id="rId4"/>
    <p:sldLayoutId id="2147483867" r:id="rId5"/>
    <p:sldLayoutId id="2147483861" r:id="rId6"/>
    <p:sldLayoutId id="2147483868" r:id="rId7"/>
    <p:sldLayoutId id="2147483862" r:id="rId8"/>
    <p:sldLayoutId id="2147483869" r:id="rId9"/>
    <p:sldLayoutId id="2147483863" r:id="rId10"/>
    <p:sldLayoutId id="214748387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9pPr>
    </p:titleStyle>
    <p:bodyStyle>
      <a:lvl1pPr marL="352425" indent="-352425" algn="l" rtl="0" eaLnBrk="0" fontAlgn="base" hangingPunct="0">
        <a:spcBef>
          <a:spcPts val="775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04850" indent="-30162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006475" indent="-250825" algn="l" rtl="0" eaLnBrk="0" fontAlgn="base" hangingPunct="0">
        <a:spcBef>
          <a:spcPts val="55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300" indent="-250825" algn="l" rtl="0" eaLnBrk="0" fontAlgn="base" hangingPunct="0">
        <a:spcBef>
          <a:spcPts val="438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14538" indent="-250825" algn="l" rtl="0" eaLnBrk="0" fontAlgn="base" hangingPunct="0">
        <a:spcBef>
          <a:spcPts val="438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318269" indent="-251986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620652" indent="-251986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923035" indent="-251986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225418" indent="-251986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d.com/talks/ken_robinson_changing_education_paradigms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nobelprize.org/educational_games/medicine/pavlov/index.html" TargetMode="Externa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ed.muni.cz/wpsy/doc/pozadavky_na_seminarni_prace.docx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thyinfluence.com/Primer/modeling.htm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psychclassics.yorku.ca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ite.ebrary.com/lib/masaryk/Top?channelName=masaryk&amp;cpage=2&amp;docID=10054087&amp;f00=text&amp;frm=smp.x&amp;hitsPerPage=10&amp;layout=document&amp;p00=learning+theories&amp;sortBy=score&amp;sortOrder=desc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d.muni.cz/wlib/neweb/index.php?sekce=3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adani.cz/" TargetMode="External"/><Relationship Id="rId5" Type="http://schemas.openxmlformats.org/officeDocument/2006/relationships/hyperlink" Target="http://www.rvp.cz/" TargetMode="External"/><Relationship Id="rId4" Type="http://schemas.openxmlformats.org/officeDocument/2006/relationships/hyperlink" Target="http://pdfweb.truni.sk/jop/index.html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2604162" y="4480444"/>
            <a:ext cx="7140443" cy="1255665"/>
          </a:xfrm>
        </p:spPr>
        <p:txBody>
          <a:bodyPr lIns="0" tIns="0" rIns="0" bIns="0" anchor="ctr">
            <a:spAutoFit/>
          </a:bodyPr>
          <a:lstStyle/>
          <a:p>
            <a:pPr marL="357188" indent="-357188" eaLnBrk="1" fontAlgn="auto" hangingPunct="1">
              <a:lnSpc>
                <a:spcPct val="102000"/>
              </a:lnSpc>
              <a:spcAft>
                <a:spcPts val="0"/>
              </a:spcAft>
              <a:tabLst>
                <a:tab pos="357188" algn="l"/>
                <a:tab pos="1074738" algn="l"/>
                <a:tab pos="1793875" algn="l"/>
                <a:tab pos="2513013" algn="l"/>
                <a:tab pos="3232150" algn="l"/>
                <a:tab pos="3951288" algn="l"/>
                <a:tab pos="4670425" algn="l"/>
                <a:tab pos="5389563" algn="l"/>
                <a:tab pos="6108700" algn="l"/>
                <a:tab pos="6827838" algn="l"/>
                <a:tab pos="7546975" algn="l"/>
                <a:tab pos="8266113" algn="l"/>
                <a:tab pos="8985250" algn="l"/>
                <a:tab pos="9704388" algn="l"/>
                <a:tab pos="10423525" algn="l"/>
                <a:tab pos="11142663" algn="l"/>
              </a:tabLst>
              <a:defRPr/>
            </a:pPr>
            <a:r>
              <a:rPr lang="cs-CZ" sz="4400" dirty="0" err="1" smtClean="0"/>
              <a:t>pedagogickÁ</a:t>
            </a:r>
            <a:r>
              <a:rPr lang="cs-CZ" sz="4400" dirty="0" smtClean="0"/>
              <a:t> psychologie</a:t>
            </a:r>
            <a:r>
              <a:rPr lang="cs-CZ" sz="4400" dirty="0"/>
              <a:t/>
            </a:r>
            <a:br>
              <a:rPr lang="cs-CZ" sz="4400" dirty="0"/>
            </a:br>
            <a:r>
              <a:rPr lang="cs-CZ" sz="1800" dirty="0"/>
              <a:t>SZ6049 Pedagogická psychologie</a:t>
            </a:r>
            <a:br>
              <a:rPr lang="cs-CZ" sz="1800" dirty="0"/>
            </a:br>
            <a:r>
              <a:rPr lang="cs-CZ" sz="1800" dirty="0"/>
              <a:t>SZc003 Pedagogická psychologie</a:t>
            </a:r>
            <a:endParaRPr lang="en-GB" sz="1800" dirty="0"/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endParaRPr lang="cs-CZ" dirty="0"/>
          </a:p>
          <a:p>
            <a:pPr eaLnBrk="1" hangingPunct="1">
              <a:defRPr/>
            </a:pPr>
            <a:r>
              <a:rPr lang="cs-CZ" dirty="0"/>
              <a:t>Úvodní setkání</a:t>
            </a:r>
          </a:p>
          <a:p>
            <a:pPr eaLnBrk="1" hangingPunct="1">
              <a:defRPr/>
            </a:pPr>
            <a:endParaRPr lang="cs-CZ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Učitelská profese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Jaká jsou nejčastější témata zmiňovaná ve vztahu k učitelům a učitelské profesi?</a:t>
            </a:r>
          </a:p>
          <a:p>
            <a:r>
              <a:rPr lang="cs-CZ" dirty="0"/>
              <a:t>Jaký osobní přínos může mít profese učitele (v porovnání s jinými profesemi vyžadujícími VŠ kvalifikaci)?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4315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Učitelská profese 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Jaké výzvy přináší současná školní (výuková) praxe?</a:t>
            </a:r>
          </a:p>
          <a:p>
            <a:r>
              <a:rPr lang="cs-CZ" dirty="0"/>
              <a:t>Jaký je rozdíl mezi mediální prezentací problémů ve školství a reálnou výukovou praxí (v konkrétní škole)?</a:t>
            </a:r>
          </a:p>
          <a:p>
            <a:r>
              <a:rPr lang="cs-CZ" dirty="0"/>
              <a:t>Jak má vypadat (školní) výuka v 21. století?</a:t>
            </a:r>
          </a:p>
          <a:p>
            <a:r>
              <a:rPr lang="cs-CZ" dirty="0"/>
              <a:t>Jakou roli hraje tradice při výběru výukových a výchovných postupů? (volba témat, výukových postupů, způsobů hodnocení)?</a:t>
            </a:r>
          </a:p>
          <a:p>
            <a:r>
              <a:rPr lang="cs-CZ" dirty="0"/>
              <a:t>Proč roste počet rodičů, kteří preferují privátní či alternativní školy?</a:t>
            </a:r>
          </a:p>
        </p:txBody>
      </p:sp>
    </p:spTree>
    <p:extLst>
      <p:ext uri="{BB962C8B-B14F-4D97-AF65-F5344CB8AC3E}">
        <p14:creationId xmlns:p14="http://schemas.microsoft.com/office/powerpoint/2010/main" val="3108364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se ve školství změnilo za 25 let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Rostoucí diverzita (jazyková, SPU, rodinné zázemí atd.)</a:t>
            </a:r>
          </a:p>
          <a:p>
            <a:r>
              <a:rPr lang="cs-CZ" dirty="0"/>
              <a:t>Nástup technologií</a:t>
            </a:r>
          </a:p>
          <a:p>
            <a:r>
              <a:rPr lang="cs-CZ" dirty="0"/>
              <a:t>Změna výukových paradigmat (</a:t>
            </a:r>
            <a:r>
              <a:rPr lang="cs-CZ" dirty="0" err="1"/>
              <a:t>transmisivní</a:t>
            </a:r>
            <a:r>
              <a:rPr lang="cs-CZ" dirty="0"/>
              <a:t> vs. konstruktivistické, výuka průměrného žáka vs. individuální přístup aj.)</a:t>
            </a:r>
          </a:p>
          <a:p>
            <a:r>
              <a:rPr lang="cs-CZ" dirty="0"/>
              <a:t>Neoliberální diskurz (</a:t>
            </a:r>
            <a:r>
              <a:rPr lang="cs-CZ" dirty="0" err="1"/>
              <a:t>akontabilita</a:t>
            </a:r>
            <a:r>
              <a:rPr lang="cs-CZ" dirty="0"/>
              <a:t>, efektivita, </a:t>
            </a:r>
            <a:r>
              <a:rPr lang="cs-CZ" dirty="0" err="1"/>
              <a:t>benchmarking</a:t>
            </a:r>
            <a:r>
              <a:rPr lang="cs-CZ" dirty="0"/>
              <a:t>, srovnávání výkonových ukazatelů… ekonomická hlediska) a jeho mediální důsledky (jaká je česká škola a učitelé v ní?)</a:t>
            </a:r>
          </a:p>
          <a:p>
            <a:r>
              <a:rPr lang="cs-CZ" dirty="0"/>
              <a:t>Rostoucí požadavky na profesionalitu učitelů (kontinuální vzdělávání, další agendy (prevence…), kariérní řád), které přinášejí stres „jsem (ještě) dost dobrý?“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2487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Může s tím pomoci pedagogická psychologie?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Hm.</a:t>
            </a:r>
          </a:p>
        </p:txBody>
      </p:sp>
    </p:spTree>
    <p:extLst>
      <p:ext uri="{BB962C8B-B14F-4D97-AF65-F5344CB8AC3E}">
        <p14:creationId xmlns:p14="http://schemas.microsoft.com/office/powerpoint/2010/main" val="3702917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se změnila škola v uplynulých letech?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Video na úvod: K. Robinson a jeho přednáška pro TED </a:t>
            </a:r>
            <a:r>
              <a:rPr lang="cs-CZ" dirty="0">
                <a:hlinkClick r:id="rId2"/>
              </a:rPr>
              <a:t>http://www.ted.com/talks/ken_robinson_changing_education_paradigms.html</a:t>
            </a:r>
            <a:endParaRPr lang="cs-CZ" dirty="0"/>
          </a:p>
          <a:p>
            <a:r>
              <a:rPr lang="cs-CZ" dirty="0"/>
              <a:t>Podívejte se, zapněte si titulky a odpovězte si na následující otázky:</a:t>
            </a:r>
          </a:p>
          <a:p>
            <a:pPr lvl="1"/>
            <a:r>
              <a:rPr lang="cs-CZ" dirty="0"/>
              <a:t>Která část videa Vám přišla nejvíc zajímavá? (a v čem)</a:t>
            </a:r>
          </a:p>
          <a:p>
            <a:pPr lvl="1"/>
            <a:r>
              <a:rPr lang="cs-CZ" dirty="0"/>
              <a:t>Jakou metaforu používá K. Robinson pro tradiční školství?</a:t>
            </a:r>
          </a:p>
          <a:p>
            <a:pPr lvl="1"/>
            <a:r>
              <a:rPr lang="cs-CZ" dirty="0"/>
              <a:t>Jaké výzvy vidí pro školu v současnosti?</a:t>
            </a:r>
          </a:p>
          <a:p>
            <a:pPr lvl="1"/>
            <a:r>
              <a:rPr lang="cs-CZ" dirty="0"/>
              <a:t>Která část USA by měla být podle statistik spotřeby tlumících preparátů „zcela šílená“?</a:t>
            </a:r>
          </a:p>
        </p:txBody>
      </p:sp>
    </p:spTree>
    <p:extLst>
      <p:ext uri="{BB962C8B-B14F-4D97-AF65-F5344CB8AC3E}">
        <p14:creationId xmlns:p14="http://schemas.microsoft.com/office/powerpoint/2010/main" val="281156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/>
          <a:lstStyle/>
          <a:p>
            <a:r>
              <a:rPr lang="cs-CZ"/>
              <a:t>Pedagogická psychologie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9405937" cy="49561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/>
              <a:t>Pedagogická psychologie</a:t>
            </a:r>
          </a:p>
          <a:p>
            <a:pPr lvl="1">
              <a:defRPr/>
            </a:pPr>
            <a:r>
              <a:rPr lang="cs-CZ" dirty="0" err="1"/>
              <a:t>angl</a:t>
            </a:r>
            <a:r>
              <a:rPr lang="cs-CZ" dirty="0"/>
              <a:t>. </a:t>
            </a:r>
            <a:r>
              <a:rPr lang="cs-CZ" dirty="0" err="1"/>
              <a:t>educational</a:t>
            </a:r>
            <a:r>
              <a:rPr lang="cs-CZ" dirty="0"/>
              <a:t> psychology, </a:t>
            </a:r>
          </a:p>
          <a:p>
            <a:pPr lvl="1">
              <a:defRPr/>
            </a:pPr>
            <a:r>
              <a:rPr lang="cs-CZ" dirty="0" err="1"/>
              <a:t>franc</a:t>
            </a:r>
            <a:r>
              <a:rPr lang="cs-CZ" dirty="0"/>
              <a:t>. psychologie de l’</a:t>
            </a:r>
            <a:r>
              <a:rPr lang="cs-CZ" dirty="0" err="1"/>
              <a:t>education</a:t>
            </a:r>
            <a:r>
              <a:rPr lang="cs-CZ" dirty="0"/>
              <a:t>, </a:t>
            </a:r>
          </a:p>
          <a:p>
            <a:pPr lvl="1">
              <a:defRPr/>
            </a:pPr>
            <a:r>
              <a:rPr lang="cs-CZ" dirty="0"/>
              <a:t>něm. </a:t>
            </a:r>
            <a:r>
              <a:rPr lang="cs-CZ" dirty="0" err="1"/>
              <a:t>Pädagogische</a:t>
            </a:r>
            <a:r>
              <a:rPr lang="cs-CZ" dirty="0"/>
              <a:t> Psychologie, </a:t>
            </a:r>
          </a:p>
          <a:p>
            <a:pPr lvl="1">
              <a:defRPr/>
            </a:pPr>
            <a:r>
              <a:rPr lang="cs-CZ" dirty="0"/>
              <a:t>rusky </a:t>
            </a:r>
            <a:r>
              <a:rPr lang="cs-CZ" dirty="0" err="1"/>
              <a:t>pedagogičeskaja</a:t>
            </a:r>
            <a:r>
              <a:rPr lang="cs-CZ" dirty="0"/>
              <a:t> </a:t>
            </a:r>
            <a:r>
              <a:rPr lang="cs-CZ" dirty="0" err="1"/>
              <a:t>psichologija</a:t>
            </a:r>
            <a:r>
              <a:rPr lang="cs-CZ" dirty="0"/>
              <a:t> </a:t>
            </a:r>
          </a:p>
          <a:p>
            <a:pPr lvl="1">
              <a:defRPr/>
            </a:pPr>
            <a:endParaRPr lang="cs-CZ" dirty="0"/>
          </a:p>
          <a:p>
            <a:pPr>
              <a:defRPr/>
            </a:pPr>
            <a:r>
              <a:rPr lang="cs-CZ" dirty="0"/>
              <a:t>patří mezi vědní obory, které mají relativně dlouhou historii; vznikla už na přelomu 19. a 20. století.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/>
          <a:lstStyle/>
          <a:p>
            <a:r>
              <a:rPr lang="cs-CZ"/>
              <a:t>Pozor na různé významy pojmu!</a:t>
            </a:r>
          </a:p>
        </p:txBody>
      </p:sp>
      <p:sp>
        <p:nvSpPr>
          <p:cNvPr id="1945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r>
              <a:rPr lang="cs-CZ" dirty="0"/>
              <a:t>Pedagogická psychologie může být chápána jako:</a:t>
            </a:r>
          </a:p>
          <a:p>
            <a:pPr lvl="1"/>
            <a:r>
              <a:rPr lang="cs-CZ" b="1" dirty="0"/>
              <a:t>Vědní obor</a:t>
            </a:r>
          </a:p>
          <a:p>
            <a:pPr lvl="1"/>
            <a:r>
              <a:rPr lang="cs-CZ" b="1" dirty="0"/>
              <a:t>Soubor profesí</a:t>
            </a:r>
            <a:r>
              <a:rPr lang="cs-CZ" dirty="0"/>
              <a:t>, které poznatky využívají v praxi i ve výzkumu</a:t>
            </a:r>
          </a:p>
          <a:p>
            <a:pPr lvl="1"/>
            <a:r>
              <a:rPr lang="cs-CZ" b="1" dirty="0"/>
              <a:t>Vyučovací předmět</a:t>
            </a:r>
            <a:r>
              <a:rPr lang="cs-CZ" dirty="0"/>
              <a:t>(</a:t>
            </a:r>
            <a:r>
              <a:rPr lang="cs-CZ" dirty="0" err="1"/>
              <a:t>y</a:t>
            </a:r>
            <a:r>
              <a:rPr lang="cs-CZ" dirty="0"/>
              <a:t>) pro různé skupiny</a:t>
            </a:r>
          </a:p>
          <a:p>
            <a:pPr lvl="1"/>
            <a:r>
              <a:rPr lang="cs-CZ" b="1" dirty="0"/>
              <a:t>Kulturní a mediální fenomén </a:t>
            </a:r>
            <a:r>
              <a:rPr lang="cs-CZ" dirty="0"/>
              <a:t>(soubor „aktuálních“ témat) </a:t>
            </a:r>
            <a:r>
              <a:rPr lang="mr-IN" dirty="0"/>
              <a:t>–</a:t>
            </a:r>
            <a:r>
              <a:rPr lang="cs-CZ" dirty="0"/>
              <a:t> která to jsou v současnosti?</a:t>
            </a:r>
          </a:p>
          <a:p>
            <a:pPr lvl="1"/>
            <a:endParaRPr lang="cs-CZ" dirty="0"/>
          </a:p>
          <a:p>
            <a:pPr lvl="1" algn="r">
              <a:buFont typeface="Wingdings 2" pitchFamily="18" charset="2"/>
              <a:buNone/>
            </a:pPr>
            <a:r>
              <a:rPr lang="cs-CZ" dirty="0"/>
              <a:t>…a je potřeba je umět rozlišovat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/>
              <a:t>Zařazení pedagogické psychologie.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200"/>
              <a:t>leží na </a:t>
            </a:r>
            <a:r>
              <a:rPr lang="cs-CZ" sz="2200" b="1"/>
              <a:t>průniku řady věd</a:t>
            </a:r>
            <a:r>
              <a:rPr lang="cs-CZ" sz="2200"/>
              <a:t>, především pak pedagogiky a psychologie. </a:t>
            </a:r>
          </a:p>
          <a:p>
            <a:pPr lvl="1">
              <a:lnSpc>
                <a:spcPct val="90000"/>
              </a:lnSpc>
            </a:pPr>
            <a:r>
              <a:rPr lang="cs-CZ" sz="2000" b="1"/>
              <a:t>Z psychologie</a:t>
            </a:r>
            <a:r>
              <a:rPr lang="cs-CZ" sz="2000"/>
              <a:t> ji ovlivňují  zejména vývojová psychologie, kognitivní psychologie, psychologie učení, psychologie motivace, psychologie osobnosti, diferenciální psychologie a sociální psychologie. </a:t>
            </a:r>
          </a:p>
          <a:p>
            <a:pPr lvl="1">
              <a:lnSpc>
                <a:spcPct val="90000"/>
              </a:lnSpc>
            </a:pPr>
            <a:r>
              <a:rPr lang="cs-CZ" sz="2000" b="1"/>
              <a:t>Z pedagogiky</a:t>
            </a:r>
            <a:r>
              <a:rPr lang="cs-CZ" sz="2000"/>
              <a:t> ji ovlivňují didaktika (o společných a rozdílných oblastech viz Kansanen, 2004), teorie výchovy a filozofie výchovy. </a:t>
            </a:r>
          </a:p>
          <a:p>
            <a:pPr>
              <a:lnSpc>
                <a:spcPct val="90000"/>
              </a:lnSpc>
            </a:pPr>
            <a:r>
              <a:rPr lang="cs-CZ" sz="2200" b="1"/>
              <a:t>Situování</a:t>
            </a:r>
            <a:r>
              <a:rPr lang="cs-CZ" sz="2200"/>
              <a:t> pedagogické psychologie </a:t>
            </a:r>
            <a:r>
              <a:rPr lang="cs-CZ" sz="2200" b="1"/>
              <a:t>v rámci humanitních věd je ovlivněno historickou tradicí</a:t>
            </a:r>
            <a:r>
              <a:rPr lang="cs-CZ" sz="2200"/>
              <a:t>, v různých zemích se liší. </a:t>
            </a:r>
          </a:p>
          <a:p>
            <a:pPr lvl="1">
              <a:lnSpc>
                <a:spcPct val="90000"/>
              </a:lnSpc>
            </a:pPr>
            <a:r>
              <a:rPr lang="cs-CZ" sz="2000"/>
              <a:t>ve většině evropských států, v USA, Kanadě, Austrálii je řazena mezi </a:t>
            </a:r>
            <a:r>
              <a:rPr lang="cs-CZ" sz="2000" b="1"/>
              <a:t>psychologické vědy</a:t>
            </a:r>
            <a:r>
              <a:rPr lang="cs-CZ" sz="2000"/>
              <a:t> </a:t>
            </a:r>
          </a:p>
          <a:p>
            <a:pPr lvl="1">
              <a:lnSpc>
                <a:spcPct val="90000"/>
              </a:lnSpc>
            </a:pPr>
            <a:r>
              <a:rPr lang="cs-CZ" sz="2000"/>
              <a:t>v Německu a ve skandinávských zemích bývá počítána mezi </a:t>
            </a:r>
            <a:r>
              <a:rPr lang="cs-CZ" sz="2000" b="1"/>
              <a:t>vědy pedagogické</a:t>
            </a:r>
            <a:r>
              <a:rPr lang="cs-CZ" sz="2000"/>
              <a:t>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/>
              <a:t>Vymezení pedagogické psychologie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700"/>
              <a:t>je nesnadné, neboť se odvíjí od názoru na její zařazení do soustavy vědních oborů, od její vývojové etapy (proměňovalo se v čase), od zastávané koncepce oboru. </a:t>
            </a:r>
          </a:p>
          <a:p>
            <a:pPr lvl="1">
              <a:lnSpc>
                <a:spcPct val="90000"/>
              </a:lnSpc>
            </a:pPr>
            <a:r>
              <a:rPr lang="cs-CZ" sz="2200" b="1"/>
              <a:t>Americká tradice:</a:t>
            </a:r>
            <a:r>
              <a:rPr lang="cs-CZ" sz="2200"/>
              <a:t> </a:t>
            </a:r>
          </a:p>
          <a:p>
            <a:pPr lvl="2">
              <a:lnSpc>
                <a:spcPct val="90000"/>
              </a:lnSpc>
            </a:pPr>
            <a:r>
              <a:rPr lang="cs-CZ" sz="2000"/>
              <a:t>pedagogická psychologie je obor, který aplikuje vědecké metody při studiu chování lidí v pedagogických podmínkách (Berliner, 1982) </a:t>
            </a:r>
          </a:p>
          <a:p>
            <a:pPr lvl="2">
              <a:lnSpc>
                <a:spcPct val="90000"/>
              </a:lnSpc>
            </a:pPr>
            <a:r>
              <a:rPr lang="cs-CZ" sz="2000"/>
              <a:t>je to obor, který shromažďuje psychologické poznatky, které jsou relevantní pro výchovu a vzdělávání a aplikuje je tak, aby zlepšil kvalitu edukačního procesu a jeho výsledků (Sternberg, Williams, 2002).  </a:t>
            </a:r>
          </a:p>
          <a:p>
            <a:pPr lvl="2">
              <a:lnSpc>
                <a:spcPct val="90000"/>
              </a:lnSpc>
            </a:pPr>
            <a:r>
              <a:rPr lang="cs-CZ" sz="2000"/>
              <a:t>jde o obor, který se systematicky věnuje zkoumání jedince v kontextu výchovy a vzdělávání (Berliner, Calfee, 1996; Reynolds, Miller, 2003).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500"/>
              <a:t>Vymezení pedagogické psychologie (2)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800" b="1"/>
              <a:t>Česká a slovenská tradice: </a:t>
            </a:r>
          </a:p>
          <a:p>
            <a:pPr lvl="1">
              <a:lnSpc>
                <a:spcPct val="80000"/>
              </a:lnSpc>
            </a:pPr>
            <a:r>
              <a:rPr lang="cs-CZ" sz="2000" b="1"/>
              <a:t>Neakcentuje aplikační charakter</a:t>
            </a:r>
            <a:r>
              <a:rPr lang="cs-CZ" sz="2000"/>
              <a:t> oboru, nýbrž chápe obor jako svébytný. </a:t>
            </a:r>
          </a:p>
          <a:p>
            <a:pPr lvl="1">
              <a:lnSpc>
                <a:spcPct val="80000"/>
              </a:lnSpc>
            </a:pPr>
            <a:r>
              <a:rPr lang="cs-CZ" sz="2000"/>
              <a:t>V. Příhoda (1956) vymezuje pedagogickou psychologii jako soustavu poznatků o vnitřních zákonitostech změn, navozených v chování člověka. Od psychologie se liší specifickým zaměřením na jevy sociálně a výchovně formující, od pedagogiky pak neuropsychickým pohledem na učební a výchovně vlivy působící na člověka. </a:t>
            </a:r>
          </a:p>
          <a:p>
            <a:pPr lvl="1">
              <a:lnSpc>
                <a:spcPct val="80000"/>
              </a:lnSpc>
            </a:pPr>
            <a:r>
              <a:rPr lang="cs-CZ" sz="2000"/>
              <a:t>věda o psychologických zákonitostech výchovně-vzdělávacího procesu ve škole i v mimoškolních zařízeních (Ďurič, 1974). </a:t>
            </a:r>
          </a:p>
          <a:p>
            <a:pPr lvl="1">
              <a:lnSpc>
                <a:spcPct val="80000"/>
              </a:lnSpc>
            </a:pPr>
            <a:r>
              <a:rPr lang="cs-CZ" sz="2000"/>
              <a:t>V. Kulič a J. Mareš (1992) vymezili pedagogickou psychologii jako relativně samostatný psychologický obor, který sice přijímá podněty od mnoha dalších psychologických i nepsychologických disciplin, ale integruje je, rekonstruuje je a využívá v situacích pedagogického typu. Pedagogické psychologii jde o psychologický pohled na předpoklady, průběh a výsledky: a) rozvoje jednotlivce (zvláště jeho osobnosti), b) rozvoje skupin (žáků, učitelů, vychovatelů, rodin, týmů apod.) v situacích pedagogického typu.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04825" y="588963"/>
            <a:ext cx="9074150" cy="693737"/>
          </a:xfr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</a:pPr>
            <a:r>
              <a:rPr lang="en-GB"/>
              <a:t>Kontakt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04825" y="1763713"/>
            <a:ext cx="9074150" cy="3351046"/>
          </a:xfr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b="1" dirty="0"/>
              <a:t>Mgr. </a:t>
            </a:r>
            <a:r>
              <a:rPr lang="cs-CZ" b="1" dirty="0" err="1"/>
              <a:t>et</a:t>
            </a:r>
            <a:r>
              <a:rPr lang="cs-CZ" b="1" dirty="0"/>
              <a:t> Mgr. </a:t>
            </a:r>
            <a:r>
              <a:rPr lang="en-GB" b="1" dirty="0"/>
              <a:t>Jan Mareš</a:t>
            </a:r>
            <a:r>
              <a:rPr lang="cs-CZ" b="1" dirty="0"/>
              <a:t>, </a:t>
            </a:r>
            <a:r>
              <a:rPr lang="cs-CZ" b="1" dirty="0" err="1"/>
              <a:t>Ph.D</a:t>
            </a:r>
            <a:r>
              <a:rPr lang="cs-CZ" b="1" dirty="0"/>
              <a:t>.</a:t>
            </a:r>
            <a:endParaRPr lang="en-GB" b="1" dirty="0"/>
          </a:p>
          <a:p>
            <a:pPr lvl="1" eaLnBrk="1" hangingPunct="1"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dirty="0"/>
              <a:t>mares@</a:t>
            </a:r>
            <a:r>
              <a:rPr lang="cs-CZ" dirty="0" err="1"/>
              <a:t>ped</a:t>
            </a:r>
            <a:r>
              <a:rPr lang="en-GB" dirty="0"/>
              <a:t>.</a:t>
            </a:r>
            <a:r>
              <a:rPr lang="en-GB" dirty="0" err="1"/>
              <a:t>muni.cz</a:t>
            </a:r>
            <a:r>
              <a:rPr lang="en-GB" dirty="0"/>
              <a:t> </a:t>
            </a:r>
            <a:endParaRPr lang="cs-CZ" dirty="0"/>
          </a:p>
          <a:p>
            <a:pPr lvl="2" eaLnBrk="1" hangingPunct="1"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cs-CZ" dirty="0">
                <a:solidFill>
                  <a:srgbClr val="FF0000"/>
                </a:solidFill>
              </a:rPr>
              <a:t>Prosím uvádět v předmětu kód předmětu!</a:t>
            </a:r>
          </a:p>
          <a:p>
            <a:pPr lvl="2" eaLnBrk="1" hangingPunct="1"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cs-CZ" dirty="0"/>
              <a:t>diskusní fórum předmětu</a:t>
            </a:r>
            <a:endParaRPr lang="en-GB" dirty="0"/>
          </a:p>
          <a:p>
            <a:pPr lvl="1" eaLnBrk="1" hangingPunct="1"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dirty="0" err="1"/>
              <a:t>konzultační</a:t>
            </a:r>
            <a:r>
              <a:rPr lang="en-GB" dirty="0"/>
              <a:t> </a:t>
            </a:r>
            <a:r>
              <a:rPr lang="en-GB" dirty="0" err="1"/>
              <a:t>hodiny</a:t>
            </a:r>
            <a:r>
              <a:rPr lang="en-GB" dirty="0"/>
              <a:t>: </a:t>
            </a:r>
            <a:r>
              <a:rPr lang="cs-CZ" dirty="0"/>
              <a:t>úterý </a:t>
            </a:r>
            <a:r>
              <a:rPr lang="cs-CZ" dirty="0" smtClean="0"/>
              <a:t>9:30-10:30</a:t>
            </a:r>
            <a:endParaRPr lang="cs-CZ" dirty="0"/>
          </a:p>
          <a:p>
            <a:pPr lvl="2" eaLnBrk="1" hangingPunct="1"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dirty="0" err="1"/>
              <a:t>jindy</a:t>
            </a:r>
            <a:r>
              <a:rPr lang="en-GB" dirty="0"/>
              <a:t> </a:t>
            </a:r>
            <a:r>
              <a:rPr lang="cs-CZ" dirty="0"/>
              <a:t>jen </a:t>
            </a:r>
            <a:r>
              <a:rPr lang="en-GB" dirty="0" err="1"/>
              <a:t>po</a:t>
            </a:r>
            <a:r>
              <a:rPr lang="en-GB" dirty="0"/>
              <a:t> </a:t>
            </a:r>
            <a:r>
              <a:rPr lang="en-GB" dirty="0" err="1"/>
              <a:t>předchozí</a:t>
            </a:r>
            <a:r>
              <a:rPr lang="en-GB" dirty="0"/>
              <a:t> </a:t>
            </a:r>
            <a:r>
              <a:rPr lang="en-GB" dirty="0" err="1"/>
              <a:t>domluvě</a:t>
            </a:r>
            <a:endParaRPr lang="cs-CZ" dirty="0"/>
          </a:p>
          <a:p>
            <a:pPr lvl="2" eaLnBrk="1" hangingPunct="1"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dirty="0"/>
              <a:t>(</a:t>
            </a:r>
            <a:r>
              <a:rPr lang="en-GB" dirty="0" err="1"/>
              <a:t>Katedra</a:t>
            </a:r>
            <a:r>
              <a:rPr lang="en-GB" dirty="0"/>
              <a:t> </a:t>
            </a:r>
            <a:r>
              <a:rPr lang="en-GB" dirty="0" err="1"/>
              <a:t>psychologie</a:t>
            </a:r>
            <a:r>
              <a:rPr lang="en-GB" dirty="0"/>
              <a:t>, </a:t>
            </a:r>
            <a:r>
              <a:rPr lang="cs-CZ" dirty="0"/>
              <a:t>Poříčí 31</a:t>
            </a:r>
            <a:r>
              <a:rPr lang="en-GB" dirty="0"/>
              <a:t>, Brno)</a:t>
            </a:r>
            <a:endParaRPr lang="cs-CZ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500"/>
              <a:t>Pedagogická psychologie jako vyučovací předmět.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>
            <a:normAutofit lnSpcReduction="10000"/>
          </a:bodyPr>
          <a:lstStyle/>
          <a:p>
            <a:pPr marL="352780" indent="-352780" fontAlgn="auto">
              <a:spcBef>
                <a:spcPts val="772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b="1" dirty="0"/>
              <a:t>V učitelské přípravě</a:t>
            </a:r>
            <a:r>
              <a:rPr lang="cs-CZ" dirty="0"/>
              <a:t> patří k základním psychologickým předmětům </a:t>
            </a:r>
          </a:p>
          <a:p>
            <a:pPr marL="705560" lvl="1" indent="-302383" fontAlgn="auto"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/>
              <a:t>samostatná učebnice (např. Příhoda, 1956; Jiránek, 1968, </a:t>
            </a:r>
            <a:r>
              <a:rPr lang="cs-CZ" dirty="0" err="1"/>
              <a:t>Ďurič</a:t>
            </a:r>
            <a:r>
              <a:rPr lang="cs-CZ" dirty="0"/>
              <a:t>, 1974, Mareš, 2013 aj.) </a:t>
            </a:r>
          </a:p>
          <a:p>
            <a:pPr marL="705560" lvl="1" indent="-302383" fontAlgn="auto"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/>
              <a:t>tvoří podstatnou část témat v souhrnné učebnici psychologie pro učitele (např. Čáp, 1976, 1993; </a:t>
            </a:r>
            <a:r>
              <a:rPr lang="cs-CZ" dirty="0" err="1"/>
              <a:t>Ďurič</a:t>
            </a:r>
            <a:r>
              <a:rPr lang="cs-CZ" dirty="0"/>
              <a:t> a </a:t>
            </a:r>
            <a:r>
              <a:rPr lang="cs-CZ" dirty="0" err="1"/>
              <a:t>Štefanovič</a:t>
            </a:r>
            <a:r>
              <a:rPr lang="cs-CZ" dirty="0"/>
              <a:t>, 1977; Čáp a Mareš, 2001). </a:t>
            </a:r>
          </a:p>
          <a:p>
            <a:pPr marL="352780" indent="-352780" fontAlgn="auto">
              <a:spcBef>
                <a:spcPts val="772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b="1" dirty="0"/>
              <a:t>V přípravě odborných psychologů</a:t>
            </a:r>
            <a:r>
              <a:rPr lang="cs-CZ" dirty="0"/>
              <a:t> patří pedagogická psychologie k předmětům rozšiřujícím tradiční základ.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300"/>
              <a:t>Pedagogická psychologie jako obor vědecké přípravy a jako </a:t>
            </a:r>
            <a:r>
              <a:rPr lang="cs-CZ" sz="3300" b="1"/>
              <a:t>odborná psychologická specializace</a:t>
            </a:r>
            <a:r>
              <a:rPr lang="cs-CZ" sz="3300"/>
              <a:t>.</a:t>
            </a:r>
            <a:r>
              <a:rPr lang="cs-CZ" sz="4500"/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000"/>
              <a:t>Po skončení pregraduálního studia psychologie může absolvent-psycholog pokračovat ve vědecké postgraduální přípravě. </a:t>
            </a:r>
          </a:p>
          <a:p>
            <a:pPr lvl="1">
              <a:lnSpc>
                <a:spcPct val="80000"/>
              </a:lnSpc>
            </a:pPr>
            <a:r>
              <a:rPr lang="cs-CZ" sz="1700" b="1"/>
              <a:t>Jedním z oborů doktorského studia </a:t>
            </a:r>
            <a:r>
              <a:rPr lang="cs-CZ" sz="1700"/>
              <a:t>je také pedagogická psychologie. Studium připravuje absolventy jednak pro vědecko-výzkumnou práci v oboru (v ústavech Akademie věd ČR, ve výzkumných ústavech), jednak pro vědecko-pedagogickou činnost na vysokých školách.</a:t>
            </a:r>
          </a:p>
          <a:p>
            <a:pPr>
              <a:lnSpc>
                <a:spcPct val="80000"/>
              </a:lnSpc>
            </a:pPr>
            <a:endParaRPr lang="cs-CZ" sz="2000"/>
          </a:p>
          <a:p>
            <a:pPr>
              <a:lnSpc>
                <a:spcPct val="80000"/>
              </a:lnSpc>
            </a:pPr>
            <a:r>
              <a:rPr lang="cs-CZ" sz="2000"/>
              <a:t>Europsycholog </a:t>
            </a:r>
          </a:p>
          <a:p>
            <a:pPr lvl="1">
              <a:lnSpc>
                <a:spcPct val="80000"/>
              </a:lnSpc>
            </a:pPr>
            <a:r>
              <a:rPr lang="cs-CZ" sz="1700"/>
              <a:t>ucelený soubor požadavků, které musí splňovat pregraduální a postgraduální příprava psychologů v dané zemi, aby absolventům tohoto studia byl nejen uznán psychologický diplom v jiných evropských zemích, ale mohli také v těchto zemích vykonávat profesi psychologa. </a:t>
            </a:r>
          </a:p>
          <a:p>
            <a:pPr lvl="1">
              <a:lnSpc>
                <a:spcPct val="80000"/>
              </a:lnSpc>
            </a:pPr>
            <a:r>
              <a:rPr lang="cs-CZ" sz="1700"/>
              <a:t>Předpokládá se, že psychologické studium bude sestávat ze tří stupňů: </a:t>
            </a:r>
          </a:p>
          <a:p>
            <a:pPr lvl="2">
              <a:lnSpc>
                <a:spcPct val="80000"/>
              </a:lnSpc>
            </a:pPr>
            <a:r>
              <a:rPr lang="cs-CZ" sz="1500"/>
              <a:t>3 roky bakalářského studia, </a:t>
            </a:r>
          </a:p>
          <a:p>
            <a:pPr lvl="2">
              <a:lnSpc>
                <a:spcPct val="80000"/>
              </a:lnSpc>
            </a:pPr>
            <a:r>
              <a:rPr lang="cs-CZ" sz="1500"/>
              <a:t>2 roky navazujícího magisterského studia </a:t>
            </a:r>
          </a:p>
          <a:p>
            <a:pPr lvl="2">
              <a:lnSpc>
                <a:spcPct val="80000"/>
              </a:lnSpc>
            </a:pPr>
            <a:r>
              <a:rPr lang="cs-CZ" sz="1500"/>
              <a:t>nejméně 1 rok praxe pod supervizí po absolvování vysoké školy. </a:t>
            </a:r>
          </a:p>
          <a:p>
            <a:pPr lvl="1">
              <a:lnSpc>
                <a:spcPct val="80000"/>
              </a:lnSpc>
            </a:pPr>
            <a:r>
              <a:rPr lang="cs-CZ" sz="1700" b="1"/>
              <a:t>Jedním ze čtyř profesních oborů</a:t>
            </a:r>
            <a:r>
              <a:rPr lang="cs-CZ" sz="1700"/>
              <a:t>, v nichž se absolvent může po promoci specializovat, </a:t>
            </a:r>
            <a:r>
              <a:rPr lang="cs-CZ" sz="1700" b="1"/>
              <a:t>je</a:t>
            </a:r>
            <a:r>
              <a:rPr lang="cs-CZ" sz="1700"/>
              <a:t> také </a:t>
            </a:r>
            <a:r>
              <a:rPr lang="cs-CZ" sz="1700" b="1"/>
              <a:t>pedagogická a školní psychologie</a:t>
            </a:r>
            <a:r>
              <a:rPr lang="cs-CZ" sz="1700"/>
              <a:t>, tedy oblast edukace – </a:t>
            </a:r>
            <a:r>
              <a:rPr lang="cs-CZ" sz="1700" i="1"/>
              <a:t>education</a:t>
            </a:r>
            <a:r>
              <a:rPr lang="cs-CZ" sz="1700"/>
              <a:t> (EuroPsy, 2005).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/>
          <a:lstStyle/>
          <a:p>
            <a:r>
              <a:rPr lang="cs-CZ"/>
              <a:t>Historie oboru ve světě.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700"/>
              <a:t>Pedagogická psychologie patří mezi nejstarší psychologické obory, neboť začala se rozvíjet už ke konci 19. století. Mezi její zakladatele patřili přední psychologové své doby.</a:t>
            </a:r>
          </a:p>
          <a:p>
            <a:pPr>
              <a:lnSpc>
                <a:spcPct val="90000"/>
              </a:lnSpc>
            </a:pPr>
            <a:r>
              <a:rPr lang="cs-CZ" sz="2700"/>
              <a:t>Americká psychologická asociace zpracovala publikaci věnovanou stoleté existenci oboru pedagogické psychologie (Zimmermann, Schunk, 2003). </a:t>
            </a:r>
          </a:p>
          <a:p>
            <a:pPr lvl="1">
              <a:lnSpc>
                <a:spcPct val="90000"/>
              </a:lnSpc>
            </a:pPr>
            <a:r>
              <a:rPr lang="cs-CZ" sz="2200"/>
              <a:t>jednoduchá periodizaci do tří velkých, mírně se překrývajících vývojových etap: </a:t>
            </a:r>
          </a:p>
          <a:p>
            <a:pPr lvl="2">
              <a:lnSpc>
                <a:spcPct val="90000"/>
              </a:lnSpc>
            </a:pPr>
            <a:r>
              <a:rPr lang="cs-CZ" sz="2000"/>
              <a:t>1890-1920, </a:t>
            </a:r>
          </a:p>
          <a:p>
            <a:pPr lvl="2">
              <a:lnSpc>
                <a:spcPct val="90000"/>
              </a:lnSpc>
            </a:pPr>
            <a:r>
              <a:rPr lang="cs-CZ" sz="2000"/>
              <a:t>1920-1960, </a:t>
            </a:r>
          </a:p>
          <a:p>
            <a:pPr lvl="2">
              <a:lnSpc>
                <a:spcPct val="90000"/>
              </a:lnSpc>
            </a:pPr>
            <a:r>
              <a:rPr lang="cs-CZ" sz="2000"/>
              <a:t>od r. 1960 do současnosti.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/>
          <a:lstStyle/>
          <a:p>
            <a:r>
              <a:rPr lang="cs-CZ"/>
              <a:t>První období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400"/>
              <a:t>Nejstarší vývojové období (1890-1920) reprezentuje šest osobností: W. James, A. Binet, J. Dewey, E.L. Thorndike, L.M. Terman, M. Montessoriová. Připomeňme  zde výběrově alespoň první dvě zakladatelské osobnosti.</a:t>
            </a:r>
          </a:p>
          <a:p>
            <a:pPr lvl="1">
              <a:lnSpc>
                <a:spcPct val="80000"/>
              </a:lnSpc>
            </a:pPr>
            <a:r>
              <a:rPr lang="cs-CZ" sz="1800"/>
              <a:t>Americký psycholog </a:t>
            </a:r>
            <a:r>
              <a:rPr lang="cs-CZ" sz="1800" b="1"/>
              <a:t>W. James</a:t>
            </a:r>
            <a:r>
              <a:rPr lang="cs-CZ" sz="1800"/>
              <a:t>, který je pokládán za jednoho ze zakladatelů vědecké psychologie, už v r. 1899 napsal Rozpravy s učiteli o psychologii a se studenty o životních ideálech. Upozorňoval, že sama psychologie jako věda nemůže zajistit efektivní výuku žáků, neboť vyučovací činnost učitele je tvořivou záležitostí, je tedy spíše uměním. Byl jeden z prvních, který zdůrazňoval, že je třeba přihlížet k individuálním zvláštnostem žáků a založil tak v pedagogické psychologii linii zaměřenou na dítě a jeho potřeby (child-centered psychology).  </a:t>
            </a:r>
          </a:p>
          <a:p>
            <a:pPr lvl="1">
              <a:lnSpc>
                <a:spcPct val="80000"/>
              </a:lnSpc>
            </a:pPr>
            <a:r>
              <a:rPr lang="cs-CZ" sz="1800"/>
              <a:t>Francouzský lékař a psycholog </a:t>
            </a:r>
            <a:r>
              <a:rPr lang="cs-CZ" sz="1800" b="1"/>
              <a:t>A. Binet </a:t>
            </a:r>
            <a:r>
              <a:rPr lang="cs-CZ" sz="1800"/>
              <a:t>vnesl do pedagogické psychologie metodu experimentálního zkoumání lidského učení (při výzkumech používal i kontrolní skupiny) a studoval podmínky, za nichž učení ve škole probíhá. Zpočátku se zajímal o psychopatologii, zejména o tzv. abnormální děti. Pro zkoumání jejich kognitivních schopností vypracoval speciální zkoušky a tím se zařadil mezi zakladatele psychologického testování. Nešlo mu však o identifikaci mentálně znevýhodněných dětí proto, aby mohly být separovány od běžné populace. Naopak: snažil se je identifikovat proto, aby jim mohla být poskytnuta zvýšené péče s přihlédnutím k jejich potřebám. Výrazně ovlivnil hnutí moderní výchovy tím, že studoval zvláštnosti dětí; vyvracel představu, že dítě je pouhá zmenšenina dospělého člověka.</a:t>
            </a:r>
          </a:p>
          <a:p>
            <a:pPr>
              <a:lnSpc>
                <a:spcPct val="80000"/>
              </a:lnSpc>
            </a:pPr>
            <a:endParaRPr lang="cs-CZ" sz="24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/>
          <a:lstStyle/>
          <a:p>
            <a:r>
              <a:rPr lang="cs-CZ"/>
              <a:t>Druhé období, třetí období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r>
              <a:rPr lang="cs-CZ"/>
              <a:t>Střední  vývojové období (1920 – 1960) ovlivnilo pět osobností: L.S. Vygotskij, B.F. Skinner, J. Piaget, L.J. Cronbach, R.M. Gagné. </a:t>
            </a:r>
          </a:p>
          <a:p>
            <a:r>
              <a:rPr lang="cs-CZ"/>
              <a:t>Nejmladší vývojové období (od r. 1960 do současnosti) reprezentují: B.S. Bloom, N.L. Gage, J. Bruner, A. Bandura, A.L. Brownová.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500"/>
              <a:t>Přínos ped. psy. pro další obory </a:t>
            </a:r>
            <a:br>
              <a:rPr lang="cs-CZ" sz="4500"/>
            </a:br>
            <a:r>
              <a:rPr lang="cs-CZ" sz="4500"/>
              <a:t>- Aster (1990) uvádí: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700"/>
              <a:t>regresní analýzu (R.T. Thorndike), </a:t>
            </a:r>
          </a:p>
          <a:p>
            <a:pPr>
              <a:lnSpc>
                <a:spcPct val="80000"/>
              </a:lnSpc>
            </a:pPr>
            <a:r>
              <a:rPr lang="cs-CZ" sz="2700"/>
              <a:t>analýzu kovariance (A. Porter), </a:t>
            </a:r>
          </a:p>
          <a:p>
            <a:pPr>
              <a:lnSpc>
                <a:spcPct val="80000"/>
              </a:lnSpc>
            </a:pPr>
            <a:r>
              <a:rPr lang="cs-CZ" sz="2700"/>
              <a:t>zjišťování reliability testů a dotazníků (L. Cronbach), </a:t>
            </a:r>
          </a:p>
          <a:p>
            <a:pPr>
              <a:lnSpc>
                <a:spcPct val="80000"/>
              </a:lnSpc>
            </a:pPr>
            <a:r>
              <a:rPr lang="cs-CZ" sz="2700"/>
              <a:t>multivariační metody později zužitkované ve statistických počítačových programech typu SPSS - Statistical Programs for Social Scienes (B. Cooley, P. Lohnes) </a:t>
            </a:r>
          </a:p>
          <a:p>
            <a:pPr>
              <a:lnSpc>
                <a:spcPct val="80000"/>
              </a:lnSpc>
            </a:pPr>
            <a:r>
              <a:rPr lang="cs-CZ" sz="2700"/>
              <a:t>meta-analýzu výsledků empirických výzkumů (G. Glass, I.V. Hedges).</a:t>
            </a:r>
          </a:p>
          <a:p>
            <a:pPr>
              <a:lnSpc>
                <a:spcPct val="80000"/>
              </a:lnSpc>
            </a:pPr>
            <a:endParaRPr lang="cs-CZ" sz="2700"/>
          </a:p>
          <a:p>
            <a:pPr>
              <a:lnSpc>
                <a:spcPct val="80000"/>
              </a:lnSpc>
            </a:pPr>
            <a:r>
              <a:rPr lang="cs-CZ" sz="2700"/>
              <a:t>jedná se ale i např. o action research, practice-based research...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/>
          <a:lstStyle/>
          <a:p>
            <a:r>
              <a:rPr lang="cs-CZ"/>
              <a:t>Změny v oboru v minulém století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700" dirty="0"/>
              <a:t>Mayer (1992) napsal, že ve 20. století se vztah mezi pedagogikou a psychologií podobal třem odlišným typům dopravní situace. </a:t>
            </a:r>
          </a:p>
          <a:p>
            <a:pPr lvl="1">
              <a:lnSpc>
                <a:spcPct val="80000"/>
              </a:lnSpc>
            </a:pPr>
            <a:r>
              <a:rPr lang="cs-CZ" sz="2200" dirty="0"/>
              <a:t>Z počátku šlo o ulici s jednosměrným provozem – podněty mířily od psychologie k pedagogice. </a:t>
            </a:r>
            <a:r>
              <a:rPr lang="cs-CZ" sz="2200" b="1" dirty="0"/>
              <a:t>Psychologie</a:t>
            </a:r>
            <a:r>
              <a:rPr lang="cs-CZ" sz="2200" dirty="0"/>
              <a:t> se snažila formulovat </a:t>
            </a:r>
            <a:r>
              <a:rPr lang="cs-CZ" sz="2200" b="1" dirty="0"/>
              <a:t>nové teorie učení a vyučování</a:t>
            </a:r>
            <a:r>
              <a:rPr lang="cs-CZ" sz="2200" dirty="0"/>
              <a:t>, zatímco </a:t>
            </a:r>
            <a:r>
              <a:rPr lang="cs-CZ" sz="2200" b="1" dirty="0"/>
              <a:t>pedagogika</a:t>
            </a:r>
            <a:r>
              <a:rPr lang="cs-CZ" sz="2200" dirty="0"/>
              <a:t> se je </a:t>
            </a:r>
            <a:r>
              <a:rPr lang="cs-CZ" sz="2200" b="1" dirty="0"/>
              <a:t>snažila aplikovat</a:t>
            </a:r>
            <a:r>
              <a:rPr lang="cs-CZ" sz="2200" dirty="0"/>
              <a:t> na problémy, s nimiž zápasila školní praxe. </a:t>
            </a:r>
          </a:p>
          <a:p>
            <a:pPr lvl="1">
              <a:lnSpc>
                <a:spcPct val="80000"/>
              </a:lnSpc>
            </a:pPr>
            <a:r>
              <a:rPr lang="cs-CZ" sz="2200" dirty="0"/>
              <a:t>V další vývojové etapě jak psychologie, tak pedagogika zajely do slepé ulice: psychologie se soustředila na problémy, které příliš nesouvisely s edukací lidí; pedagogika se zaměřila na řešení praktických úkolů a odklonila se od teorie. </a:t>
            </a:r>
          </a:p>
          <a:p>
            <a:pPr lvl="1">
              <a:lnSpc>
                <a:spcPct val="80000"/>
              </a:lnSpc>
            </a:pPr>
            <a:r>
              <a:rPr lang="cs-CZ" sz="2200" dirty="0"/>
              <a:t>V poslední době byl naštěstí nastolen „obousměrný provoz“ mezi psychologií a pedagogikou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ctrTitle"/>
          </p:nvPr>
        </p:nvSpPr>
        <p:spPr/>
        <p:txBody>
          <a:bodyPr vert="horz" wrap="square" lIns="99208" tIns="51588" rIns="99208" bIns="51588" numCol="1" anchor="b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  <a:defRPr/>
            </a:pPr>
            <a:r>
              <a:rPr lang="cs-CZ" sz="5952" dirty="0"/>
              <a:t>Pedagogická </a:t>
            </a:r>
            <a:r>
              <a:rPr lang="en-GB" sz="5952" dirty="0" err="1"/>
              <a:t>Psychologie</a:t>
            </a:r>
            <a:endParaRPr lang="en-GB" sz="6063" b="1" dirty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604417" y="6668963"/>
            <a:ext cx="7391682" cy="755968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  <a:defRPr/>
            </a:pPr>
            <a:endParaRPr lang="en-GB" sz="4740"/>
          </a:p>
          <a:p>
            <a:pPr eaLnBrk="1" fontAlgn="auto" hangingPunct="1">
              <a:spcBef>
                <a:spcPts val="441"/>
              </a:spcBef>
              <a:spcAft>
                <a:spcPts val="0"/>
              </a:spcAft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  <a:defRPr/>
            </a:pPr>
            <a:endParaRPr lang="en-GB"/>
          </a:p>
        </p:txBody>
      </p:sp>
      <p:sp>
        <p:nvSpPr>
          <p:cNvPr id="12292" name="Obdélník 4"/>
          <p:cNvSpPr>
            <a:spLocks noChangeArrowheads="1"/>
          </p:cNvSpPr>
          <p:nvPr/>
        </p:nvSpPr>
        <p:spPr bwMode="auto">
          <a:xfrm>
            <a:off x="2739162" y="6716211"/>
            <a:ext cx="3147721" cy="660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cs-CZ" altLang="cs-CZ" sz="3968" b="1">
                <a:solidFill>
                  <a:schemeClr val="tx1"/>
                </a:solidFill>
              </a:rPr>
              <a:t>T</a:t>
            </a:r>
            <a:r>
              <a:rPr lang="en-GB" altLang="cs-CZ" sz="3968" b="1">
                <a:solidFill>
                  <a:schemeClr val="tx1"/>
                </a:solidFill>
              </a:rPr>
              <a:t>eorie učení</a:t>
            </a:r>
          </a:p>
        </p:txBody>
      </p:sp>
    </p:spTree>
    <p:extLst>
      <p:ext uri="{BB962C8B-B14F-4D97-AF65-F5344CB8AC3E}">
        <p14:creationId xmlns:p14="http://schemas.microsoft.com/office/powerpoint/2010/main" val="13020424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GB" altLang="cs-CZ"/>
              <a:t>Úvodem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3360" cy="4996036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cs-CZ" altLang="cs-CZ" sz="2535" i="1"/>
              <a:t>Pedagogický pohled</a:t>
            </a:r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cs-CZ" altLang="cs-CZ" sz="2205" i="1"/>
              <a:t>Učení </a:t>
            </a:r>
            <a:r>
              <a:rPr lang="cs-CZ" altLang="cs-CZ" sz="2205" b="1" i="1"/>
              <a:t>v užším smyslu </a:t>
            </a:r>
          </a:p>
          <a:p>
            <a:pPr lvl="1" eaLnBrk="1" hangingPunct="1">
              <a:lnSpc>
                <a:spcPct val="80000"/>
              </a:lnSpc>
              <a:buNone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cs-CZ" altLang="cs-CZ" b="1" i="1"/>
              <a:t>	</a:t>
            </a:r>
            <a:r>
              <a:rPr lang="cs-CZ" altLang="cs-CZ" i="1"/>
              <a:t>(v situacích pedagogického typu; Kulič, 1992)</a:t>
            </a:r>
          </a:p>
          <a:p>
            <a:pPr lvl="2" eaLnBrk="1" hangingPunct="1">
              <a:lnSpc>
                <a:spcPct val="95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/>
              <a:t>Učení směřující k určitému cíli</a:t>
            </a:r>
          </a:p>
          <a:p>
            <a:pPr lvl="2" eaLnBrk="1" hangingPunct="1">
              <a:lnSpc>
                <a:spcPct val="95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/>
              <a:t>Učení záměrně organizované</a:t>
            </a:r>
          </a:p>
          <a:p>
            <a:pPr lvl="2" eaLnBrk="1" hangingPunct="1">
              <a:lnSpc>
                <a:spcPct val="95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/>
              <a:t>Učení promyšleně řízené</a:t>
            </a:r>
          </a:p>
          <a:p>
            <a:pPr lvl="2" eaLnBrk="1" hangingPunct="1">
              <a:lnSpc>
                <a:spcPct val="95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/>
              <a:t>Učení uvědomované žákem</a:t>
            </a:r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endParaRPr lang="cs-CZ" altLang="cs-CZ" sz="2205" i="1"/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cs-CZ" altLang="cs-CZ" sz="2205" i="1"/>
              <a:t>Učení </a:t>
            </a:r>
            <a:r>
              <a:rPr lang="cs-CZ" altLang="cs-CZ" sz="2205" b="1" i="1"/>
              <a:t>v širším smyslu </a:t>
            </a:r>
            <a:r>
              <a:rPr lang="cs-CZ" altLang="cs-CZ" sz="2205" i="1"/>
              <a:t>(viz dále)</a:t>
            </a:r>
          </a:p>
          <a:p>
            <a:pPr eaLnBrk="1" hangingPunct="1">
              <a:lnSpc>
                <a:spcPct val="80000"/>
              </a:lnSpc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endParaRPr lang="cs-CZ" altLang="cs-CZ" sz="2646"/>
          </a:p>
          <a:p>
            <a:pPr eaLnBrk="1" hangingPunct="1">
              <a:lnSpc>
                <a:spcPct val="80000"/>
              </a:lnSpc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endParaRPr lang="en-GB" altLang="cs-CZ" sz="1984" i="1"/>
          </a:p>
        </p:txBody>
      </p:sp>
    </p:spTree>
    <p:extLst>
      <p:ext uri="{BB962C8B-B14F-4D97-AF65-F5344CB8AC3E}">
        <p14:creationId xmlns:p14="http://schemas.microsoft.com/office/powerpoint/2010/main" val="35682743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GB" altLang="cs-CZ"/>
              <a:t>Základní pojmy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3360" cy="4996036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marL="352780" indent="-352780" eaLnBrk="1" fontAlgn="auto" hangingPunct="1">
              <a:lnSpc>
                <a:spcPct val="80000"/>
              </a:lnSpc>
              <a:spcBef>
                <a:spcPts val="579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/>
              <a:t>Vědomosti</a:t>
            </a:r>
            <a:r>
              <a:rPr lang="en-GB" sz="2205"/>
              <a:t> </a:t>
            </a:r>
          </a:p>
          <a:p>
            <a:pPr marL="705560" lvl="1" indent="-302383" eaLnBrk="1" fontAlgn="auto" hangingPunct="1">
              <a:lnSpc>
                <a:spcPct val="80000"/>
              </a:lnSpc>
              <a:spcBef>
                <a:spcPts val="551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1984"/>
              <a:t>osvojené soustavy informací, představ a pojmů</a:t>
            </a:r>
          </a:p>
          <a:p>
            <a:pPr marL="705560" lvl="1" indent="-302383" eaLnBrk="1" fontAlgn="auto" hangingPunct="1">
              <a:lnSpc>
                <a:spcPct val="80000"/>
              </a:lnSpc>
              <a:spcBef>
                <a:spcPts val="551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1984" i="1"/>
              <a:t>(srv. deklarativní znalosti</a:t>
            </a:r>
            <a:r>
              <a:rPr lang="cs-CZ" sz="1984" i="1"/>
              <a:t>)</a:t>
            </a:r>
            <a:endParaRPr lang="en-GB" sz="1984" i="1"/>
          </a:p>
          <a:p>
            <a:pPr marL="352780" indent="-352780" eaLnBrk="1" fontAlgn="auto" hangingPunct="1">
              <a:lnSpc>
                <a:spcPct val="80000"/>
              </a:lnSpc>
              <a:spcBef>
                <a:spcPts val="579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/>
              <a:t>Dovednosti</a:t>
            </a:r>
            <a:r>
              <a:rPr lang="en-GB" sz="2205"/>
              <a:t> </a:t>
            </a:r>
          </a:p>
          <a:p>
            <a:pPr marL="705560" lvl="1" indent="-302383" eaLnBrk="1" fontAlgn="auto" hangingPunct="1">
              <a:lnSpc>
                <a:spcPct val="80000"/>
              </a:lnSpc>
              <a:spcBef>
                <a:spcPts val="551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1984"/>
              <a:t>předpoklad pro vykonávání činnosti či její části; znalost postupu či „strategie“ určité činnosti</a:t>
            </a:r>
          </a:p>
          <a:p>
            <a:pPr marL="705560" lvl="1" indent="-302383" eaLnBrk="1" fontAlgn="auto" hangingPunct="1">
              <a:lnSpc>
                <a:spcPct val="80000"/>
              </a:lnSpc>
              <a:spcBef>
                <a:spcPts val="551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1984" i="1"/>
              <a:t>(srv. procedurální znalosti</a:t>
            </a:r>
            <a:r>
              <a:rPr lang="cs-CZ" sz="1984" i="1"/>
              <a:t>)</a:t>
            </a:r>
            <a:endParaRPr lang="en-GB" sz="1984" i="1"/>
          </a:p>
          <a:p>
            <a:pPr marL="352780" indent="-352780" eaLnBrk="1" fontAlgn="auto" hangingPunct="1">
              <a:lnSpc>
                <a:spcPct val="80000"/>
              </a:lnSpc>
              <a:spcBef>
                <a:spcPts val="579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/>
              <a:t>Návyky</a:t>
            </a:r>
          </a:p>
          <a:p>
            <a:pPr marL="705560" lvl="1" indent="-302383" eaLnBrk="1" fontAlgn="auto" hangingPunct="1">
              <a:lnSpc>
                <a:spcPct val="80000"/>
              </a:lnSpc>
              <a:spcBef>
                <a:spcPts val="551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1984"/>
              <a:t>Učením získaná pobídka chovat se v určité situaci určitým způsobem a obsahuje motivační prvek</a:t>
            </a:r>
          </a:p>
          <a:p>
            <a:pPr marL="352780" indent="-352780" eaLnBrk="1" fontAlgn="auto" hangingPunct="1">
              <a:lnSpc>
                <a:spcPct val="80000"/>
              </a:lnSpc>
              <a:spcBef>
                <a:spcPts val="579"/>
              </a:spcBef>
              <a:spcAft>
                <a:spcPts val="0"/>
              </a:spcAft>
              <a:buNone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endParaRPr lang="en-GB" sz="2205" b="1"/>
          </a:p>
          <a:p>
            <a:pPr marL="352780" indent="-352780" eaLnBrk="1" fontAlgn="auto" hangingPunct="1">
              <a:lnSpc>
                <a:spcPct val="80000"/>
              </a:lnSpc>
              <a:spcBef>
                <a:spcPts val="579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 u="sng"/>
              <a:t>Kompetence</a:t>
            </a:r>
            <a:r>
              <a:rPr lang="en-GB" sz="2205" b="1"/>
              <a:t> </a:t>
            </a:r>
            <a:r>
              <a:rPr lang="en-GB" sz="2205" i="1"/>
              <a:t>(v rámci ŠV</a:t>
            </a:r>
            <a:r>
              <a:rPr lang="cs-CZ" sz="2205" i="1"/>
              <a:t>P)</a:t>
            </a:r>
            <a:endParaRPr lang="en-GB" sz="2205" i="1"/>
          </a:p>
          <a:p>
            <a:pPr marL="705560" lvl="1" indent="-302383" eaLnBrk="1" fontAlgn="auto" hangingPunct="1">
              <a:lnSpc>
                <a:spcPct val="80000"/>
              </a:lnSpc>
              <a:spcBef>
                <a:spcPts val="551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1984"/>
              <a:t>Zahrnují všechny výše uvedené; zdůrazňována praktičnost a provázanost s běžným životem</a:t>
            </a:r>
            <a:endParaRPr lang="cs-CZ" sz="1984"/>
          </a:p>
          <a:p>
            <a:pPr marL="705560" lvl="1" indent="-302383" eaLnBrk="1" fontAlgn="auto" hangingPunct="1">
              <a:lnSpc>
                <a:spcPct val="80000"/>
              </a:lnSpc>
              <a:spcBef>
                <a:spcPts val="551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cs-CZ" sz="1543"/>
              <a:t>Def. (Klíčové) kompetence jsou evropském rámci pojímány jako kombinace znalostí, dovedností a postojů odpovídajících určitému kontextu a definovány jako kompetence, které všichni potřebují ke svému osobnímu naplnění a rozvoji, aktivnímu občanství, sociálnímu začlenění a pro pracovní život. Během počátečního vzdělávání a odborné přípravy by si měli mladí lidé osvojit klíčové schopnosti na takové úrovni, aby byli připraveni na dospělost, a tyto schopnosti by si měli dále rozvíjet, zachovávat a aktualizovat v rámci celoživotního vzdělávání.</a:t>
            </a:r>
            <a:endParaRPr lang="en-GB" sz="1984"/>
          </a:p>
        </p:txBody>
      </p:sp>
    </p:spTree>
    <p:extLst>
      <p:ext uri="{BB962C8B-B14F-4D97-AF65-F5344CB8AC3E}">
        <p14:creationId xmlns:p14="http://schemas.microsoft.com/office/powerpoint/2010/main" val="4140929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Požadavky na ukončení kurzu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r>
              <a:rPr lang="cs-CZ" dirty="0" smtClean="0"/>
              <a:t>Přijít:</a:t>
            </a:r>
          </a:p>
          <a:p>
            <a:pPr lvl="2"/>
            <a:r>
              <a:rPr lang="cs-CZ" dirty="0" smtClean="0"/>
              <a:t>Pá </a:t>
            </a:r>
            <a:r>
              <a:rPr lang="cs-CZ" dirty="0"/>
              <a:t>2. 11. 18:00–19:50 učebna 50, </a:t>
            </a:r>
            <a:endParaRPr lang="cs-CZ" dirty="0" smtClean="0"/>
          </a:p>
          <a:p>
            <a:pPr lvl="2"/>
            <a:r>
              <a:rPr lang="cs-CZ" dirty="0" smtClean="0"/>
              <a:t>Pá </a:t>
            </a:r>
            <a:r>
              <a:rPr lang="cs-CZ" dirty="0"/>
              <a:t>30. 11. 18:00–19:50 učebna 50, </a:t>
            </a:r>
            <a:endParaRPr lang="cs-CZ" dirty="0" smtClean="0"/>
          </a:p>
          <a:p>
            <a:pPr lvl="2"/>
            <a:r>
              <a:rPr lang="cs-CZ" dirty="0" smtClean="0"/>
              <a:t>Pá </a:t>
            </a:r>
            <a:r>
              <a:rPr lang="cs-CZ" dirty="0"/>
              <a:t>7. 12. 18:00–19:50 učebna </a:t>
            </a:r>
            <a:r>
              <a:rPr lang="cs-CZ" dirty="0" smtClean="0"/>
              <a:t>50.</a:t>
            </a:r>
            <a:endParaRPr lang="cs-CZ" dirty="0"/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Seminární práce (poster; do </a:t>
            </a:r>
            <a:r>
              <a:rPr lang="cs-CZ" dirty="0" err="1" smtClean="0"/>
              <a:t>ISu</a:t>
            </a:r>
            <a:r>
              <a:rPr lang="cs-CZ" dirty="0" smtClean="0"/>
              <a:t> – viz dále)</a:t>
            </a:r>
          </a:p>
          <a:p>
            <a:pPr lvl="1"/>
            <a:r>
              <a:rPr lang="cs-CZ" dirty="0" smtClean="0"/>
              <a:t>písemný </a:t>
            </a:r>
            <a:r>
              <a:rPr lang="cs-CZ" dirty="0"/>
              <a:t>test</a:t>
            </a:r>
            <a:r>
              <a:rPr lang="cs-CZ" dirty="0" smtClean="0"/>
              <a:t> </a:t>
            </a:r>
            <a:r>
              <a:rPr lang="cs-CZ" i="1" dirty="0"/>
              <a:t>(20 otázek, nucená volba)</a:t>
            </a:r>
          </a:p>
        </p:txBody>
      </p:sp>
    </p:spTree>
    <p:extLst>
      <p:ext uri="{BB962C8B-B14F-4D97-AF65-F5344CB8AC3E}">
        <p14:creationId xmlns:p14="http://schemas.microsoft.com/office/powerpoint/2010/main" val="41927744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xfrm>
            <a:off x="675999" y="251989"/>
            <a:ext cx="8987614" cy="1091953"/>
          </a:xfrm>
        </p:spPr>
        <p:txBody>
          <a:bodyPr/>
          <a:lstStyle/>
          <a:p>
            <a:pPr eaLnBrk="1" hangingPunct="1"/>
            <a:r>
              <a:rPr lang="cs-CZ" altLang="cs-CZ"/>
              <a:t>Úvodem – učení v psychologii</a:t>
            </a:r>
          </a:p>
        </p:txBody>
      </p:sp>
      <p:sp>
        <p:nvSpPr>
          <p:cNvPr id="18435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75999" y="1763924"/>
            <a:ext cx="8987614" cy="49557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/>
              <a:t>Učení (Čáp, 2001)</a:t>
            </a:r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/>
              <a:t>Získávání zkušeností, utváření a pozměňování jedince v průběhu života.</a:t>
            </a:r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/>
              <a:t>Opakem vrozeného</a:t>
            </a:r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/>
              <a:t>Probíhá i na subhumánní úrovni</a:t>
            </a:r>
            <a:endParaRPr lang="cs-CZ" altLang="cs-CZ" sz="2205"/>
          </a:p>
          <a:p>
            <a:pPr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endParaRPr lang="cs-CZ" altLang="cs-CZ" sz="2535"/>
          </a:p>
          <a:p>
            <a:pPr eaLnBrk="1" hangingPunct="1">
              <a:lnSpc>
                <a:spcPct val="80000"/>
              </a:lnSpc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/>
              <a:t>Funkce učení</a:t>
            </a:r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/>
              <a:t>Přizpůsobování organismu k prostředí a změnám v prostředí</a:t>
            </a:r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/>
              <a:t>Přizpůsobování společnosti a jejím požadavkům</a:t>
            </a:r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/>
              <a:t>Nejedná se pouze o pasivní proces </a:t>
            </a:r>
          </a:p>
          <a:p>
            <a:pPr lvl="2" eaLnBrk="1" hangingPunct="1">
              <a:lnSpc>
                <a:spcPct val="80000"/>
              </a:lnSpc>
              <a:spcBef>
                <a:spcPts val="579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1984" i="1"/>
              <a:t>(srv. např. Piaget – asimilace a akomodace, Moscovichi – sociální reprezentace aj.)</a:t>
            </a: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558860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  <a:defRPr/>
            </a:pPr>
            <a:r>
              <a:rPr lang="en-GB"/>
              <a:t>Druhy učení</a:t>
            </a:r>
            <a:r>
              <a:rPr lang="cs-CZ"/>
              <a:t> v psychologii - opakování</a:t>
            </a:r>
            <a:endParaRPr lang="en-GB"/>
          </a:p>
        </p:txBody>
      </p:sp>
      <p:sp>
        <p:nvSpPr>
          <p:cNvPr id="20483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3360" cy="4996036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 b="1"/>
              <a:t>Elementární učení</a:t>
            </a:r>
          </a:p>
          <a:p>
            <a:pPr lvl="1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/>
              <a:t>Tvoření asociací nebo podmiňování</a:t>
            </a:r>
          </a:p>
          <a:p>
            <a:pPr eaLnBrk="1" hangingPunct="1"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 b="1"/>
              <a:t>Komplexní učení</a:t>
            </a:r>
          </a:p>
          <a:p>
            <a:pPr lvl="1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/>
              <a:t>Osvojení postupů při řešení problémů, mentální mapy prostředí, osvojování principů a systémů učiva</a:t>
            </a:r>
          </a:p>
          <a:p>
            <a:pPr lvl="1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 i="1"/>
              <a:t>(viz </a:t>
            </a:r>
            <a:r>
              <a:rPr lang="cs-CZ" altLang="cs-CZ" sz="2205" i="1"/>
              <a:t>další přednáška</a:t>
            </a:r>
            <a:r>
              <a:rPr lang="en-GB" altLang="cs-CZ" sz="2205" i="1"/>
              <a:t>)</a:t>
            </a:r>
          </a:p>
          <a:p>
            <a:pPr eaLnBrk="1" hangingPunct="1"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 b="1"/>
              <a:t>Sociální učení</a:t>
            </a:r>
          </a:p>
          <a:p>
            <a:pPr lvl="1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/>
              <a:t>Komunikace, interakce a percepce, sociální role</a:t>
            </a:r>
          </a:p>
          <a:p>
            <a:pPr lvl="1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 i="1"/>
              <a:t>(viz sociální psychologie)</a:t>
            </a:r>
          </a:p>
        </p:txBody>
      </p:sp>
    </p:spTree>
    <p:extLst>
      <p:ext uri="{BB962C8B-B14F-4D97-AF65-F5344CB8AC3E}">
        <p14:creationId xmlns:p14="http://schemas.microsoft.com/office/powerpoint/2010/main" val="10245381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cs-CZ" altLang="cs-CZ"/>
              <a:t>Učení - v</a:t>
            </a:r>
            <a:r>
              <a:rPr lang="en-GB" altLang="cs-CZ"/>
              <a:t>ýsledky učení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3360" cy="4996036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352780" indent="-352780" defTabSz="1007959" eaLnBrk="1" fontAlgn="auto" hangingPunct="1">
              <a:lnSpc>
                <a:spcPct val="80000"/>
              </a:lnSpc>
              <a:spcBef>
                <a:spcPts val="468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 dirty="0" err="1"/>
              <a:t>Vědomosti</a:t>
            </a:r>
            <a:endParaRPr lang="en-GB" sz="2205" b="1" dirty="0"/>
          </a:p>
          <a:p>
            <a:pPr marL="705560" lvl="1" indent="-302383" defTabSz="1007959" eaLnBrk="1" fontAlgn="auto" hangingPunct="1">
              <a:lnSpc>
                <a:spcPct val="80000"/>
              </a:lnSpc>
              <a:spcBef>
                <a:spcPts val="413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dirty="0" err="1"/>
              <a:t>Soustavy</a:t>
            </a:r>
            <a:r>
              <a:rPr lang="en-GB" sz="2205" dirty="0"/>
              <a:t> </a:t>
            </a:r>
            <a:r>
              <a:rPr lang="en-GB" sz="2205" dirty="0" err="1"/>
              <a:t>představ</a:t>
            </a:r>
            <a:r>
              <a:rPr lang="en-GB" sz="2205" dirty="0"/>
              <a:t> a </a:t>
            </a:r>
            <a:r>
              <a:rPr lang="en-GB" sz="2205" dirty="0" err="1"/>
              <a:t>pojmů</a:t>
            </a:r>
            <a:endParaRPr lang="en-GB" sz="2205" dirty="0"/>
          </a:p>
          <a:p>
            <a:pPr marL="352780" indent="-352780" defTabSz="1007959" eaLnBrk="1" fontAlgn="auto" hangingPunct="1">
              <a:lnSpc>
                <a:spcPct val="80000"/>
              </a:lnSpc>
              <a:spcBef>
                <a:spcPts val="468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 dirty="0" err="1"/>
              <a:t>Senzorické</a:t>
            </a:r>
            <a:r>
              <a:rPr lang="en-GB" sz="2205" b="1" dirty="0"/>
              <a:t> </a:t>
            </a:r>
            <a:r>
              <a:rPr lang="en-GB" sz="2205" b="1" dirty="0" err="1"/>
              <a:t>dovednosti</a:t>
            </a:r>
            <a:endParaRPr lang="en-GB" sz="2205" b="1" dirty="0"/>
          </a:p>
          <a:p>
            <a:pPr marL="705560" lvl="1" indent="-302383" defTabSz="1007959" eaLnBrk="1" fontAlgn="auto" hangingPunct="1">
              <a:lnSpc>
                <a:spcPct val="80000"/>
              </a:lnSpc>
              <a:spcBef>
                <a:spcPts val="413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dirty="0" err="1"/>
              <a:t>Např</a:t>
            </a:r>
            <a:r>
              <a:rPr lang="en-GB" sz="2205" dirty="0"/>
              <a:t>. </a:t>
            </a:r>
            <a:r>
              <a:rPr lang="en-GB" sz="2205" dirty="0" err="1"/>
              <a:t>rozlišování</a:t>
            </a:r>
            <a:r>
              <a:rPr lang="en-GB" sz="2205" dirty="0"/>
              <a:t> </a:t>
            </a:r>
            <a:r>
              <a:rPr lang="en-GB" sz="2205" dirty="0" err="1"/>
              <a:t>výšky</a:t>
            </a:r>
            <a:r>
              <a:rPr lang="en-GB" sz="2205" dirty="0"/>
              <a:t> a </a:t>
            </a:r>
            <a:r>
              <a:rPr lang="en-GB" sz="2205" dirty="0" err="1"/>
              <a:t>barvy</a:t>
            </a:r>
            <a:r>
              <a:rPr lang="en-GB" sz="2205" dirty="0"/>
              <a:t> </a:t>
            </a:r>
            <a:r>
              <a:rPr lang="en-GB" sz="2205" dirty="0" err="1"/>
              <a:t>tónů</a:t>
            </a:r>
            <a:r>
              <a:rPr lang="en-GB" sz="2205" dirty="0"/>
              <a:t>, </a:t>
            </a:r>
            <a:r>
              <a:rPr lang="en-GB" sz="2205" dirty="0" err="1"/>
              <a:t>odlišení</a:t>
            </a:r>
            <a:r>
              <a:rPr lang="en-GB" sz="2205" dirty="0"/>
              <a:t> </a:t>
            </a:r>
            <a:r>
              <a:rPr lang="en-GB" sz="2205" dirty="0" err="1"/>
              <a:t>správného</a:t>
            </a:r>
            <a:r>
              <a:rPr lang="en-GB" sz="2205" dirty="0"/>
              <a:t> a </a:t>
            </a:r>
            <a:r>
              <a:rPr lang="en-GB" sz="2205" dirty="0" err="1"/>
              <a:t>špatného</a:t>
            </a:r>
            <a:r>
              <a:rPr lang="en-GB" sz="2205" dirty="0"/>
              <a:t> </a:t>
            </a:r>
            <a:r>
              <a:rPr lang="en-GB" sz="2205" dirty="0" err="1"/>
              <a:t>chodu</a:t>
            </a:r>
            <a:r>
              <a:rPr lang="en-GB" sz="2205" dirty="0"/>
              <a:t> </a:t>
            </a:r>
            <a:r>
              <a:rPr lang="en-GB" sz="2205" dirty="0" err="1"/>
              <a:t>stroje</a:t>
            </a:r>
            <a:r>
              <a:rPr lang="en-GB" sz="2205" dirty="0"/>
              <a:t> </a:t>
            </a:r>
            <a:r>
              <a:rPr lang="en-GB" sz="2205" dirty="0" err="1"/>
              <a:t>podle</a:t>
            </a:r>
            <a:r>
              <a:rPr lang="en-GB" sz="2205" dirty="0"/>
              <a:t> </a:t>
            </a:r>
            <a:r>
              <a:rPr lang="en-GB" sz="2205" dirty="0" err="1"/>
              <a:t>zvuku</a:t>
            </a:r>
            <a:r>
              <a:rPr lang="en-GB" sz="2205" dirty="0"/>
              <a:t> </a:t>
            </a:r>
            <a:r>
              <a:rPr lang="en-GB" sz="2205" dirty="0" err="1"/>
              <a:t>atd</a:t>
            </a:r>
            <a:r>
              <a:rPr lang="en-GB" sz="2205" dirty="0"/>
              <a:t>.</a:t>
            </a:r>
          </a:p>
          <a:p>
            <a:pPr marL="352780" indent="-352780" defTabSz="1007959" eaLnBrk="1" fontAlgn="auto" hangingPunct="1">
              <a:lnSpc>
                <a:spcPct val="80000"/>
              </a:lnSpc>
              <a:spcBef>
                <a:spcPts val="468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 dirty="0" err="1"/>
              <a:t>Senzomotorické</a:t>
            </a:r>
            <a:r>
              <a:rPr lang="en-GB" sz="2205" b="1" dirty="0"/>
              <a:t> </a:t>
            </a:r>
            <a:r>
              <a:rPr lang="en-GB" sz="2205" b="1" dirty="0" err="1"/>
              <a:t>dovednosti</a:t>
            </a:r>
            <a:endParaRPr lang="en-GB" sz="2205" b="1" dirty="0"/>
          </a:p>
          <a:p>
            <a:pPr marL="705560" lvl="1" indent="-302383" defTabSz="1007959" eaLnBrk="1" fontAlgn="auto" hangingPunct="1">
              <a:lnSpc>
                <a:spcPct val="80000"/>
              </a:lnSpc>
              <a:spcBef>
                <a:spcPts val="413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dirty="0" err="1"/>
              <a:t>Lepší</a:t>
            </a:r>
            <a:r>
              <a:rPr lang="en-GB" sz="2205" dirty="0"/>
              <a:t> </a:t>
            </a:r>
            <a:r>
              <a:rPr lang="en-GB" sz="2205" dirty="0" err="1"/>
              <a:t>koordinace</a:t>
            </a:r>
            <a:r>
              <a:rPr lang="en-GB" sz="2205" dirty="0"/>
              <a:t> </a:t>
            </a:r>
            <a:r>
              <a:rPr lang="en-GB" sz="2205" dirty="0" err="1"/>
              <a:t>vnímání</a:t>
            </a:r>
            <a:r>
              <a:rPr lang="en-GB" sz="2205" dirty="0"/>
              <a:t> a </a:t>
            </a:r>
            <a:r>
              <a:rPr lang="en-GB" sz="2205" dirty="0" err="1"/>
              <a:t>pohybů</a:t>
            </a:r>
            <a:r>
              <a:rPr lang="en-GB" sz="2205" dirty="0"/>
              <a:t> – </a:t>
            </a:r>
            <a:r>
              <a:rPr lang="en-GB" sz="2205" dirty="0" err="1"/>
              <a:t>např</a:t>
            </a:r>
            <a:r>
              <a:rPr lang="en-GB" sz="2205" dirty="0"/>
              <a:t>. </a:t>
            </a:r>
            <a:r>
              <a:rPr lang="en-GB" sz="2205" dirty="0" err="1"/>
              <a:t>psaní</a:t>
            </a:r>
            <a:r>
              <a:rPr lang="en-GB" sz="2205" dirty="0"/>
              <a:t>, </a:t>
            </a:r>
            <a:r>
              <a:rPr lang="en-GB" sz="2205" dirty="0" err="1"/>
              <a:t>řemeslné</a:t>
            </a:r>
            <a:r>
              <a:rPr lang="en-GB" sz="2205" dirty="0"/>
              <a:t> </a:t>
            </a:r>
            <a:r>
              <a:rPr lang="en-GB" sz="2205" dirty="0" err="1"/>
              <a:t>práce</a:t>
            </a:r>
            <a:r>
              <a:rPr lang="en-GB" sz="2205" dirty="0"/>
              <a:t>, sport</a:t>
            </a:r>
          </a:p>
          <a:p>
            <a:pPr marL="352780" indent="-352780" defTabSz="1007959" eaLnBrk="1" fontAlgn="auto" hangingPunct="1">
              <a:lnSpc>
                <a:spcPct val="80000"/>
              </a:lnSpc>
              <a:spcBef>
                <a:spcPts val="468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 dirty="0" err="1"/>
              <a:t>Intelektové</a:t>
            </a:r>
            <a:r>
              <a:rPr lang="en-GB" sz="2205" b="1" dirty="0"/>
              <a:t> </a:t>
            </a:r>
            <a:r>
              <a:rPr lang="en-GB" sz="2205" b="1" dirty="0" err="1"/>
              <a:t>dovednosti</a:t>
            </a:r>
            <a:r>
              <a:rPr lang="en-GB" sz="2205" b="1" dirty="0"/>
              <a:t> a </a:t>
            </a:r>
            <a:r>
              <a:rPr lang="en-GB" sz="2205" b="1" dirty="0" err="1"/>
              <a:t>schopnosti</a:t>
            </a:r>
            <a:endParaRPr lang="en-GB" sz="2205" b="1" dirty="0"/>
          </a:p>
          <a:p>
            <a:pPr marL="705560" lvl="1" indent="-302383" defTabSz="1007959" eaLnBrk="1" fontAlgn="auto" hangingPunct="1">
              <a:lnSpc>
                <a:spcPct val="80000"/>
              </a:lnSpc>
              <a:spcBef>
                <a:spcPts val="413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dirty="0" err="1"/>
              <a:t>Např</a:t>
            </a:r>
            <a:r>
              <a:rPr lang="en-GB" sz="2205" dirty="0"/>
              <a:t>. </a:t>
            </a:r>
            <a:r>
              <a:rPr lang="en-GB" sz="2205" dirty="0" err="1"/>
              <a:t>matematické</a:t>
            </a:r>
            <a:r>
              <a:rPr lang="en-GB" sz="2205" dirty="0"/>
              <a:t>, </a:t>
            </a:r>
            <a:r>
              <a:rPr lang="en-GB" sz="2205" dirty="0" err="1"/>
              <a:t>jazykové</a:t>
            </a:r>
            <a:endParaRPr lang="en-GB" sz="2205" dirty="0"/>
          </a:p>
          <a:p>
            <a:pPr marL="352780" indent="-352780" defTabSz="1007959" eaLnBrk="1" fontAlgn="auto" hangingPunct="1">
              <a:lnSpc>
                <a:spcPct val="80000"/>
              </a:lnSpc>
              <a:spcBef>
                <a:spcPts val="468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 dirty="0" err="1"/>
              <a:t>Návyky</a:t>
            </a:r>
            <a:r>
              <a:rPr lang="en-GB" sz="2205" b="1" dirty="0"/>
              <a:t>, </a:t>
            </a:r>
            <a:r>
              <a:rPr lang="en-GB" sz="2205" b="1" dirty="0" err="1"/>
              <a:t>postoje</a:t>
            </a:r>
            <a:r>
              <a:rPr lang="en-GB" sz="2205" b="1" dirty="0"/>
              <a:t>, </a:t>
            </a:r>
            <a:r>
              <a:rPr lang="en-GB" sz="2205" b="1" dirty="0" err="1"/>
              <a:t>vlastnosti</a:t>
            </a:r>
            <a:r>
              <a:rPr lang="en-GB" sz="2205" b="1" dirty="0"/>
              <a:t> </a:t>
            </a:r>
            <a:r>
              <a:rPr lang="en-GB" sz="2205" b="1" dirty="0" err="1"/>
              <a:t>osobnosti</a:t>
            </a:r>
            <a:endParaRPr lang="en-GB" sz="2205" b="1" dirty="0"/>
          </a:p>
          <a:p>
            <a:pPr marL="705560" lvl="1" indent="-302383" defTabSz="1007959" eaLnBrk="1" fontAlgn="auto" hangingPunct="1">
              <a:lnSpc>
                <a:spcPct val="80000"/>
              </a:lnSpc>
              <a:spcBef>
                <a:spcPts val="413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dirty="0" err="1"/>
              <a:t>Např</a:t>
            </a:r>
            <a:r>
              <a:rPr lang="en-GB" sz="2205" dirty="0"/>
              <a:t>. </a:t>
            </a:r>
            <a:r>
              <a:rPr lang="en-GB" sz="2205" dirty="0" err="1"/>
              <a:t>vytrvalost</a:t>
            </a:r>
            <a:r>
              <a:rPr lang="en-GB" sz="2205" dirty="0"/>
              <a:t>, </a:t>
            </a:r>
            <a:r>
              <a:rPr lang="en-GB" sz="2205" dirty="0" err="1"/>
              <a:t>svědomitost</a:t>
            </a:r>
            <a:endParaRPr lang="en-GB" sz="2205" dirty="0"/>
          </a:p>
          <a:p>
            <a:pPr marL="352780" indent="-352780" defTabSz="1007959" eaLnBrk="1" fontAlgn="auto" hangingPunct="1">
              <a:lnSpc>
                <a:spcPct val="80000"/>
              </a:lnSpc>
              <a:spcBef>
                <a:spcPts val="468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 dirty="0" err="1"/>
              <a:t>Sociální</a:t>
            </a:r>
            <a:r>
              <a:rPr lang="en-GB" sz="2205" b="1" dirty="0"/>
              <a:t> </a:t>
            </a:r>
            <a:r>
              <a:rPr lang="en-GB" sz="2205" b="1" dirty="0" err="1"/>
              <a:t>dovednosti</a:t>
            </a:r>
            <a:endParaRPr lang="en-GB" sz="2205" b="1" dirty="0"/>
          </a:p>
          <a:p>
            <a:pPr marL="705560" lvl="1" indent="-302383" defTabSz="1007959" eaLnBrk="1" fontAlgn="auto" hangingPunct="1">
              <a:lnSpc>
                <a:spcPct val="80000"/>
              </a:lnSpc>
              <a:spcBef>
                <a:spcPts val="413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dirty="0" err="1"/>
              <a:t>Komunikativní</a:t>
            </a:r>
            <a:r>
              <a:rPr lang="en-GB" sz="2205" dirty="0"/>
              <a:t> </a:t>
            </a:r>
            <a:r>
              <a:rPr lang="en-GB" sz="2205" dirty="0" err="1"/>
              <a:t>dovednosti</a:t>
            </a:r>
            <a:r>
              <a:rPr lang="en-GB" sz="2205" dirty="0"/>
              <a:t>, </a:t>
            </a:r>
            <a:r>
              <a:rPr lang="en-GB" sz="2205" dirty="0" err="1"/>
              <a:t>orientace</a:t>
            </a:r>
            <a:r>
              <a:rPr lang="en-GB" sz="2205" dirty="0"/>
              <a:t> v </a:t>
            </a:r>
            <a:r>
              <a:rPr lang="en-GB" sz="2205" dirty="0" err="1"/>
              <a:t>sociálních</a:t>
            </a:r>
            <a:r>
              <a:rPr lang="en-GB" sz="2205" dirty="0"/>
              <a:t> </a:t>
            </a:r>
            <a:r>
              <a:rPr lang="en-GB" sz="2205" dirty="0" err="1"/>
              <a:t>vztazích</a:t>
            </a:r>
            <a:r>
              <a:rPr lang="en-GB" sz="2205" dirty="0"/>
              <a:t>, </a:t>
            </a:r>
            <a:r>
              <a:rPr lang="en-GB" sz="2205" dirty="0" err="1"/>
              <a:t>schopnost</a:t>
            </a:r>
            <a:r>
              <a:rPr lang="en-GB" sz="2205" dirty="0"/>
              <a:t> </a:t>
            </a:r>
            <a:r>
              <a:rPr lang="en-GB" sz="2205" dirty="0" err="1"/>
              <a:t>obhájit</a:t>
            </a:r>
            <a:r>
              <a:rPr lang="en-GB" sz="2205" dirty="0"/>
              <a:t> </a:t>
            </a:r>
            <a:r>
              <a:rPr lang="en-GB" sz="2205" dirty="0" err="1"/>
              <a:t>vlastní</a:t>
            </a:r>
            <a:r>
              <a:rPr lang="en-GB" sz="2205" dirty="0"/>
              <a:t> </a:t>
            </a:r>
            <a:r>
              <a:rPr lang="en-GB" sz="2205" dirty="0" err="1"/>
              <a:t>názor</a:t>
            </a:r>
            <a:r>
              <a:rPr lang="en-GB" sz="2205" dirty="0"/>
              <a:t> </a:t>
            </a:r>
            <a:r>
              <a:rPr lang="en-GB" sz="2205" dirty="0" err="1"/>
              <a:t>atd</a:t>
            </a:r>
            <a:r>
              <a:rPr lang="en-GB" sz="2205" dirty="0"/>
              <a:t>.</a:t>
            </a:r>
          </a:p>
          <a:p>
            <a:pPr marL="705560" lvl="1" indent="-302383" defTabSz="1007959" eaLnBrk="1" fontAlgn="auto" hangingPunct="1">
              <a:lnSpc>
                <a:spcPct val="80000"/>
              </a:lnSpc>
              <a:spcBef>
                <a:spcPts val="413"/>
              </a:spcBef>
              <a:spcAft>
                <a:spcPts val="0"/>
              </a:spcAft>
              <a:buNone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endParaRPr lang="en-GB" sz="2205" dirty="0"/>
          </a:p>
          <a:p>
            <a:pPr marL="352780" indent="-352780" defTabSz="1007959" eaLnBrk="1" fontAlgn="auto" hangingPunct="1">
              <a:lnSpc>
                <a:spcPct val="80000"/>
              </a:lnSpc>
              <a:spcBef>
                <a:spcPts val="468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dirty="0"/>
              <a:t>V </a:t>
            </a:r>
            <a:r>
              <a:rPr lang="en-GB" sz="2205" dirty="0" err="1"/>
              <a:t>moderní</a:t>
            </a:r>
            <a:r>
              <a:rPr lang="en-GB" sz="2205" dirty="0"/>
              <a:t> </a:t>
            </a:r>
            <a:r>
              <a:rPr lang="en-GB" sz="2205" dirty="0" err="1"/>
              <a:t>pedagogice</a:t>
            </a:r>
            <a:r>
              <a:rPr lang="en-GB" sz="2205" dirty="0"/>
              <a:t> </a:t>
            </a:r>
            <a:r>
              <a:rPr lang="en-GB" sz="2205" dirty="0" err="1"/>
              <a:t>též</a:t>
            </a:r>
            <a:r>
              <a:rPr lang="en-GB" sz="2205" dirty="0"/>
              <a:t> </a:t>
            </a:r>
            <a:r>
              <a:rPr lang="en-GB" sz="2205" dirty="0" err="1"/>
              <a:t>označovány</a:t>
            </a:r>
            <a:r>
              <a:rPr lang="en-GB" sz="2205" dirty="0"/>
              <a:t> </a:t>
            </a:r>
            <a:r>
              <a:rPr lang="en-GB" sz="2205" dirty="0" err="1"/>
              <a:t>jako</a:t>
            </a:r>
            <a:r>
              <a:rPr lang="en-GB" sz="2205" dirty="0"/>
              <a:t> </a:t>
            </a:r>
            <a:r>
              <a:rPr lang="en-GB" sz="2205" b="1" dirty="0" err="1"/>
              <a:t>kompetence</a:t>
            </a:r>
            <a:endParaRPr lang="cs-CZ" sz="2205" b="1" dirty="0"/>
          </a:p>
        </p:txBody>
      </p:sp>
    </p:spTree>
    <p:extLst>
      <p:ext uri="{BB962C8B-B14F-4D97-AF65-F5344CB8AC3E}">
        <p14:creationId xmlns:p14="http://schemas.microsoft.com/office/powerpoint/2010/main" val="38222388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42498" y="281738"/>
            <a:ext cx="8607880" cy="1265195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defTabSz="495223" eaLnBrk="1" fontAlgn="auto" hangingPunct="1">
              <a:lnSpc>
                <a:spcPct val="93000"/>
              </a:lnSpc>
              <a:spcAft>
                <a:spcPts val="0"/>
              </a:spcAft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  <a:defRPr/>
            </a:pPr>
            <a:r>
              <a:rPr lang="en-GB"/>
              <a:t>Změny v přístupech ke školnímu učení (dle Mayer, 1992)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61" y="1711426"/>
            <a:ext cx="9048860" cy="5797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79605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GB" altLang="cs-CZ" sz="4409"/>
              <a:t>Osm typů lidského učení (Gagné</a:t>
            </a:r>
            <a:r>
              <a:rPr lang="cs-CZ" altLang="cs-CZ" sz="4409"/>
              <a:t>)</a:t>
            </a:r>
            <a:endParaRPr lang="en-GB" altLang="cs-CZ" sz="4409"/>
          </a:p>
        </p:txBody>
      </p:sp>
      <p:sp>
        <p:nvSpPr>
          <p:cNvPr id="2662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25253" y="1931917"/>
            <a:ext cx="9257102" cy="5022284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</a:bodyPr>
          <a:lstStyle/>
          <a:p>
            <a:pPr marL="628215" indent="-628215" eaLnBrk="1" hangingPunct="1">
              <a:lnSpc>
                <a:spcPct val="80000"/>
              </a:lnSpc>
              <a:spcBef>
                <a:spcPts val="524"/>
              </a:spcBef>
              <a:buFont typeface="Wingdings" panose="05000000000000000000" pitchFamily="2" charset="2"/>
              <a:buAutoNum type="arabicPeriod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984" b="1"/>
              <a:t>Učení signálům</a:t>
            </a:r>
          </a:p>
          <a:p>
            <a:pPr marL="1063940" lvl="1" indent="-559968" eaLnBrk="1" hangingPunct="1">
              <a:lnSpc>
                <a:spcPct val="80000"/>
              </a:lnSpc>
              <a:spcBef>
                <a:spcPts val="468"/>
              </a:spcBef>
              <a:buFont typeface="Wingdings" panose="05000000000000000000" pitchFamily="2" charset="2"/>
              <a:buChar char="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764"/>
              <a:t>Po určitém podnětu následuje něco příjemného nebo nepříjemného (Pavlov</a:t>
            </a:r>
            <a:r>
              <a:rPr lang="cs-CZ" altLang="cs-CZ" sz="1764"/>
              <a:t>)</a:t>
            </a:r>
            <a:endParaRPr lang="en-GB" altLang="cs-CZ" sz="1764"/>
          </a:p>
          <a:p>
            <a:pPr marL="628215" indent="-628215" eaLnBrk="1" hangingPunct="1">
              <a:lnSpc>
                <a:spcPct val="80000"/>
              </a:lnSpc>
              <a:spcBef>
                <a:spcPts val="524"/>
              </a:spcBef>
              <a:buFont typeface="Verdana" panose="020B0604030504040204" pitchFamily="34" charset="0"/>
              <a:buAutoNum type="arabicPeriod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984" b="1"/>
              <a:t>Tvoření spojů S-R (podnět-reakce)</a:t>
            </a:r>
          </a:p>
          <a:p>
            <a:pPr marL="1063940" lvl="1" indent="-559968" eaLnBrk="1" hangingPunct="1">
              <a:lnSpc>
                <a:spcPct val="80000"/>
              </a:lnSpc>
              <a:spcBef>
                <a:spcPts val="468"/>
              </a:spcBef>
              <a:buFont typeface="Wingdings" panose="05000000000000000000" pitchFamily="2" charset="2"/>
              <a:buChar char="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764"/>
              <a:t>Naučíme se reagovat na určitý podnět zcela určitým způsobem (Thorndike, Skinner</a:t>
            </a:r>
            <a:r>
              <a:rPr lang="cs-CZ" altLang="cs-CZ" sz="1764"/>
              <a:t>)</a:t>
            </a:r>
            <a:endParaRPr lang="en-GB" altLang="cs-CZ" sz="1764"/>
          </a:p>
          <a:p>
            <a:pPr marL="628215" indent="-628215" eaLnBrk="1" hangingPunct="1">
              <a:lnSpc>
                <a:spcPct val="80000"/>
              </a:lnSpc>
              <a:spcBef>
                <a:spcPts val="524"/>
              </a:spcBef>
              <a:buFont typeface="Verdana" panose="020B0604030504040204" pitchFamily="34" charset="0"/>
              <a:buAutoNum type="arabicPeriod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984" b="1"/>
              <a:t>Řetězení</a:t>
            </a:r>
          </a:p>
          <a:p>
            <a:pPr marL="1063940" lvl="1" indent="-559968" eaLnBrk="1" hangingPunct="1">
              <a:lnSpc>
                <a:spcPct val="80000"/>
              </a:lnSpc>
              <a:spcBef>
                <a:spcPts val="468"/>
              </a:spcBef>
              <a:buFont typeface="Wingdings" panose="05000000000000000000" pitchFamily="2" charset="2"/>
              <a:buChar char="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764"/>
              <a:t>Spojení několika S-R do řetězu</a:t>
            </a:r>
          </a:p>
          <a:p>
            <a:pPr marL="628215" indent="-628215" eaLnBrk="1" hangingPunct="1">
              <a:lnSpc>
                <a:spcPct val="80000"/>
              </a:lnSpc>
              <a:spcBef>
                <a:spcPts val="524"/>
              </a:spcBef>
              <a:buFont typeface="Verdana" panose="020B0604030504040204" pitchFamily="34" charset="0"/>
              <a:buAutoNum type="arabicPeriod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984" b="1"/>
              <a:t>Slovní asociace</a:t>
            </a:r>
          </a:p>
          <a:p>
            <a:pPr marL="1063940" lvl="1" indent="-559968" eaLnBrk="1" hangingPunct="1">
              <a:lnSpc>
                <a:spcPct val="80000"/>
              </a:lnSpc>
              <a:spcBef>
                <a:spcPts val="468"/>
              </a:spcBef>
              <a:buFont typeface="Wingdings" panose="05000000000000000000" pitchFamily="2" charset="2"/>
              <a:buChar char="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764"/>
              <a:t>Spojení řady hlásek či slov (viz asociace</a:t>
            </a:r>
            <a:r>
              <a:rPr lang="cs-CZ" altLang="cs-CZ" sz="1764"/>
              <a:t>)</a:t>
            </a:r>
            <a:endParaRPr lang="en-GB" altLang="cs-CZ" sz="1764"/>
          </a:p>
          <a:p>
            <a:pPr marL="628215" indent="-628215" eaLnBrk="1" hangingPunct="1">
              <a:lnSpc>
                <a:spcPct val="80000"/>
              </a:lnSpc>
              <a:spcBef>
                <a:spcPts val="524"/>
              </a:spcBef>
              <a:buFont typeface="Verdana" panose="020B0604030504040204" pitchFamily="34" charset="0"/>
              <a:buAutoNum type="arabicPeriod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984" b="1"/>
              <a:t>Mnohonásobná diskriminace</a:t>
            </a:r>
          </a:p>
          <a:p>
            <a:pPr marL="1063940" lvl="1" indent="-559968" eaLnBrk="1" hangingPunct="1">
              <a:lnSpc>
                <a:spcPct val="80000"/>
              </a:lnSpc>
              <a:spcBef>
                <a:spcPts val="468"/>
              </a:spcBef>
              <a:buFont typeface="Wingdings" panose="05000000000000000000" pitchFamily="2" charset="2"/>
              <a:buChar char="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764"/>
              <a:t>Rozlišování v souboru spojů a řetězců pohybových nebo slovních (např. rozeznávání rostlin, zvířat a jejich pojmenování</a:t>
            </a:r>
            <a:r>
              <a:rPr lang="cs-CZ" altLang="cs-CZ" sz="1764"/>
              <a:t>)</a:t>
            </a:r>
            <a:endParaRPr lang="en-GB" altLang="cs-CZ" sz="1764"/>
          </a:p>
          <a:p>
            <a:pPr marL="628215" indent="-628215" eaLnBrk="1" hangingPunct="1">
              <a:lnSpc>
                <a:spcPct val="80000"/>
              </a:lnSpc>
              <a:spcBef>
                <a:spcPts val="524"/>
              </a:spcBef>
              <a:buFont typeface="Wingdings" panose="05000000000000000000" pitchFamily="2" charset="2"/>
              <a:buAutoNum type="arabicPeriod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984" b="1"/>
              <a:t>Učení pojmům</a:t>
            </a:r>
          </a:p>
          <a:p>
            <a:pPr marL="628215" indent="-628215" eaLnBrk="1" hangingPunct="1">
              <a:lnSpc>
                <a:spcPct val="80000"/>
              </a:lnSpc>
              <a:spcBef>
                <a:spcPts val="524"/>
              </a:spcBef>
              <a:buFont typeface="Wingdings" panose="05000000000000000000" pitchFamily="2" charset="2"/>
              <a:buAutoNum type="arabicPeriod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984" b="1"/>
              <a:t>Učení principům a obecným vztahům</a:t>
            </a:r>
            <a:r>
              <a:rPr lang="en-GB" altLang="cs-CZ" sz="1984"/>
              <a:t> </a:t>
            </a:r>
          </a:p>
          <a:p>
            <a:pPr marL="1063940" lvl="1" indent="-559968" eaLnBrk="1" hangingPunct="1">
              <a:lnSpc>
                <a:spcPct val="80000"/>
              </a:lnSpc>
              <a:spcBef>
                <a:spcPts val="468"/>
              </a:spcBef>
              <a:buFont typeface="Wingdings" panose="05000000000000000000" pitchFamily="2" charset="2"/>
              <a:buChar char="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764"/>
              <a:t>(viz </a:t>
            </a:r>
            <a:r>
              <a:rPr lang="cs-CZ" altLang="cs-CZ" sz="1764"/>
              <a:t>přednáška </a:t>
            </a:r>
            <a:r>
              <a:rPr lang="en-GB" altLang="cs-CZ" sz="1764"/>
              <a:t>současné teorie učení</a:t>
            </a:r>
            <a:r>
              <a:rPr lang="cs-CZ" altLang="cs-CZ" sz="1764"/>
              <a:t>)</a:t>
            </a:r>
            <a:endParaRPr lang="en-GB" altLang="cs-CZ" sz="1764"/>
          </a:p>
          <a:p>
            <a:pPr marL="628215" indent="-628215" eaLnBrk="1" hangingPunct="1">
              <a:lnSpc>
                <a:spcPct val="80000"/>
              </a:lnSpc>
              <a:spcBef>
                <a:spcPts val="524"/>
              </a:spcBef>
              <a:buFont typeface="Verdana" panose="020B0604030504040204" pitchFamily="34" charset="0"/>
              <a:buAutoNum type="arabicPeriod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984" b="1"/>
              <a:t>Řešení problémů</a:t>
            </a:r>
          </a:p>
        </p:txBody>
      </p:sp>
    </p:spTree>
    <p:extLst>
      <p:ext uri="{BB962C8B-B14F-4D97-AF65-F5344CB8AC3E}">
        <p14:creationId xmlns:p14="http://schemas.microsoft.com/office/powerpoint/2010/main" val="35281292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GB" altLang="cs-CZ"/>
              <a:t>Poznámky</a:t>
            </a:r>
          </a:p>
        </p:txBody>
      </p:sp>
      <p:sp>
        <p:nvSpPr>
          <p:cNvPr id="28675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25252" y="1931917"/>
            <a:ext cx="8819621" cy="4742296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/>
              <a:t>Současná škola preferuje učení slovním asociacím a mnohonásobným diskriminacím (4 a 5</a:t>
            </a:r>
            <a:r>
              <a:rPr lang="cs-CZ" altLang="cs-CZ" sz="2646"/>
              <a:t>)</a:t>
            </a:r>
            <a:endParaRPr lang="en-GB" altLang="cs-CZ" sz="2646"/>
          </a:p>
          <a:p>
            <a:pPr eaLnBrk="1" hangingPunct="1"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/>
              <a:t>Žádoucí je usilovat v praxi o učení principům (7) a řešení problémů (8</a:t>
            </a:r>
            <a:r>
              <a:rPr lang="cs-CZ" altLang="cs-CZ" sz="2646"/>
              <a:t>)</a:t>
            </a:r>
            <a:endParaRPr lang="en-GB" altLang="cs-CZ" sz="2646"/>
          </a:p>
          <a:p>
            <a:pPr eaLnBrk="1" hangingPunct="1"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/>
              <a:t>Důležitým momentem jsou pro výsledky učení </a:t>
            </a:r>
            <a:r>
              <a:rPr lang="en-GB" altLang="cs-CZ" sz="2646" b="1"/>
              <a:t>zpětnovazební informace</a:t>
            </a:r>
            <a:r>
              <a:rPr lang="en-GB" altLang="cs-CZ" sz="2646"/>
              <a:t> - procesy kontroly, sebekontroly a autoregulece v průběhu učení</a:t>
            </a:r>
          </a:p>
          <a:p>
            <a:pPr eaLnBrk="1" hangingPunct="1">
              <a:spcBef>
                <a:spcPts val="716"/>
              </a:spcBef>
              <a:buNone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endParaRPr lang="en-GB" altLang="cs-CZ" sz="2646"/>
          </a:p>
        </p:txBody>
      </p:sp>
    </p:spTree>
    <p:extLst>
      <p:ext uri="{BB962C8B-B14F-4D97-AF65-F5344CB8AC3E}">
        <p14:creationId xmlns:p14="http://schemas.microsoft.com/office/powerpoint/2010/main" val="42837334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Asocianisté...</a:t>
            </a:r>
          </a:p>
        </p:txBody>
      </p:sp>
    </p:spTree>
    <p:extLst>
      <p:ext uri="{BB962C8B-B14F-4D97-AF65-F5344CB8AC3E}">
        <p14:creationId xmlns:p14="http://schemas.microsoft.com/office/powerpoint/2010/main" val="37235325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GB" altLang="cs-CZ"/>
              <a:t>Asocianistické teorie učení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3360" cy="4996036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 b="1" dirty="0" err="1"/>
              <a:t>učení</a:t>
            </a:r>
            <a:r>
              <a:rPr lang="en-GB" altLang="cs-CZ" sz="2646" b="1" dirty="0"/>
              <a:t> je </a:t>
            </a:r>
            <a:r>
              <a:rPr lang="en-GB" altLang="cs-CZ" sz="2646" b="1" dirty="0" err="1"/>
              <a:t>zpevňování</a:t>
            </a:r>
            <a:r>
              <a:rPr lang="en-GB" altLang="cs-CZ" sz="2646" b="1" dirty="0"/>
              <a:t> asociací</a:t>
            </a:r>
            <a:r>
              <a:rPr lang="en-GB" altLang="cs-CZ" sz="2646" dirty="0"/>
              <a:t> a </a:t>
            </a:r>
            <a:r>
              <a:rPr lang="en-GB" altLang="cs-CZ" sz="2646" dirty="0" err="1"/>
              <a:t>jejich</a:t>
            </a:r>
            <a:r>
              <a:rPr lang="en-GB" altLang="cs-CZ" sz="2646" dirty="0"/>
              <a:t> </a:t>
            </a:r>
            <a:r>
              <a:rPr lang="en-GB" altLang="cs-CZ" sz="2646" dirty="0" err="1"/>
              <a:t>podržení</a:t>
            </a:r>
            <a:r>
              <a:rPr lang="en-GB" altLang="cs-CZ" sz="2646" dirty="0"/>
              <a:t> v </a:t>
            </a:r>
            <a:r>
              <a:rPr lang="en-GB" altLang="cs-CZ" sz="2646" dirty="0" err="1"/>
              <a:t>paměti</a:t>
            </a:r>
            <a:endParaRPr lang="en-GB" altLang="cs-CZ" sz="2646" dirty="0"/>
          </a:p>
          <a:p>
            <a:pPr lvl="1" eaLnBrk="1" hangingPunct="1">
              <a:lnSpc>
                <a:spcPct val="9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 dirty="0" err="1"/>
              <a:t>Spojení</a:t>
            </a:r>
            <a:r>
              <a:rPr lang="en-GB" altLang="cs-CZ" sz="2205" dirty="0"/>
              <a:t> </a:t>
            </a:r>
            <a:r>
              <a:rPr lang="en-GB" altLang="cs-CZ" sz="2205" dirty="0" err="1"/>
              <a:t>mezi</a:t>
            </a:r>
            <a:r>
              <a:rPr lang="en-GB" altLang="cs-CZ" sz="2205" dirty="0"/>
              <a:t> </a:t>
            </a:r>
            <a:r>
              <a:rPr lang="en-GB" altLang="cs-CZ" sz="2205" dirty="0" err="1"/>
              <a:t>jednoduchými</a:t>
            </a:r>
            <a:r>
              <a:rPr lang="en-GB" altLang="cs-CZ" sz="2205" dirty="0"/>
              <a:t> </a:t>
            </a:r>
            <a:r>
              <a:rPr lang="en-GB" altLang="cs-CZ" sz="2205" dirty="0" err="1"/>
              <a:t>zážitky</a:t>
            </a:r>
            <a:r>
              <a:rPr lang="en-GB" altLang="cs-CZ" sz="2205" dirty="0"/>
              <a:t>, </a:t>
            </a:r>
            <a:r>
              <a:rPr lang="en-GB" altLang="cs-CZ" sz="2205" dirty="0" err="1"/>
              <a:t>vjemy</a:t>
            </a:r>
            <a:r>
              <a:rPr lang="en-GB" altLang="cs-CZ" sz="2205" dirty="0"/>
              <a:t>, </a:t>
            </a:r>
            <a:r>
              <a:rPr lang="en-GB" altLang="cs-CZ" sz="2205" dirty="0" err="1"/>
              <a:t>představami</a:t>
            </a:r>
            <a:r>
              <a:rPr lang="en-GB" altLang="cs-CZ" sz="2205" dirty="0"/>
              <a:t> a </a:t>
            </a:r>
            <a:r>
              <a:rPr lang="en-GB" altLang="cs-CZ" sz="2205" dirty="0" err="1"/>
              <a:t>jednoduchými</a:t>
            </a:r>
            <a:r>
              <a:rPr lang="en-GB" altLang="cs-CZ" sz="2205" dirty="0"/>
              <a:t> city</a:t>
            </a:r>
          </a:p>
          <a:p>
            <a:pPr lvl="1" eaLnBrk="1" hangingPunct="1">
              <a:lnSpc>
                <a:spcPct val="9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 dirty="0" err="1"/>
              <a:t>Spojuje</a:t>
            </a:r>
            <a:r>
              <a:rPr lang="en-GB" altLang="cs-CZ" sz="2205" dirty="0"/>
              <a:t> se to, co </a:t>
            </a:r>
            <a:r>
              <a:rPr lang="en-GB" altLang="cs-CZ" sz="2205" dirty="0" err="1"/>
              <a:t>jsme</a:t>
            </a:r>
            <a:r>
              <a:rPr lang="en-GB" altLang="cs-CZ" sz="2205" dirty="0"/>
              <a:t> </a:t>
            </a:r>
            <a:r>
              <a:rPr lang="en-GB" altLang="cs-CZ" sz="2205" dirty="0" err="1"/>
              <a:t>opakovaně</a:t>
            </a:r>
            <a:r>
              <a:rPr lang="en-GB" altLang="cs-CZ" sz="2205" dirty="0"/>
              <a:t> </a:t>
            </a:r>
            <a:r>
              <a:rPr lang="en-GB" altLang="cs-CZ" sz="2205" dirty="0" err="1"/>
              <a:t>prožívali</a:t>
            </a:r>
            <a:r>
              <a:rPr lang="en-GB" altLang="cs-CZ" sz="2205" dirty="0"/>
              <a:t> </a:t>
            </a:r>
            <a:r>
              <a:rPr lang="en-GB" altLang="cs-CZ" sz="2205" dirty="0" err="1"/>
              <a:t>současně</a:t>
            </a:r>
            <a:r>
              <a:rPr lang="en-GB" altLang="cs-CZ" sz="2205" dirty="0"/>
              <a:t> </a:t>
            </a:r>
            <a:r>
              <a:rPr lang="en-GB" altLang="cs-CZ" sz="2205" dirty="0" err="1"/>
              <a:t>nebo</a:t>
            </a:r>
            <a:r>
              <a:rPr lang="en-GB" altLang="cs-CZ" sz="2205" dirty="0"/>
              <a:t> </a:t>
            </a:r>
            <a:r>
              <a:rPr lang="en-GB" altLang="cs-CZ" sz="2205" dirty="0" err="1"/>
              <a:t>po</a:t>
            </a:r>
            <a:r>
              <a:rPr lang="en-GB" altLang="cs-CZ" sz="2205" dirty="0"/>
              <a:t> </a:t>
            </a:r>
            <a:r>
              <a:rPr lang="en-GB" altLang="cs-CZ" sz="2205" dirty="0" err="1"/>
              <a:t>sobě</a:t>
            </a:r>
            <a:r>
              <a:rPr lang="en-GB" altLang="cs-CZ" sz="2205" dirty="0"/>
              <a:t> (</a:t>
            </a:r>
            <a:r>
              <a:rPr lang="en-GB" altLang="cs-CZ" sz="2205" b="1" dirty="0" err="1"/>
              <a:t>asociace</a:t>
            </a:r>
            <a:r>
              <a:rPr lang="en-GB" altLang="cs-CZ" sz="2205" b="1" dirty="0"/>
              <a:t> </a:t>
            </a:r>
            <a:r>
              <a:rPr lang="en-GB" altLang="cs-CZ" sz="2205" b="1" dirty="0" err="1"/>
              <a:t>podle</a:t>
            </a:r>
            <a:r>
              <a:rPr lang="en-GB" altLang="cs-CZ" sz="2205" b="1" dirty="0"/>
              <a:t> </a:t>
            </a:r>
            <a:r>
              <a:rPr lang="en-GB" altLang="cs-CZ" sz="2205" b="1" dirty="0" err="1"/>
              <a:t>dotyku</a:t>
            </a:r>
            <a:r>
              <a:rPr lang="en-GB" altLang="cs-CZ" sz="2205" dirty="0"/>
              <a:t>). </a:t>
            </a:r>
            <a:r>
              <a:rPr lang="en-GB" altLang="cs-CZ" sz="2205" dirty="0" err="1"/>
              <a:t>Při</a:t>
            </a:r>
            <a:r>
              <a:rPr lang="en-GB" altLang="cs-CZ" sz="2205" dirty="0"/>
              <a:t> </a:t>
            </a:r>
            <a:r>
              <a:rPr lang="en-GB" altLang="cs-CZ" sz="2205" dirty="0" err="1"/>
              <a:t>vybavování</a:t>
            </a:r>
            <a:r>
              <a:rPr lang="en-GB" altLang="cs-CZ" sz="2205" dirty="0"/>
              <a:t> se </a:t>
            </a:r>
            <a:r>
              <a:rPr lang="en-GB" altLang="cs-CZ" sz="2205" dirty="0" err="1"/>
              <a:t>při</a:t>
            </a:r>
            <a:r>
              <a:rPr lang="en-GB" altLang="cs-CZ" sz="2205" dirty="0"/>
              <a:t> </a:t>
            </a:r>
            <a:r>
              <a:rPr lang="en-GB" altLang="cs-CZ" sz="2205" dirty="0" err="1"/>
              <a:t>zážitku</a:t>
            </a:r>
            <a:r>
              <a:rPr lang="en-GB" altLang="cs-CZ" sz="2205" dirty="0"/>
              <a:t> </a:t>
            </a:r>
            <a:r>
              <a:rPr lang="en-GB" altLang="cs-CZ" sz="2205" dirty="0" err="1"/>
              <a:t>prvním</a:t>
            </a:r>
            <a:r>
              <a:rPr lang="en-GB" altLang="cs-CZ" sz="2205" dirty="0"/>
              <a:t> </a:t>
            </a:r>
            <a:r>
              <a:rPr lang="en-GB" altLang="cs-CZ" sz="2205" dirty="0" err="1"/>
              <a:t>vybavuje</a:t>
            </a:r>
            <a:r>
              <a:rPr lang="en-GB" altLang="cs-CZ" sz="2205" dirty="0"/>
              <a:t> </a:t>
            </a:r>
            <a:r>
              <a:rPr lang="en-GB" altLang="cs-CZ" sz="2205" dirty="0" err="1"/>
              <a:t>i</a:t>
            </a:r>
            <a:r>
              <a:rPr lang="en-GB" altLang="cs-CZ" sz="2205" dirty="0"/>
              <a:t> </a:t>
            </a:r>
            <a:r>
              <a:rPr lang="en-GB" altLang="cs-CZ" sz="2205" dirty="0" err="1"/>
              <a:t>asociovaný</a:t>
            </a:r>
            <a:r>
              <a:rPr lang="en-GB" altLang="cs-CZ" sz="2205" dirty="0"/>
              <a:t> </a:t>
            </a:r>
            <a:r>
              <a:rPr lang="en-GB" altLang="cs-CZ" sz="2205" dirty="0" err="1"/>
              <a:t>druhý</a:t>
            </a:r>
            <a:r>
              <a:rPr lang="cs-CZ" altLang="cs-CZ" sz="2205" dirty="0"/>
              <a:t> (viz fotografie veverky)</a:t>
            </a:r>
            <a:endParaRPr lang="en-GB" altLang="cs-CZ" sz="2205" dirty="0"/>
          </a:p>
          <a:p>
            <a:pPr lvl="1" eaLnBrk="1" hangingPunct="1">
              <a:lnSpc>
                <a:spcPct val="9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 dirty="0" err="1"/>
              <a:t>Asociace</a:t>
            </a:r>
            <a:r>
              <a:rPr lang="en-GB" altLang="cs-CZ" sz="2205" dirty="0"/>
              <a:t> se </a:t>
            </a:r>
            <a:r>
              <a:rPr lang="en-GB" altLang="cs-CZ" sz="2205" dirty="0" err="1"/>
              <a:t>vybavují</a:t>
            </a:r>
            <a:r>
              <a:rPr lang="en-GB" altLang="cs-CZ" sz="2205" dirty="0"/>
              <a:t> </a:t>
            </a:r>
            <a:r>
              <a:rPr lang="en-GB" altLang="cs-CZ" sz="2205" dirty="0" err="1"/>
              <a:t>i</a:t>
            </a:r>
            <a:r>
              <a:rPr lang="en-GB" altLang="cs-CZ" sz="2205" dirty="0"/>
              <a:t> </a:t>
            </a:r>
            <a:r>
              <a:rPr lang="en-GB" altLang="cs-CZ" sz="2205" dirty="0" err="1"/>
              <a:t>při</a:t>
            </a:r>
            <a:r>
              <a:rPr lang="en-GB" altLang="cs-CZ" sz="2205" dirty="0"/>
              <a:t> </a:t>
            </a:r>
            <a:r>
              <a:rPr lang="en-GB" altLang="cs-CZ" sz="2205" dirty="0" err="1"/>
              <a:t>prožívání</a:t>
            </a:r>
            <a:r>
              <a:rPr lang="en-GB" altLang="cs-CZ" sz="2205" dirty="0"/>
              <a:t> </a:t>
            </a:r>
            <a:r>
              <a:rPr lang="en-GB" altLang="cs-CZ" sz="2205" dirty="0" err="1"/>
              <a:t>podobných</a:t>
            </a:r>
            <a:r>
              <a:rPr lang="en-GB" altLang="cs-CZ" sz="2205" dirty="0"/>
              <a:t> </a:t>
            </a:r>
            <a:r>
              <a:rPr lang="en-GB" altLang="cs-CZ" sz="2205" dirty="0" err="1"/>
              <a:t>zážitků</a:t>
            </a:r>
            <a:r>
              <a:rPr lang="en-GB" altLang="cs-CZ" sz="2205" dirty="0"/>
              <a:t> (</a:t>
            </a:r>
            <a:r>
              <a:rPr lang="en-GB" altLang="cs-CZ" sz="2205" b="1" dirty="0" err="1"/>
              <a:t>asociace</a:t>
            </a:r>
            <a:r>
              <a:rPr lang="en-GB" altLang="cs-CZ" sz="2205" b="1" dirty="0"/>
              <a:t> </a:t>
            </a:r>
            <a:r>
              <a:rPr lang="en-GB" altLang="cs-CZ" sz="2205" b="1" dirty="0" err="1"/>
              <a:t>podle</a:t>
            </a:r>
            <a:r>
              <a:rPr lang="en-GB" altLang="cs-CZ" sz="2205" b="1" dirty="0"/>
              <a:t> </a:t>
            </a:r>
            <a:r>
              <a:rPr lang="en-GB" altLang="cs-CZ" sz="2205" b="1" dirty="0" err="1"/>
              <a:t>podobnosti</a:t>
            </a:r>
            <a:r>
              <a:rPr lang="cs-CZ" altLang="cs-CZ" sz="2205" dirty="0"/>
              <a:t>) (viz další vycpaná zvířata v kabinetu přírodopisu – jaké atributy bude mít vycpaný medvěd? </a:t>
            </a:r>
            <a:r>
              <a:rPr lang="cs-CZ" altLang="cs-CZ" sz="2205" dirty="0">
                <a:sym typeface="Wingdings" panose="05000000000000000000" pitchFamily="2" charset="2"/>
              </a:rPr>
              <a:t>)</a:t>
            </a:r>
            <a:endParaRPr lang="en-GB" altLang="cs-CZ" sz="2205" dirty="0"/>
          </a:p>
          <a:p>
            <a:pPr eaLnBrk="1" hangingPunct="1">
              <a:lnSpc>
                <a:spcPct val="90000"/>
              </a:lnSpc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 dirty="0" err="1"/>
              <a:t>důraz</a:t>
            </a:r>
            <a:r>
              <a:rPr lang="en-GB" altLang="cs-CZ" sz="2646" dirty="0"/>
              <a:t> </a:t>
            </a:r>
            <a:r>
              <a:rPr lang="en-GB" altLang="cs-CZ" sz="2646" dirty="0" err="1"/>
              <a:t>na</a:t>
            </a:r>
            <a:r>
              <a:rPr lang="en-GB" altLang="cs-CZ" sz="2646" dirty="0"/>
              <a:t> </a:t>
            </a:r>
            <a:r>
              <a:rPr lang="en-GB" altLang="cs-CZ" sz="2646" dirty="0" err="1"/>
              <a:t>receptivní</a:t>
            </a:r>
            <a:r>
              <a:rPr lang="en-GB" altLang="cs-CZ" sz="2646" dirty="0"/>
              <a:t> </a:t>
            </a:r>
            <a:r>
              <a:rPr lang="en-GB" altLang="cs-CZ" sz="2646" dirty="0" err="1"/>
              <a:t>stránku</a:t>
            </a:r>
            <a:r>
              <a:rPr lang="en-GB" altLang="cs-CZ" sz="2646" dirty="0"/>
              <a:t> </a:t>
            </a:r>
            <a:r>
              <a:rPr lang="en-GB" altLang="cs-CZ" sz="2646" dirty="0" err="1"/>
              <a:t>učení</a:t>
            </a:r>
            <a:r>
              <a:rPr lang="en-GB" altLang="cs-CZ" sz="2646" dirty="0"/>
              <a:t> a </a:t>
            </a:r>
            <a:r>
              <a:rPr lang="en-GB" altLang="cs-CZ" sz="2646" dirty="0" err="1"/>
              <a:t>opakování</a:t>
            </a:r>
            <a:r>
              <a:rPr lang="en-GB" altLang="cs-CZ" sz="2646" dirty="0"/>
              <a:t> (</a:t>
            </a:r>
            <a:r>
              <a:rPr lang="en-GB" altLang="cs-CZ" sz="2646" dirty="0" err="1"/>
              <a:t>memorování</a:t>
            </a:r>
            <a:r>
              <a:rPr lang="cs-CZ" altLang="cs-CZ" sz="2646" dirty="0"/>
              <a:t>)</a:t>
            </a:r>
            <a:endParaRPr lang="en-GB" altLang="cs-CZ" sz="2646" dirty="0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738" y="5433517"/>
            <a:ext cx="3065868" cy="173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873" y="5433516"/>
            <a:ext cx="2833129" cy="2126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84117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Klasické podmiňování</a:t>
            </a:r>
          </a:p>
        </p:txBody>
      </p:sp>
    </p:spTree>
    <p:extLst>
      <p:ext uri="{BB962C8B-B14F-4D97-AF65-F5344CB8AC3E}">
        <p14:creationId xmlns:p14="http://schemas.microsoft.com/office/powerpoint/2010/main" val="14061554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defTabSz="1007959" eaLnBrk="1" fontAlgn="auto" hangingPunct="1">
              <a:spcAft>
                <a:spcPts val="0"/>
              </a:spcAft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  <a:defRPr/>
            </a:pPr>
            <a:r>
              <a:rPr lang="en-GB" sz="4409"/>
              <a:t>Klasické podmiňování </a:t>
            </a:r>
            <a:br>
              <a:rPr lang="en-GB" sz="4409"/>
            </a:br>
            <a:r>
              <a:rPr lang="en-GB" sz="4409"/>
              <a:t>(Pavlov</a:t>
            </a:r>
            <a:r>
              <a:rPr lang="cs-CZ" sz="4409"/>
              <a:t>)</a:t>
            </a:r>
            <a:endParaRPr lang="en-GB" sz="4409"/>
          </a:p>
        </p:txBody>
      </p:sp>
      <p:sp>
        <p:nvSpPr>
          <p:cNvPr id="3686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3360" cy="4996036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/>
              <a:t>Klasické podmiňování</a:t>
            </a:r>
          </a:p>
          <a:p>
            <a:pPr lvl="1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/>
              <a:t>Organismus se učí, že dvě události jdou za sebou nezávisle na aktivitě jedince</a:t>
            </a:r>
          </a:p>
        </p:txBody>
      </p:sp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939" y="367484"/>
            <a:ext cx="1289694" cy="1825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686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04" y="3541848"/>
            <a:ext cx="5001285" cy="2551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6870" name="Text Box 5"/>
          <p:cNvSpPr txBox="1">
            <a:spLocks noChangeArrowheads="1"/>
          </p:cNvSpPr>
          <p:nvPr/>
        </p:nvSpPr>
        <p:spPr bwMode="auto">
          <a:xfrm>
            <a:off x="674250" y="6399475"/>
            <a:ext cx="9127608" cy="81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9208" tIns="51588" rIns="99208" bIns="51588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ts val="1240"/>
              </a:spcBef>
            </a:pPr>
            <a:r>
              <a:rPr lang="en-GB" altLang="cs-CZ" i="1">
                <a:solidFill>
                  <a:srgbClr val="000000"/>
                </a:solidFill>
                <a:latin typeface="Verdana" panose="020B0604030504040204" pitchFamily="34" charset="0"/>
              </a:rPr>
              <a:t>Jak to funguje můžete vyzkoušet na virtuálním psovi:</a:t>
            </a:r>
          </a:p>
          <a:p>
            <a:pPr>
              <a:lnSpc>
                <a:spcPct val="100000"/>
              </a:lnSpc>
              <a:spcBef>
                <a:spcPts val="1240"/>
              </a:spcBef>
              <a:buClr>
                <a:srgbClr val="336699"/>
              </a:buClr>
            </a:pPr>
            <a:r>
              <a:rPr lang="en-GB" altLang="cs-CZ" i="1">
                <a:solidFill>
                  <a:srgbClr val="336699"/>
                </a:solidFill>
                <a:latin typeface="Verdana" panose="020B0604030504040204" pitchFamily="34" charset="0"/>
                <a:hlinkClick r:id="rId5"/>
              </a:rPr>
              <a:t>http://nobelprize.org/educational_games/medicine/pavlov/index.html</a:t>
            </a:r>
            <a:r>
              <a:rPr lang="en-GB" altLang="cs-CZ" i="1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36871" name="Text Box 6"/>
          <p:cNvSpPr txBox="1">
            <a:spLocks noChangeArrowheads="1"/>
          </p:cNvSpPr>
          <p:nvPr/>
        </p:nvSpPr>
        <p:spPr bwMode="auto">
          <a:xfrm>
            <a:off x="5675535" y="3620594"/>
            <a:ext cx="4206819" cy="222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9208" tIns="51588" rIns="99208" bIns="51588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ts val="1240"/>
              </a:spcBef>
              <a:buFont typeface="Wingdings" panose="05000000000000000000" pitchFamily="2" charset="2"/>
              <a:buChar char=""/>
            </a:pPr>
            <a:r>
              <a:rPr lang="en-GB" altLang="cs-CZ">
                <a:solidFill>
                  <a:srgbClr val="000000"/>
                </a:solidFill>
                <a:latin typeface="Verdana" panose="020B0604030504040204" pitchFamily="34" charset="0"/>
              </a:rPr>
              <a:t>Zvukový signál, sliny</a:t>
            </a:r>
          </a:p>
          <a:p>
            <a:pPr>
              <a:lnSpc>
                <a:spcPct val="100000"/>
              </a:lnSpc>
              <a:spcBef>
                <a:spcPts val="1240"/>
              </a:spcBef>
              <a:buFont typeface="Wingdings" panose="05000000000000000000" pitchFamily="2" charset="2"/>
              <a:buChar char=""/>
            </a:pPr>
            <a:r>
              <a:rPr lang="en-GB" altLang="cs-CZ">
                <a:solidFill>
                  <a:srgbClr val="000000"/>
                </a:solidFill>
                <a:latin typeface="Verdana" panose="020B0604030504040204" pitchFamily="34" charset="0"/>
              </a:rPr>
              <a:t>Nepodmíněný stimul, nepodmíněná reakce</a:t>
            </a:r>
          </a:p>
          <a:p>
            <a:pPr>
              <a:lnSpc>
                <a:spcPct val="100000"/>
              </a:lnSpc>
              <a:spcBef>
                <a:spcPts val="1240"/>
              </a:spcBef>
              <a:buFont typeface="Wingdings" panose="05000000000000000000" pitchFamily="2" charset="2"/>
              <a:buChar char=""/>
            </a:pPr>
            <a:r>
              <a:rPr lang="en-GB" altLang="cs-CZ">
                <a:solidFill>
                  <a:srgbClr val="000000"/>
                </a:solidFill>
                <a:latin typeface="Verdana" panose="020B0604030504040204" pitchFamily="34" charset="0"/>
              </a:rPr>
              <a:t>Podmíněný stimul, podmíněná reakce,</a:t>
            </a:r>
          </a:p>
          <a:p>
            <a:pPr>
              <a:lnSpc>
                <a:spcPct val="100000"/>
              </a:lnSpc>
              <a:spcBef>
                <a:spcPts val="1240"/>
              </a:spcBef>
            </a:pPr>
            <a:endParaRPr lang="en-GB" altLang="cs-CZ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9570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Instrukce (zadání) seminární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Téma posteru (plakát) dle vlastního výběru v rámci okruhů vymezených sylabem</a:t>
            </a:r>
          </a:p>
          <a:p>
            <a:pPr lvl="1">
              <a:buFont typeface="Wingdings" pitchFamily="2" charset="2"/>
              <a:buChar char="§"/>
            </a:pPr>
            <a:r>
              <a:rPr lang="cs-CZ" dirty="0" smtClean="0"/>
              <a:t>Téma zajímavé pro autora, dostatečně úzce vymezeno (věk žáků, typ školy atp.), důraz na subjektivní praktickou využitelnost (např. návaznost na projekt DP, praxi atp.)</a:t>
            </a:r>
          </a:p>
          <a:p>
            <a:pPr lvl="1">
              <a:buFont typeface="Wingdings" pitchFamily="2" charset="2"/>
              <a:buChar char="§"/>
            </a:pPr>
            <a:r>
              <a:rPr lang="cs-CZ" dirty="0" smtClean="0"/>
              <a:t>Publikem není vyučující ale spolužáci</a:t>
            </a:r>
          </a:p>
          <a:p>
            <a:pPr lvl="1">
              <a:buFont typeface="Wingdings" pitchFamily="2" charset="2"/>
              <a:buChar char="§"/>
            </a:pPr>
            <a:r>
              <a:rPr lang="cs-CZ" dirty="0" smtClean="0"/>
              <a:t>Formální </a:t>
            </a:r>
            <a:r>
              <a:rPr lang="cs-CZ" dirty="0" smtClean="0"/>
              <a:t>požadavky na postery</a:t>
            </a:r>
          </a:p>
          <a:p>
            <a:pPr lvl="2">
              <a:buFont typeface="Arial" pitchFamily="34" charset="0"/>
              <a:buChar char="•"/>
            </a:pPr>
            <a:r>
              <a:rPr lang="cs-CZ" dirty="0" smtClean="0"/>
              <a:t>1. krok - anotace 250 slov, dva základní prameny (do </a:t>
            </a:r>
            <a:r>
              <a:rPr lang="cs-CZ" dirty="0" smtClean="0"/>
              <a:t>20.11. </a:t>
            </a:r>
            <a:r>
              <a:rPr lang="cs-CZ" dirty="0" err="1" smtClean="0"/>
              <a:t>odevzdávávrna</a:t>
            </a:r>
            <a:r>
              <a:rPr lang="cs-CZ" dirty="0" smtClean="0"/>
              <a:t> IS)</a:t>
            </a:r>
          </a:p>
          <a:p>
            <a:pPr lvl="2">
              <a:buFont typeface="Arial" pitchFamily="34" charset="0"/>
              <a:buChar char="•"/>
            </a:pPr>
            <a:r>
              <a:rPr lang="cs-CZ" dirty="0" smtClean="0"/>
              <a:t>2. (domácí příprava a) prezentace posteru </a:t>
            </a:r>
            <a:r>
              <a:rPr lang="cs-CZ" dirty="0" smtClean="0"/>
              <a:t>v </a:t>
            </a:r>
            <a:r>
              <a:rPr lang="cs-CZ" dirty="0" err="1" smtClean="0"/>
              <a:t>odevzdávárně</a:t>
            </a:r>
            <a:r>
              <a:rPr lang="cs-CZ" dirty="0" smtClean="0"/>
              <a:t> a diskuse nad ním diskuzním fóru v </a:t>
            </a:r>
            <a:r>
              <a:rPr lang="cs-CZ" dirty="0" err="1" smtClean="0"/>
              <a:t>ISu</a:t>
            </a:r>
            <a:endParaRPr lang="cs-CZ" dirty="0" smtClean="0"/>
          </a:p>
          <a:p>
            <a:pPr lvl="3">
              <a:buFont typeface="Arial" pitchFamily="34" charset="0"/>
              <a:buChar char="•"/>
            </a:pPr>
            <a:r>
              <a:rPr lang="cs-CZ" dirty="0" smtClean="0"/>
              <a:t>Formát A1, název, autor, literatura; vlastní </a:t>
            </a:r>
            <a:r>
              <a:rPr lang="cs-CZ" dirty="0" smtClean="0"/>
              <a:t>obsah; vkládá se fotografie</a:t>
            </a: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Alternativa pro dřívější ukončení kurzu: seminární práce 2-3 strany; </a:t>
            </a:r>
            <a:r>
              <a:rPr lang="cs-CZ" dirty="0"/>
              <a:t>pokyny viz </a:t>
            </a:r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www.ped.muni.cz/wpsy/doc/pozadavky_na_seminarni_prace.docx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45977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Operantní podmiňování</a:t>
            </a:r>
          </a:p>
        </p:txBody>
      </p:sp>
    </p:spTree>
    <p:extLst>
      <p:ext uri="{BB962C8B-B14F-4D97-AF65-F5344CB8AC3E}">
        <p14:creationId xmlns:p14="http://schemas.microsoft.com/office/powerpoint/2010/main" val="27600555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ChangeArrowheads="1"/>
          </p:cNvSpPr>
          <p:nvPr>
            <p:ph type="title"/>
          </p:nvPr>
        </p:nvSpPr>
        <p:spPr>
          <a:xfrm>
            <a:off x="634001" y="27999"/>
            <a:ext cx="8819621" cy="1648429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GB" altLang="cs-CZ"/>
              <a:t>Operantní (instrumentální) podmiňování </a:t>
            </a:r>
            <a:r>
              <a:rPr lang="en-GB" altLang="cs-CZ" sz="3527"/>
              <a:t>(Thorndike, Skinner</a:t>
            </a:r>
            <a:r>
              <a:rPr lang="cs-CZ" altLang="cs-CZ" sz="3527"/>
              <a:t>)</a:t>
            </a:r>
            <a:endParaRPr lang="en-GB" altLang="cs-CZ" sz="3527"/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625252" y="1931917"/>
            <a:ext cx="8462636" cy="4705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9208" tIns="51588" rIns="99208" bIns="51588"/>
          <a:lstStyle>
            <a:lvl1pPr marL="468313" indent="-468313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906463" indent="-436563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303338" indent="-3937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ts val="716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Char char=""/>
            </a:pPr>
            <a:r>
              <a:rPr lang="en-GB" altLang="cs-CZ" sz="2866" b="1">
                <a:solidFill>
                  <a:srgbClr val="000000"/>
                </a:solidFill>
                <a:latin typeface="Verdana" panose="020B0604030504040204" pitchFamily="34" charset="0"/>
              </a:rPr>
              <a:t>J.B. Watson</a:t>
            </a:r>
            <a:r>
              <a:rPr lang="en-GB" altLang="cs-CZ" sz="2866">
                <a:solidFill>
                  <a:srgbClr val="000000"/>
                </a:solidFill>
                <a:latin typeface="Verdana" panose="020B0604030504040204" pitchFamily="34" charset="0"/>
              </a:rPr>
              <a:t>, behaviorismus</a:t>
            </a:r>
          </a:p>
          <a:p>
            <a:pPr>
              <a:lnSpc>
                <a:spcPct val="90000"/>
              </a:lnSpc>
              <a:spcBef>
                <a:spcPts val="551"/>
              </a:spcBef>
              <a:buClr>
                <a:srgbClr val="CC0000"/>
              </a:buClr>
              <a:buSzPct val="65000"/>
            </a:pPr>
            <a:r>
              <a:rPr lang="en-GB" altLang="cs-CZ" sz="2866">
                <a:solidFill>
                  <a:srgbClr val="000000"/>
                </a:solidFill>
                <a:latin typeface="Verdana" panose="020B0604030504040204" pitchFamily="34" charset="0"/>
              </a:rPr>
              <a:t>	</a:t>
            </a:r>
            <a:r>
              <a:rPr lang="en-GB" altLang="cs-CZ" sz="2205" i="1">
                <a:solidFill>
                  <a:srgbClr val="000000"/>
                </a:solidFill>
                <a:latin typeface="Verdana" panose="020B0604030504040204" pitchFamily="34" charset="0"/>
              </a:rPr>
              <a:t>„dejte mi tucet dětí…“</a:t>
            </a:r>
          </a:p>
          <a:p>
            <a:pPr>
              <a:lnSpc>
                <a:spcPct val="90000"/>
              </a:lnSpc>
              <a:spcBef>
                <a:spcPts val="716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Char char=""/>
            </a:pPr>
            <a:r>
              <a:rPr lang="en-GB" altLang="cs-CZ" sz="2866" b="1">
                <a:solidFill>
                  <a:srgbClr val="000000"/>
                </a:solidFill>
                <a:latin typeface="Verdana" panose="020B0604030504040204" pitchFamily="34" charset="0"/>
              </a:rPr>
              <a:t>E.L. Thorndike</a:t>
            </a:r>
          </a:p>
          <a:p>
            <a:pPr lvl="1">
              <a:lnSpc>
                <a:spcPct val="90000"/>
              </a:lnSpc>
              <a:spcBef>
                <a:spcPts val="606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Char char=""/>
            </a:pPr>
            <a:r>
              <a:rPr lang="en-GB" altLang="cs-CZ" sz="2425">
                <a:solidFill>
                  <a:srgbClr val="000000"/>
                </a:solidFill>
                <a:latin typeface="Verdana" panose="020B0604030504040204" pitchFamily="34" charset="0"/>
              </a:rPr>
              <a:t>experiment s hladovou kočkou v </a:t>
            </a:r>
          </a:p>
          <a:p>
            <a:pPr lvl="2">
              <a:lnSpc>
                <a:spcPct val="90000"/>
              </a:lnSpc>
              <a:spcBef>
                <a:spcPts val="579"/>
              </a:spcBef>
              <a:buClr>
                <a:srgbClr val="CC0000"/>
              </a:buClr>
              <a:buSzPct val="60000"/>
            </a:pPr>
            <a:r>
              <a:rPr lang="en-GB" altLang="cs-CZ" sz="2315">
                <a:solidFill>
                  <a:srgbClr val="000000"/>
                </a:solidFill>
                <a:latin typeface="Verdana" panose="020B0604030504040204" pitchFamily="34" charset="0"/>
              </a:rPr>
              <a:t>„problémové skříňce“</a:t>
            </a:r>
          </a:p>
          <a:p>
            <a:pPr lvl="1">
              <a:lnSpc>
                <a:spcPct val="90000"/>
              </a:lnSpc>
              <a:spcBef>
                <a:spcPts val="606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Char char=""/>
            </a:pPr>
            <a:r>
              <a:rPr lang="en-GB" altLang="cs-CZ" sz="2425" b="1">
                <a:solidFill>
                  <a:srgbClr val="000000"/>
                </a:solidFill>
                <a:latin typeface="Verdana" panose="020B0604030504040204" pitchFamily="34" charset="0"/>
              </a:rPr>
              <a:t>učení pokusem a omylem</a:t>
            </a:r>
            <a:r>
              <a:rPr lang="en-GB" altLang="cs-CZ" sz="2425">
                <a:solidFill>
                  <a:srgbClr val="000000"/>
                </a:solidFill>
                <a:latin typeface="Verdana" panose="020B0604030504040204" pitchFamily="34" charset="0"/>
              </a:rPr>
              <a:t>; při opakování se počet neúspěšných pokusů snižuje; vzniká spoj mezi </a:t>
            </a:r>
            <a:r>
              <a:rPr lang="en-GB" altLang="cs-CZ" sz="2425" b="1" i="1">
                <a:solidFill>
                  <a:srgbClr val="000000"/>
                </a:solidFill>
                <a:latin typeface="Verdana" panose="020B0604030504040204" pitchFamily="34" charset="0"/>
              </a:rPr>
              <a:t>stimulem</a:t>
            </a:r>
            <a:r>
              <a:rPr lang="en-GB" altLang="cs-CZ" sz="2425">
                <a:solidFill>
                  <a:srgbClr val="000000"/>
                </a:solidFill>
                <a:latin typeface="Verdana" panose="020B0604030504040204" pitchFamily="34" charset="0"/>
              </a:rPr>
              <a:t> a </a:t>
            </a:r>
            <a:r>
              <a:rPr lang="en-GB" altLang="cs-CZ" sz="2425" b="1" i="1">
                <a:solidFill>
                  <a:srgbClr val="000000"/>
                </a:solidFill>
                <a:latin typeface="Verdana" panose="020B0604030504040204" pitchFamily="34" charset="0"/>
              </a:rPr>
              <a:t>reakcí</a:t>
            </a:r>
            <a:r>
              <a:rPr lang="en-GB" altLang="cs-CZ" sz="2425">
                <a:solidFill>
                  <a:srgbClr val="000000"/>
                </a:solidFill>
                <a:latin typeface="Verdana" panose="020B0604030504040204" pitchFamily="34" charset="0"/>
              </a:rPr>
              <a:t> (spoj S-R</a:t>
            </a:r>
            <a:r>
              <a:rPr lang="cs-CZ" altLang="cs-CZ" sz="2425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endParaRPr lang="en-GB" altLang="cs-CZ" sz="2425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lnSpc>
                <a:spcPct val="90000"/>
              </a:lnSpc>
              <a:spcBef>
                <a:spcPts val="716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Char char=""/>
            </a:pPr>
            <a:r>
              <a:rPr lang="en-GB" altLang="cs-CZ" sz="2866" b="1">
                <a:solidFill>
                  <a:srgbClr val="000000"/>
                </a:solidFill>
                <a:latin typeface="Verdana" panose="020B0604030504040204" pitchFamily="34" charset="0"/>
              </a:rPr>
              <a:t>B.F. Skinner</a:t>
            </a:r>
          </a:p>
          <a:p>
            <a:pPr lvl="1">
              <a:lnSpc>
                <a:spcPct val="90000"/>
              </a:lnSpc>
              <a:spcBef>
                <a:spcPts val="606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Char char=""/>
            </a:pPr>
            <a:r>
              <a:rPr lang="en-GB" altLang="cs-CZ" sz="2425">
                <a:solidFill>
                  <a:srgbClr val="000000"/>
                </a:solidFill>
                <a:latin typeface="Verdana" panose="020B0604030504040204" pitchFamily="34" charset="0"/>
              </a:rPr>
              <a:t>experimenty s </a:t>
            </a:r>
            <a:r>
              <a:rPr lang="en-GB" altLang="cs-CZ" sz="2425" b="1">
                <a:solidFill>
                  <a:srgbClr val="000000"/>
                </a:solidFill>
                <a:latin typeface="Verdana" panose="020B0604030504040204" pitchFamily="34" charset="0"/>
              </a:rPr>
              <a:t>odměnami a tresty</a:t>
            </a:r>
          </a:p>
          <a:p>
            <a:pPr lvl="1">
              <a:lnSpc>
                <a:spcPct val="90000"/>
              </a:lnSpc>
              <a:spcBef>
                <a:spcPts val="606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Char char=""/>
            </a:pPr>
            <a:r>
              <a:rPr lang="en-GB" altLang="cs-CZ" sz="2425" b="1">
                <a:solidFill>
                  <a:srgbClr val="000000"/>
                </a:solidFill>
                <a:latin typeface="Verdana" panose="020B0604030504040204" pitchFamily="34" charset="0"/>
              </a:rPr>
              <a:t>posilování reakce</a:t>
            </a:r>
          </a:p>
        </p:txBody>
      </p:sp>
      <p:pic>
        <p:nvPicPr>
          <p:cNvPr id="4096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716" y="2112159"/>
            <a:ext cx="2498893" cy="1839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0965" name="Picture 4"/>
          <p:cNvPicPr>
            <a:picLocks noChangeAspect="1" noChangeArrowheads="1"/>
          </p:cNvPicPr>
          <p:nvPr/>
        </p:nvPicPr>
        <p:blipFill>
          <a:blip r:embed="rId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1" y="2985371"/>
            <a:ext cx="810215" cy="1030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203" y="5288272"/>
            <a:ext cx="2498893" cy="210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172" y="6472972"/>
            <a:ext cx="4971536" cy="108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0968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1" y="1874170"/>
            <a:ext cx="766467" cy="1032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1" y="5288273"/>
            <a:ext cx="769967" cy="1032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01721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Gestalt</a:t>
            </a:r>
          </a:p>
        </p:txBody>
      </p:sp>
    </p:spTree>
    <p:extLst>
      <p:ext uri="{BB962C8B-B14F-4D97-AF65-F5344CB8AC3E}">
        <p14:creationId xmlns:p14="http://schemas.microsoft.com/office/powerpoint/2010/main" val="22388951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GB" altLang="cs-CZ"/>
              <a:t>Celostní (gestalt) psychologie</a:t>
            </a:r>
          </a:p>
        </p:txBody>
      </p:sp>
      <p:sp>
        <p:nvSpPr>
          <p:cNvPr id="45059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25252" y="1931917"/>
            <a:ext cx="7669920" cy="5108031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/>
              <a:t>Zpočátku více zaměřena na vmímání</a:t>
            </a:r>
          </a:p>
          <a:p>
            <a:pPr lvl="1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i="1"/>
              <a:t>(</a:t>
            </a:r>
            <a:r>
              <a:rPr lang="cs-CZ" altLang="cs-CZ" i="1"/>
              <a:t>„C</a:t>
            </a:r>
            <a:r>
              <a:rPr lang="en-GB" altLang="cs-CZ" i="1"/>
              <a:t>elek je víc, než souhrn částí</a:t>
            </a:r>
            <a:r>
              <a:rPr lang="cs-CZ" altLang="cs-CZ" i="1"/>
              <a:t>...“ ;)</a:t>
            </a:r>
            <a:endParaRPr lang="en-GB" altLang="cs-CZ" i="1"/>
          </a:p>
          <a:p>
            <a:pPr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/>
              <a:t>W. Köhler</a:t>
            </a:r>
          </a:p>
          <a:p>
            <a:pPr lvl="1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/>
              <a:t>Pokus se šimpanzem a banánem</a:t>
            </a:r>
          </a:p>
          <a:p>
            <a:pPr lvl="2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/>
              <a:t>podstatou „vhled“ do situace </a:t>
            </a:r>
          </a:p>
          <a:p>
            <a:pPr lvl="3" eaLnBrk="1" hangingPunct="1">
              <a:buNone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/>
              <a:t>(„aha moment“</a:t>
            </a:r>
            <a:r>
              <a:rPr lang="cs-CZ" altLang="cs-CZ"/>
              <a:t> v procesu učení</a:t>
            </a:r>
            <a:r>
              <a:rPr lang="en-GB" altLang="cs-CZ"/>
              <a:t>)</a:t>
            </a:r>
          </a:p>
          <a:p>
            <a:pPr lvl="2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/>
              <a:t>nová etapa ve výzkumu učení, myšlení a řešení problémů</a:t>
            </a:r>
            <a:r>
              <a:rPr lang="cs-CZ" altLang="cs-CZ"/>
              <a:t> (mj. sociální učení – Bandura - </a:t>
            </a:r>
            <a:r>
              <a:rPr lang="en-GB" altLang="cs-CZ" sz="1323">
                <a:hlinkClick r:id="rId3"/>
              </a:rPr>
              <a:t>http://www.healthyinfluence.com/Primer/modeling.htm</a:t>
            </a:r>
            <a:r>
              <a:rPr lang="cs-CZ" altLang="cs-CZ"/>
              <a:t>)</a:t>
            </a:r>
            <a:endParaRPr lang="en-GB" altLang="cs-CZ"/>
          </a:p>
          <a:p>
            <a:pPr eaLnBrk="1" hangingPunct="1">
              <a:buNone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endParaRPr lang="en-GB" altLang="cs-CZ"/>
          </a:p>
        </p:txBody>
      </p:sp>
      <p:pic>
        <p:nvPicPr>
          <p:cNvPr id="4506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23" y="3541848"/>
            <a:ext cx="925711" cy="1270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506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94" y="3620594"/>
            <a:ext cx="2302901" cy="393908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696" y="1716676"/>
            <a:ext cx="1984415" cy="186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14536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75999" y="251989"/>
            <a:ext cx="8987614" cy="1091953"/>
          </a:xfrm>
        </p:spPr>
        <p:txBody>
          <a:bodyPr/>
          <a:lstStyle/>
          <a:p>
            <a:pPr eaLnBrk="1" hangingPunct="1"/>
            <a:r>
              <a:rPr lang="cs-CZ" altLang="cs-CZ"/>
              <a:t>Literatura (výběr)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5999" y="1763924"/>
            <a:ext cx="8987614" cy="4955787"/>
          </a:xfrm>
        </p:spPr>
        <p:txBody>
          <a:bodyPr>
            <a:normAutofit fontScale="92500" lnSpcReduction="10000"/>
          </a:bodyPr>
          <a:lstStyle/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984"/>
              <a:t>BERTRAND, Y. </a:t>
            </a:r>
            <a:r>
              <a:rPr lang="cs-CZ" sz="1984" i="1"/>
              <a:t>Soudobé teorie vzdělávání</a:t>
            </a:r>
            <a:r>
              <a:rPr lang="cs-CZ" sz="1984"/>
              <a:t>. Praha: Portál, 1998.</a:t>
            </a:r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984"/>
              <a:t>MOSELEY, D. et al. </a:t>
            </a:r>
            <a:r>
              <a:rPr lang="en-US" sz="1984"/>
              <a:t>Frameworks for thinking: a handbook for teachers and learning</a:t>
            </a:r>
            <a:r>
              <a:rPr lang="cs-CZ" sz="1984"/>
              <a:t>. Cambridge: Cambridge Un. Press, 2005.</a:t>
            </a:r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n-US" sz="1984"/>
              <a:t>Psycholgy Clasics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en-US" sz="1653">
                <a:hlinkClick r:id="rId3"/>
              </a:rPr>
              <a:t>http://psychclassics.yorku.ca/</a:t>
            </a:r>
            <a:r>
              <a:rPr lang="cs-CZ" sz="1653"/>
              <a:t> </a:t>
            </a:r>
            <a:endParaRPr lang="en-US" sz="1653"/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n-US" sz="1984"/>
              <a:t>Moore, Alex. Teaching and Learning: Pedagogy, Curriculum and Culture. Routledge Falmer, 2000.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en-US" sz="1653">
                <a:hlinkClick r:id="rId4"/>
              </a:rPr>
              <a:t>http://site.ebrary.com/lib/masaryk/Top?channelName=masaryk&amp;cpage=2&amp;docID=10054087&amp;f00=text&amp;frm=smp.x&amp;hitsPerPage=10&amp;layout=document&amp;p00=learning+theories&amp;sortBy=score&amp;sortOrder=desc</a:t>
            </a:r>
            <a:r>
              <a:rPr lang="cs-CZ" sz="1653"/>
              <a:t> </a:t>
            </a:r>
            <a:endParaRPr lang="en-US" sz="1653"/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it-IT" sz="1764"/>
              <a:t>GAVORA</a:t>
            </a:r>
            <a:r>
              <a:rPr lang="cs-CZ" sz="1764"/>
              <a:t>,</a:t>
            </a:r>
            <a:r>
              <a:rPr lang="it-IT" sz="1764"/>
              <a:t> P. </a:t>
            </a:r>
            <a:r>
              <a:rPr lang="it-IT" sz="1764" i="1"/>
              <a:t>Žiak a text</a:t>
            </a:r>
            <a:r>
              <a:rPr lang="it-IT" sz="1764"/>
              <a:t>. Bratislava</a:t>
            </a:r>
            <a:r>
              <a:rPr lang="cs-CZ" sz="1764"/>
              <a:t>:</a:t>
            </a:r>
            <a:r>
              <a:rPr lang="it-IT" sz="1764"/>
              <a:t> SPN</a:t>
            </a:r>
            <a:r>
              <a:rPr lang="cs-CZ" sz="1764"/>
              <a:t>,</a:t>
            </a:r>
            <a:r>
              <a:rPr lang="it-IT" sz="1764"/>
              <a:t> 1992</a:t>
            </a:r>
            <a:endParaRPr lang="cs-CZ" sz="1764"/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/>
              <a:t>HEJNÝ, M.; KUŘINA, F. </a:t>
            </a:r>
            <a:r>
              <a:rPr lang="cs-CZ" sz="1764" i="1"/>
              <a:t>Dítě, škola, matematika. Konstruktivistické přístupy k vyučování</a:t>
            </a:r>
            <a:r>
              <a:rPr lang="cs-CZ" sz="1764"/>
              <a:t>. Praha: Portál, 2001. </a:t>
            </a:r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/>
              <a:t>PAŘÍZEK, V. </a:t>
            </a:r>
            <a:r>
              <a:rPr lang="cs-CZ" sz="1764" i="1"/>
              <a:t>Jak naučit žáky myslet</a:t>
            </a:r>
            <a:r>
              <a:rPr lang="cs-CZ" sz="1764"/>
              <a:t>. Praha: Karolinum, 2000.</a:t>
            </a:r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/>
              <a:t>PASCH, M. a kol. </a:t>
            </a:r>
            <a:r>
              <a:rPr lang="cs-CZ" sz="1764" i="1"/>
              <a:t>Od vzdělávacího programu k vyučovací hodině</a:t>
            </a:r>
            <a:r>
              <a:rPr lang="cs-CZ" sz="1764"/>
              <a:t>. Praha: Portál, 1998. </a:t>
            </a:r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fr-FR" sz="1764"/>
              <a:t>PIAGET, J. </a:t>
            </a:r>
            <a:r>
              <a:rPr lang="fr-FR" sz="1764" i="1"/>
              <a:t>Psychologie inteligence</a:t>
            </a:r>
            <a:r>
              <a:rPr lang="fr-FR" sz="1764"/>
              <a:t>. Praha: SPN, 1970. </a:t>
            </a:r>
            <a:endParaRPr lang="cs-CZ" sz="1764"/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/>
              <a:t>ŠEBKOVÁ, A., VYSKOČILOVÁ, E.  Chápání prostorových vztahů u dětí mladšího školního věku. </a:t>
            </a:r>
            <a:r>
              <a:rPr lang="cs-CZ" sz="1764" i="1"/>
              <a:t>Pedagogika</a:t>
            </a:r>
            <a:r>
              <a:rPr lang="cs-CZ" sz="1764"/>
              <a:t>, roč.XLVII, 1997, s. 10-17.</a:t>
            </a:r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/>
              <a:t>THAGARD, P. </a:t>
            </a:r>
            <a:r>
              <a:rPr lang="cs-CZ" sz="1764" i="1"/>
              <a:t>Úvod do kognitivní vědy. Mysl a myšlení</a:t>
            </a:r>
            <a:r>
              <a:rPr lang="cs-CZ" sz="1764"/>
              <a:t>. Praha: Portál, 2001. </a:t>
            </a:r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/>
              <a:t>VYGOTSKIJ, L. S. </a:t>
            </a:r>
            <a:r>
              <a:rPr lang="cs-CZ" sz="1764" i="1"/>
              <a:t>Myšlení a řeč</a:t>
            </a:r>
            <a:r>
              <a:rPr lang="cs-CZ" sz="1764"/>
              <a:t>. Praha: SPN, 1970.</a:t>
            </a:r>
            <a:endParaRPr lang="cs-CZ" sz="1984"/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endParaRPr lang="cs-CZ" sz="1984"/>
          </a:p>
        </p:txBody>
      </p:sp>
    </p:spTree>
    <p:extLst>
      <p:ext uri="{BB962C8B-B14F-4D97-AF65-F5344CB8AC3E}">
        <p14:creationId xmlns:p14="http://schemas.microsoft.com/office/powerpoint/2010/main" val="962924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Literatura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Základní</a:t>
            </a:r>
            <a:r>
              <a:rPr lang="en-US" dirty="0"/>
              <a:t> </a:t>
            </a:r>
            <a:r>
              <a:rPr lang="en-US" dirty="0" err="1"/>
              <a:t>studijní</a:t>
            </a:r>
            <a:r>
              <a:rPr lang="en-US" dirty="0"/>
              <a:t> text</a:t>
            </a:r>
          </a:p>
          <a:p>
            <a:r>
              <a:rPr lang="en-US" dirty="0"/>
              <a:t>MAREŠ, </a:t>
            </a:r>
            <a:r>
              <a:rPr lang="en-US" dirty="0" err="1"/>
              <a:t>Jiří</a:t>
            </a:r>
            <a:r>
              <a:rPr lang="en-US" dirty="0"/>
              <a:t>. </a:t>
            </a:r>
            <a:r>
              <a:rPr lang="en-US" i="1" dirty="0" err="1"/>
              <a:t>Pedagogická</a:t>
            </a:r>
            <a:r>
              <a:rPr lang="en-US" i="1" dirty="0"/>
              <a:t> </a:t>
            </a:r>
            <a:r>
              <a:rPr lang="en-US" i="1" dirty="0" err="1"/>
              <a:t>psychologie</a:t>
            </a:r>
            <a:r>
              <a:rPr lang="en-US" dirty="0"/>
              <a:t>. Praha: </a:t>
            </a:r>
            <a:r>
              <a:rPr lang="en-US" dirty="0" err="1"/>
              <a:t>Portál</a:t>
            </a:r>
            <a:r>
              <a:rPr lang="en-US" dirty="0"/>
              <a:t> 2013.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152" y="3313313"/>
            <a:ext cx="26797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360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Doplňující literatura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FISHER, Robert. </a:t>
            </a:r>
            <a:r>
              <a:rPr lang="cs-CZ" i="1" dirty="0"/>
              <a:t>Učíme děti myslet a učit se. Praktický průvodce strategiemi vyučování.</a:t>
            </a:r>
            <a:r>
              <a:rPr lang="cs-CZ" dirty="0"/>
              <a:t> 3. vyd. Praha: Portál, 2011.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30" y="3303411"/>
            <a:ext cx="2374900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467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Literatura – jak a proč s ní pracovat?</a:t>
            </a:r>
            <a:endParaRPr lang="cs-CZ" dirty="0"/>
          </a:p>
        </p:txBody>
      </p:sp>
      <p:sp>
        <p:nvSpPr>
          <p:cNvPr id="1433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74688" y="1763713"/>
            <a:ext cx="9190037" cy="4956175"/>
          </a:xfrm>
        </p:spPr>
        <p:txBody>
          <a:bodyPr/>
          <a:lstStyle/>
          <a:p>
            <a:r>
              <a:rPr lang="cs-CZ" dirty="0"/>
              <a:t>Jak se pozná odborná informace(vědecky ověřená) ?</a:t>
            </a:r>
          </a:p>
          <a:p>
            <a:r>
              <a:rPr lang="cs-CZ" dirty="0"/>
              <a:t>Čím se liší od informace získané od autority?</a:t>
            </a:r>
          </a:p>
          <a:p>
            <a:r>
              <a:rPr lang="cs-CZ" dirty="0"/>
              <a:t>Čím se liší od praktické zkušenosti?</a:t>
            </a:r>
          </a:p>
          <a:p>
            <a:r>
              <a:rPr lang="cs-CZ" dirty="0"/>
              <a:t>Jakým způsobem je možné tyto zdroje informací v odborném životě učitelském využívat?</a:t>
            </a:r>
          </a:p>
          <a:p>
            <a:endParaRPr lang="cs-CZ" dirty="0"/>
          </a:p>
          <a:p>
            <a:r>
              <a:rPr lang="cs-CZ" dirty="0"/>
              <a:t>Co je cílem práce s odbornými informacemi? Nestačí talent a zkušenost?</a:t>
            </a:r>
          </a:p>
        </p:txBody>
      </p:sp>
    </p:spTree>
    <p:extLst>
      <p:ext uri="{BB962C8B-B14F-4D97-AF65-F5344CB8AC3E}">
        <p14:creationId xmlns:p14="http://schemas.microsoft.com/office/powerpoint/2010/main" val="3752404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>
          <a:xfrm>
            <a:off x="504825" y="555625"/>
            <a:ext cx="9075738" cy="760413"/>
          </a:xfrm>
        </p:spPr>
        <p:txBody>
          <a:bodyPr lIns="0" tIns="0" rIns="0" bIns="0">
            <a:spAutoFit/>
          </a:bodyPr>
          <a:lstStyle/>
          <a:p>
            <a:pPr marL="357188" indent="-357188" eaLnBrk="1" hangingPunct="1">
              <a:lnSpc>
                <a:spcPct val="102000"/>
              </a:lnSpc>
              <a:tabLst>
                <a:tab pos="357188" algn="l"/>
                <a:tab pos="1074738" algn="l"/>
                <a:tab pos="1793875" algn="l"/>
                <a:tab pos="2513013" algn="l"/>
                <a:tab pos="3232150" algn="l"/>
                <a:tab pos="3951288" algn="l"/>
                <a:tab pos="4670425" algn="l"/>
                <a:tab pos="5389563" algn="l"/>
                <a:tab pos="6108700" algn="l"/>
                <a:tab pos="6827838" algn="l"/>
                <a:tab pos="7546975" algn="l"/>
                <a:tab pos="8266113" algn="l"/>
                <a:tab pos="8985250" algn="l"/>
                <a:tab pos="9704388" algn="l"/>
                <a:tab pos="10423525" algn="l"/>
                <a:tab pos="11142663" algn="l"/>
              </a:tabLst>
            </a:pPr>
            <a:r>
              <a:rPr lang="cs-CZ"/>
              <a:t>Literatura</a:t>
            </a:r>
            <a:endParaRPr lang="en-GB"/>
          </a:p>
        </p:txBody>
      </p:sp>
      <p:sp>
        <p:nvSpPr>
          <p:cNvPr id="15363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720725" y="1835150"/>
            <a:ext cx="8772525" cy="5503943"/>
          </a:xfr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800" dirty="0" err="1"/>
              <a:t>Doporučená</a:t>
            </a:r>
            <a:r>
              <a:rPr lang="en-GB" sz="1800" dirty="0"/>
              <a:t> </a:t>
            </a:r>
            <a:r>
              <a:rPr lang="en-GB" sz="1800" dirty="0" err="1"/>
              <a:t>literatura</a:t>
            </a:r>
            <a:r>
              <a:rPr lang="cs-CZ" sz="1800" dirty="0"/>
              <a:t> (vč. přednášek a odkazů v </a:t>
            </a:r>
            <a:r>
              <a:rPr lang="cs-CZ" sz="1800" dirty="0" err="1"/>
              <a:t>ISu</a:t>
            </a:r>
            <a:r>
              <a:rPr lang="cs-CZ" sz="1800" dirty="0"/>
              <a:t>)</a:t>
            </a:r>
            <a:endParaRPr lang="en-GB" sz="1800" dirty="0"/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800" dirty="0" err="1"/>
              <a:t>Odborná</a:t>
            </a:r>
            <a:r>
              <a:rPr lang="en-GB" sz="1800" dirty="0"/>
              <a:t> </a:t>
            </a:r>
            <a:r>
              <a:rPr lang="en-GB" sz="1800" dirty="0" err="1"/>
              <a:t>periodika</a:t>
            </a:r>
            <a:r>
              <a:rPr lang="cs-CZ" sz="1800" dirty="0"/>
              <a:t> (obvyklá s důrazem na)</a:t>
            </a:r>
            <a:endParaRPr lang="en-GB" sz="1800" dirty="0"/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cs-CZ" sz="1600" dirty="0">
                <a:hlinkClick r:id="rId3"/>
              </a:rPr>
              <a:t>http://www.</a:t>
            </a:r>
            <a:r>
              <a:rPr lang="cs-CZ" sz="1600" dirty="0" err="1">
                <a:hlinkClick r:id="rId3"/>
              </a:rPr>
              <a:t>ped.muni.cz</a:t>
            </a:r>
            <a:r>
              <a:rPr lang="cs-CZ" sz="1600" dirty="0">
                <a:hlinkClick r:id="rId3"/>
              </a:rPr>
              <a:t>/</a:t>
            </a:r>
            <a:r>
              <a:rPr lang="cs-CZ" sz="1600" dirty="0" err="1">
                <a:hlinkClick r:id="rId3"/>
              </a:rPr>
              <a:t>wlib</a:t>
            </a:r>
            <a:r>
              <a:rPr lang="cs-CZ" sz="1600" dirty="0">
                <a:hlinkClick r:id="rId3"/>
              </a:rPr>
              <a:t>/</a:t>
            </a:r>
            <a:r>
              <a:rPr lang="cs-CZ" sz="1600" dirty="0" err="1">
                <a:hlinkClick r:id="rId3"/>
              </a:rPr>
              <a:t>neweb</a:t>
            </a:r>
            <a:r>
              <a:rPr lang="cs-CZ" sz="1600" dirty="0">
                <a:hlinkClick r:id="rId3"/>
              </a:rPr>
              <a:t>/index.</a:t>
            </a:r>
            <a:r>
              <a:rPr lang="cs-CZ" sz="1600" dirty="0" err="1">
                <a:hlinkClick r:id="rId3"/>
              </a:rPr>
              <a:t>php</a:t>
            </a:r>
            <a:r>
              <a:rPr lang="cs-CZ" sz="1600" dirty="0">
                <a:hlinkClick r:id="rId3"/>
              </a:rPr>
              <a:t>?sekce=3</a:t>
            </a:r>
            <a:r>
              <a:rPr lang="cs-CZ" sz="1600" dirty="0"/>
              <a:t>  </a:t>
            </a:r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600" dirty="0" err="1"/>
              <a:t>Pedagogika</a:t>
            </a:r>
            <a:r>
              <a:rPr lang="cs-CZ" sz="1600" dirty="0"/>
              <a:t>, Studia </a:t>
            </a:r>
            <a:r>
              <a:rPr lang="cs-CZ" sz="1600" dirty="0" err="1"/>
              <a:t>Paedagogica</a:t>
            </a:r>
            <a:r>
              <a:rPr lang="cs-CZ" sz="1600" dirty="0"/>
              <a:t>, Orbis </a:t>
            </a:r>
            <a:r>
              <a:rPr lang="cs-CZ" sz="1600" dirty="0" err="1"/>
              <a:t>Scholae</a:t>
            </a:r>
            <a:r>
              <a:rPr lang="cs-CZ" sz="1600" dirty="0"/>
              <a:t>, Pedagogická orientace, Komenský, </a:t>
            </a:r>
            <a:r>
              <a:rPr lang="en-US" sz="1600" dirty="0" err="1">
                <a:hlinkClick r:id="rId4"/>
              </a:rPr>
              <a:t>Pedagogický</a:t>
            </a:r>
            <a:r>
              <a:rPr lang="en-US" sz="1600" dirty="0">
                <a:hlinkClick r:id="rId4"/>
              </a:rPr>
              <a:t> </a:t>
            </a:r>
            <a:r>
              <a:rPr lang="en-US" sz="1600" dirty="0" err="1">
                <a:hlinkClick r:id="rId4"/>
              </a:rPr>
              <a:t>časopis</a:t>
            </a:r>
            <a:r>
              <a:rPr lang="en-US" sz="1600" dirty="0">
                <a:hlinkClick r:id="rId4"/>
              </a:rPr>
              <a:t> / Journal of Pedagogy</a:t>
            </a:r>
            <a:r>
              <a:rPr lang="cs-CZ" sz="1600" dirty="0"/>
              <a:t> (…)</a:t>
            </a:r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600" dirty="0" err="1"/>
              <a:t>Psychológia</a:t>
            </a:r>
            <a:r>
              <a:rPr lang="en-GB" sz="1600" dirty="0"/>
              <a:t> a </a:t>
            </a:r>
            <a:r>
              <a:rPr lang="en-GB" sz="1600" dirty="0" err="1"/>
              <a:t>pato</a:t>
            </a:r>
            <a:r>
              <a:rPr lang="en-GB" sz="1600" dirty="0"/>
              <a:t> </a:t>
            </a:r>
            <a:r>
              <a:rPr lang="en-GB" sz="1600" dirty="0" err="1"/>
              <a:t>psychológia</a:t>
            </a:r>
            <a:r>
              <a:rPr lang="en-GB" sz="1600" dirty="0"/>
              <a:t> </a:t>
            </a:r>
            <a:r>
              <a:rPr lang="en-GB" sz="1600" dirty="0" err="1"/>
              <a:t>dieťaťa</a:t>
            </a:r>
            <a:endParaRPr lang="cs-CZ" sz="1600" dirty="0"/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800" dirty="0" err="1"/>
              <a:t>Populární</a:t>
            </a:r>
            <a:r>
              <a:rPr lang="en-GB" sz="1800" dirty="0"/>
              <a:t> </a:t>
            </a:r>
            <a:r>
              <a:rPr lang="en-GB" sz="1800" dirty="0" err="1"/>
              <a:t>periodika</a:t>
            </a:r>
            <a:endParaRPr lang="en-GB" sz="1800" dirty="0"/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600" dirty="0" err="1"/>
              <a:t>Moderní</a:t>
            </a:r>
            <a:r>
              <a:rPr lang="en-GB" sz="1600" dirty="0"/>
              <a:t> </a:t>
            </a:r>
            <a:r>
              <a:rPr lang="en-GB" sz="1600" dirty="0" err="1"/>
              <a:t>vyučování</a:t>
            </a:r>
            <a:endParaRPr lang="en-GB" sz="1600" dirty="0"/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600" dirty="0" err="1"/>
              <a:t>Učitelské</a:t>
            </a:r>
            <a:r>
              <a:rPr lang="en-GB" sz="1600" dirty="0"/>
              <a:t> </a:t>
            </a:r>
            <a:r>
              <a:rPr lang="en-GB" sz="1600" dirty="0" err="1"/>
              <a:t>noviny</a:t>
            </a:r>
            <a:r>
              <a:rPr lang="en-GB" sz="1600" dirty="0"/>
              <a:t> (...)</a:t>
            </a:r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800" dirty="0" err="1"/>
              <a:t>Internetové</a:t>
            </a:r>
            <a:r>
              <a:rPr lang="en-GB" sz="1800" dirty="0"/>
              <a:t> </a:t>
            </a:r>
            <a:r>
              <a:rPr lang="en-GB" sz="1800" dirty="0" err="1"/>
              <a:t>zdroje</a:t>
            </a:r>
            <a:endParaRPr lang="en-GB" sz="1800" dirty="0"/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cs-CZ" sz="1600" dirty="0"/>
              <a:t>Online knihovny (viz web knihovny)</a:t>
            </a:r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600" dirty="0" err="1"/>
              <a:t>Stránky</a:t>
            </a:r>
            <a:r>
              <a:rPr lang="en-GB" sz="1600" dirty="0"/>
              <a:t> </a:t>
            </a:r>
            <a:r>
              <a:rPr lang="en-GB" sz="1600" dirty="0" err="1"/>
              <a:t>např</a:t>
            </a:r>
            <a:r>
              <a:rPr lang="en-GB" sz="1600" dirty="0"/>
              <a:t>. </a:t>
            </a:r>
            <a:r>
              <a:rPr lang="cs-CZ" sz="1600" dirty="0">
                <a:hlinkClick r:id="rId5"/>
              </a:rPr>
              <a:t>www.rvp.cz</a:t>
            </a:r>
            <a:r>
              <a:rPr lang="cs-CZ" sz="1600" dirty="0"/>
              <a:t> </a:t>
            </a:r>
            <a:endParaRPr lang="en-GB" sz="1600" dirty="0"/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600" dirty="0" err="1"/>
              <a:t>Databáze</a:t>
            </a:r>
            <a:r>
              <a:rPr lang="en-GB" sz="1600" dirty="0"/>
              <a:t> (ERIC, JSTOR</a:t>
            </a:r>
            <a:r>
              <a:rPr lang="cs-CZ" sz="1600" dirty="0"/>
              <a:t>…</a:t>
            </a:r>
            <a:r>
              <a:rPr lang="en-GB" sz="1600" dirty="0"/>
              <a:t>)</a:t>
            </a:r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600" dirty="0" err="1"/>
              <a:t>Svépomocné</a:t>
            </a:r>
            <a:r>
              <a:rPr lang="en-GB" sz="1600" dirty="0"/>
              <a:t> </a:t>
            </a:r>
            <a:r>
              <a:rPr lang="en-GB" sz="1600" dirty="0" err="1"/>
              <a:t>skupiny</a:t>
            </a:r>
            <a:r>
              <a:rPr lang="cs-CZ" sz="1600" dirty="0"/>
              <a:t> </a:t>
            </a:r>
            <a:r>
              <a:rPr lang="cs-CZ" sz="1600" dirty="0">
                <a:hlinkClick r:id="rId6"/>
              </a:rPr>
              <a:t>www.nadani.cz</a:t>
            </a:r>
            <a:r>
              <a:rPr lang="cs-CZ" sz="1600" dirty="0"/>
              <a:t> aj.</a:t>
            </a:r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7918404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500" dirty="0"/>
              <a:t>Pedagogická psychologie – perspektivy výkladu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 eaLnBrk="1" hangingPunct="1"/>
            <a:r>
              <a:rPr lang="cs-CZ"/>
              <a:t>v rámci výkladu i literatury se střídají perspektivy </a:t>
            </a:r>
          </a:p>
          <a:p>
            <a:pPr lvl="1" eaLnBrk="1" hangingPunct="1"/>
            <a:r>
              <a:rPr lang="cs-CZ" b="1"/>
              <a:t>jedinec</a:t>
            </a:r>
            <a:r>
              <a:rPr lang="cs-CZ"/>
              <a:t> (žák, učitel, rodič - zejména s důrazem na učení, výchovu a vývoj)</a:t>
            </a:r>
          </a:p>
          <a:p>
            <a:pPr lvl="1" eaLnBrk="1" hangingPunct="1"/>
            <a:r>
              <a:rPr lang="cs-CZ" b="1"/>
              <a:t>sociální skupiny</a:t>
            </a:r>
            <a:r>
              <a:rPr lang="cs-CZ"/>
              <a:t>, jejich dynamika a vliv (rodina, školní třída, škola)</a:t>
            </a:r>
          </a:p>
          <a:p>
            <a:pPr lvl="1" eaLnBrk="1" hangingPunct="1"/>
            <a:r>
              <a:rPr lang="cs-CZ" b="1"/>
              <a:t>teorie, metody</a:t>
            </a:r>
            <a:r>
              <a:rPr lang="cs-CZ"/>
              <a:t> ev. intervence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á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843</TotalTime>
  <Words>2975</Words>
  <Application>Microsoft Office PowerPoint</Application>
  <PresentationFormat>Vlastní</PresentationFormat>
  <Paragraphs>292</Paragraphs>
  <Slides>44</Slides>
  <Notes>32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53" baseType="lpstr">
      <vt:lpstr>Arial</vt:lpstr>
      <vt:lpstr>Arial Unicode MS</vt:lpstr>
      <vt:lpstr>Mangal</vt:lpstr>
      <vt:lpstr>Times New Roman</vt:lpstr>
      <vt:lpstr>Tw Cen MT</vt:lpstr>
      <vt:lpstr>Verdana</vt:lpstr>
      <vt:lpstr>Wingdings</vt:lpstr>
      <vt:lpstr>Wingdings 2</vt:lpstr>
      <vt:lpstr>Medián</vt:lpstr>
      <vt:lpstr>pedagogickÁ psychologie SZ6049 Pedagogická psychologie SZc003 Pedagogická psychologie</vt:lpstr>
      <vt:lpstr>Kontakt</vt:lpstr>
      <vt:lpstr>Požadavky na ukončení kurzu</vt:lpstr>
      <vt:lpstr>Instrukce (zadání) seminární práce</vt:lpstr>
      <vt:lpstr>Literatura</vt:lpstr>
      <vt:lpstr>Doplňující literatura</vt:lpstr>
      <vt:lpstr>Literatura – jak a proč s ní pracovat?</vt:lpstr>
      <vt:lpstr>Literatura</vt:lpstr>
      <vt:lpstr>Pedagogická psychologie – perspektivy výkladu</vt:lpstr>
      <vt:lpstr>Učitelská profese</vt:lpstr>
      <vt:lpstr>Učitelská profese 2</vt:lpstr>
      <vt:lpstr>Co se ve školství změnilo za 25 let</vt:lpstr>
      <vt:lpstr>Hm.</vt:lpstr>
      <vt:lpstr>Jak se změnila škola v uplynulých letech?</vt:lpstr>
      <vt:lpstr>Pedagogická psychologie</vt:lpstr>
      <vt:lpstr>Pozor na různé významy pojmu!</vt:lpstr>
      <vt:lpstr>Zařazení pedagogické psychologie. </vt:lpstr>
      <vt:lpstr>Vymezení pedagogické psychologie </vt:lpstr>
      <vt:lpstr>Vymezení pedagogické psychologie (2)</vt:lpstr>
      <vt:lpstr>Pedagogická psychologie jako vyučovací předmět. </vt:lpstr>
      <vt:lpstr>Pedagogická psychologie jako obor vědecké přípravy a jako odborná psychologická specializace. </vt:lpstr>
      <vt:lpstr>Historie oboru ve světě.</vt:lpstr>
      <vt:lpstr>První období</vt:lpstr>
      <vt:lpstr>Druhé období, třetí období</vt:lpstr>
      <vt:lpstr>Přínos ped. psy. pro další obory  - Aster (1990) uvádí:</vt:lpstr>
      <vt:lpstr>Změny v oboru v minulém století</vt:lpstr>
      <vt:lpstr>Pedagogická Psychologie</vt:lpstr>
      <vt:lpstr>Úvodem</vt:lpstr>
      <vt:lpstr>Základní pojmy</vt:lpstr>
      <vt:lpstr>Úvodem – učení v psychologii</vt:lpstr>
      <vt:lpstr>Druhy učení v psychologii - opakování</vt:lpstr>
      <vt:lpstr>Učení - výsledky učení</vt:lpstr>
      <vt:lpstr>Změny v přístupech ke školnímu učení (dle Mayer, 1992)</vt:lpstr>
      <vt:lpstr>Osm typů lidského učení (Gagné)</vt:lpstr>
      <vt:lpstr>Poznámky</vt:lpstr>
      <vt:lpstr>Asocianisté...</vt:lpstr>
      <vt:lpstr>Asocianistické teorie učení</vt:lpstr>
      <vt:lpstr>Klasické podmiňování</vt:lpstr>
      <vt:lpstr>Klasické podmiňování  (Pavlov)</vt:lpstr>
      <vt:lpstr>Operantní podmiňování</vt:lpstr>
      <vt:lpstr>Operantní (instrumentální) podmiňování (Thorndike, Skinner)</vt:lpstr>
      <vt:lpstr>Gestalt</vt:lpstr>
      <vt:lpstr>Celostní (gestalt) psychologie</vt:lpstr>
      <vt:lpstr>Literatura (výběr)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Psychologie výchovy a vzdělávání</dc:title>
  <dc:creator>Mares</dc:creator>
  <cp:lastModifiedBy>Jan Mareš</cp:lastModifiedBy>
  <cp:revision>63</cp:revision>
  <dcterms:modified xsi:type="dcterms:W3CDTF">2018-11-02T14:57:02Z</dcterms:modified>
</cp:coreProperties>
</file>