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87"/>
  </p:normalViewPr>
  <p:slideViewPr>
    <p:cSldViewPr>
      <p:cViewPr varScale="1">
        <p:scale>
          <a:sx n="81" d="100"/>
          <a:sy n="8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doc/pedagogicka/zivotni_pribehy_ucitelu.pdf" TargetMode="External"/><Relationship Id="rId2" Type="http://schemas.openxmlformats.org/officeDocument/2006/relationships/hyperlink" Target="http://web.fhs.utb.cz/cs/docs/vyskum_ziv_prib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uni.cz/vyzkum/projekty/26624" TargetMode="External"/><Relationship Id="rId4" Type="http://schemas.openxmlformats.org/officeDocument/2006/relationships/hyperlink" Target="https://www.researchgate.net/profile/Jiri_Zounek/publication/323886227_Zivot_Karla_-_pribeh_ucitele_v_socialistickem_Ceskoslovensku/links/5ac4927da6fdcc1a5bd06070/Zivot-Karla-pribeh-ucitele-v-socialistickem-Ceskoslovensku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faktory ovlivňující procesy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Pedagogická psychologie 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045377" y="64307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Výzkumy učitelů</a:t>
            </a:r>
          </a:p>
          <a:p>
            <a:pPr lvl="1"/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dirty="0" err="1"/>
              <a:t>Výskum</a:t>
            </a:r>
            <a:r>
              <a:rPr lang="cs-CZ" dirty="0"/>
              <a:t> životného </a:t>
            </a:r>
            <a:r>
              <a:rPr lang="cs-CZ" dirty="0" err="1"/>
              <a:t>príbehu</a:t>
            </a:r>
            <a:r>
              <a:rPr lang="cs-CZ" dirty="0"/>
              <a:t>: </a:t>
            </a:r>
            <a:r>
              <a:rPr lang="cs-CZ" dirty="0" err="1"/>
              <a:t>učiteľka</a:t>
            </a:r>
            <a:r>
              <a:rPr lang="cs-CZ" dirty="0"/>
              <a:t> Adamová. </a:t>
            </a:r>
            <a:r>
              <a:rPr lang="cs-CZ" i="1" dirty="0"/>
              <a:t>Pedagogika</a:t>
            </a:r>
            <a:r>
              <a:rPr lang="cs-CZ" dirty="0"/>
              <a:t>, roč. 51, 2001, č. 3, s. </a:t>
            </a:r>
            <a:r>
              <a:rPr lang="cs-CZ" dirty="0" smtClean="0"/>
              <a:t>352-368. </a:t>
            </a:r>
            <a:r>
              <a:rPr lang="cs-CZ" dirty="0"/>
              <a:t>Dostupný 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web.fhs.utb.cz/cs/docs/vyskum_ziv_prib.pdf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Lukas, </a:t>
            </a:r>
            <a:r>
              <a:rPr lang="cs-CZ" dirty="0"/>
              <a:t>J. Životní příběhy učitelů - od kvalitativního ke smíšenému výzkumnému designu . Kocurová Marie. In </a:t>
            </a:r>
            <a:r>
              <a:rPr lang="cs-CZ" i="1" dirty="0"/>
              <a:t>Současné metodologické přístupy a strategie pedagogického výzkumu; sborník anotací 14 konference ČAPV</a:t>
            </a:r>
            <a:r>
              <a:rPr lang="cs-CZ" dirty="0"/>
              <a:t>. 1. vyd., Plzeň : Západočeská univerzita v Plzni, 2006. s. 36-36. ISBN 80-7043-483-X. </a:t>
            </a:r>
            <a:r>
              <a:rPr lang="cs-CZ" dirty="0" smtClean="0"/>
              <a:t>Dostupný </a:t>
            </a:r>
            <a:r>
              <a:rPr lang="cs-CZ" dirty="0"/>
              <a:t>z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www.jlukas.cz/doc/pedagogicka/zivotni_pribehy_ucitelu.pdf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/>
              <a:t>Zounek</a:t>
            </a:r>
            <a:r>
              <a:rPr lang="cs-CZ" dirty="0"/>
              <a:t>, J., Knotová, D., &amp; Šimáně, M. (2017). Život Karla− příběh učitele v socialistickém Československu1. Orbis </a:t>
            </a:r>
            <a:r>
              <a:rPr lang="cs-CZ" dirty="0" err="1"/>
              <a:t>Scholae</a:t>
            </a:r>
            <a:r>
              <a:rPr lang="cs-CZ" dirty="0"/>
              <a:t>, 11(2). </a:t>
            </a:r>
            <a:r>
              <a:rPr lang="cs-CZ" dirty="0">
                <a:hlinkClick r:id="rId4"/>
              </a:rPr>
              <a:t>https://www.researchgate.net/profile/Jiri_Zounek/publication/323886227_Zivot_Karla_-_</a:t>
            </a:r>
            <a:r>
              <a:rPr lang="cs-CZ" dirty="0" smtClean="0">
                <a:hlinkClick r:id="rId4"/>
              </a:rPr>
              <a:t>pribeh_ucitele_v_socialistickem_Ceskoslovensku/links/5ac4927da6fdcc1a5bd06070/Zivot-Karla-pribeh-ucitele-v-socialistickem-Ceskoslovensku.pdf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řada dalších studií (Lazarová aj</a:t>
            </a:r>
            <a:r>
              <a:rPr lang="cs-CZ" dirty="0"/>
              <a:t>.) – např. </a:t>
            </a:r>
            <a:r>
              <a:rPr lang="cs-CZ" dirty="0" err="1" smtClean="0"/>
              <a:t>Zounek</a:t>
            </a:r>
            <a:r>
              <a:rPr lang="cs-CZ" dirty="0" smtClean="0"/>
              <a:t> a kol. </a:t>
            </a: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www.muni.cz/vyzkum/projekty/26624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Výzkumy žáků</a:t>
            </a:r>
          </a:p>
          <a:p>
            <a:pPr lvl="1"/>
            <a:r>
              <a:rPr lang="cs-CZ" dirty="0" smtClean="0"/>
              <a:t>Dílčí aspekty; otevřené téma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I jako výukový projekt (orální historie, příběhy pamětníků) – Post </a:t>
            </a:r>
            <a:r>
              <a:rPr lang="cs-CZ" dirty="0" err="1" smtClean="0"/>
              <a:t>Bellum</a:t>
            </a:r>
            <a:r>
              <a:rPr lang="cs-CZ" dirty="0" smtClean="0"/>
              <a:t>, Příběhy našich sousedů…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6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Drapela</a:t>
            </a:r>
            <a:r>
              <a:rPr lang="cs-CZ" dirty="0" smtClean="0"/>
              <a:t>, V.J. </a:t>
            </a:r>
            <a:r>
              <a:rPr lang="cs-CZ" i="1" dirty="0"/>
              <a:t>Přehled teorií osobnosti</a:t>
            </a:r>
            <a:r>
              <a:rPr lang="cs-CZ" dirty="0"/>
              <a:t>. </a:t>
            </a:r>
            <a:r>
              <a:rPr lang="cs-CZ" dirty="0" smtClean="0"/>
              <a:t>Praha: Portál, 1997.</a:t>
            </a:r>
          </a:p>
          <a:p>
            <a:r>
              <a:rPr lang="cs-CZ" dirty="0"/>
              <a:t>Smékal, </a:t>
            </a:r>
            <a:r>
              <a:rPr lang="cs-CZ" dirty="0" smtClean="0"/>
              <a:t>V.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2., opravené vydání. Brno 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2004.</a:t>
            </a:r>
          </a:p>
        </p:txBody>
      </p:sp>
    </p:spTree>
    <p:extLst>
      <p:ext uri="{BB962C8B-B14F-4D97-AF65-F5344CB8AC3E}">
        <p14:creationId xmlns:p14="http://schemas.microsoft.com/office/powerpoint/2010/main" val="326910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vysvětlovat, </a:t>
            </a:r>
            <a:endParaRPr lang="cs-CZ" dirty="0" smtClean="0"/>
          </a:p>
          <a:p>
            <a:r>
              <a:rPr lang="cs-CZ" dirty="0" smtClean="0"/>
              <a:t>ovlivňovat, </a:t>
            </a:r>
          </a:p>
          <a:p>
            <a:r>
              <a:rPr lang="cs-CZ" dirty="0" smtClean="0"/>
              <a:t>projektovat.</a:t>
            </a:r>
          </a:p>
          <a:p>
            <a:endParaRPr lang="cs-CZ" dirty="0"/>
          </a:p>
          <a:p>
            <a:r>
              <a:rPr lang="cs-CZ" i="1" dirty="0" smtClean="0"/>
              <a:t>Hlavním </a:t>
            </a:r>
            <a:r>
              <a:rPr lang="cs-CZ" i="1" dirty="0"/>
              <a:t>poslání oboru </a:t>
            </a:r>
            <a:r>
              <a:rPr lang="cs-CZ" i="1" dirty="0" smtClean="0"/>
              <a:t>tedy není </a:t>
            </a:r>
            <a:r>
              <a:rPr lang="cs-CZ" i="1" dirty="0"/>
              <a:t>objevovat věci jaké jsou, nýbrž jaké by mohly být</a:t>
            </a:r>
            <a:r>
              <a:rPr lang="cs-CZ" i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Salomon</a:t>
            </a:r>
            <a:r>
              <a:rPr lang="cs-CZ" dirty="0" smtClean="0"/>
              <a:t>, 2000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054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možnosti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Empirické údaje a jejich uplatnění si snadněji představíme u změn</a:t>
            </a:r>
          </a:p>
          <a:p>
            <a:pPr lvl="1"/>
            <a:r>
              <a:rPr lang="cs-CZ" dirty="0" smtClean="0"/>
              <a:t>školního </a:t>
            </a:r>
            <a:r>
              <a:rPr lang="cs-CZ" dirty="0"/>
              <a:t>kurikula, učebních úloh, vyučovacích metod, učebnic,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 a ICT…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 je to s osobností?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09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Emoce (temperament) a procesy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I </a:t>
            </a:r>
            <a:r>
              <a:rPr lang="cs-CZ" sz="1400" dirty="0"/>
              <a:t>když některé soudobé učebnice (</a:t>
            </a:r>
            <a:r>
              <a:rPr lang="cs-CZ" sz="1400" dirty="0" err="1"/>
              <a:t>Slavin</a:t>
            </a:r>
            <a:r>
              <a:rPr lang="cs-CZ" sz="1400" dirty="0"/>
              <a:t>, 1991, Kaplan, 1990) poukazují na statistickou významnost emočních problémů žáků v etiologii školního neúspěchu (staví je na čtvrté místo za mentální retardaci, smyslová a organická poškození a specifické poruchy učení), zůstává v naší zemi příprava pedagogů i školní praxe příliš koncentrována na racionální stránku poznávání.</a:t>
            </a:r>
          </a:p>
          <a:p>
            <a:r>
              <a:rPr lang="cs-CZ" sz="1400" dirty="0" smtClean="0"/>
              <a:t>Mezinárodní </a:t>
            </a:r>
            <a:r>
              <a:rPr lang="cs-CZ" sz="1400" dirty="0"/>
              <a:t>komise UNESCA pro vzdělávání v 21.století nicméně zdůraznila požadavek přeměny stávajícího přístupu k obsahu vzdělání a vyzdvihla „čtyři pilíře vzdělávání“ v „učící se společnosti“ (Kubíčková, 1998): učit se poznávat,  učit se jednat, učit se žít společně s ostatními, učit se být (autentickou integrovanou osobností). Emoční gramotnost je jedním ze zásadních předpokladů k naplnění těchto požadavků - je předpokladem  pozitivního </a:t>
            </a:r>
            <a:r>
              <a:rPr lang="cs-CZ" sz="1400" dirty="0" err="1"/>
              <a:t>sebepřijetí</a:t>
            </a:r>
            <a:r>
              <a:rPr lang="cs-CZ" sz="1400" dirty="0"/>
              <a:t> i efektivního a citlivého jednání v sociálním prostředí (</a:t>
            </a:r>
            <a:r>
              <a:rPr lang="cs-CZ" sz="1400" dirty="0" err="1"/>
              <a:t>Goleman</a:t>
            </a:r>
            <a:r>
              <a:rPr lang="cs-CZ" sz="1400" dirty="0"/>
              <a:t>, 1997</a:t>
            </a:r>
            <a:r>
              <a:rPr lang="cs-CZ" sz="1400" dirty="0" smtClean="0"/>
              <a:t>). </a:t>
            </a:r>
            <a:r>
              <a:rPr lang="cs-CZ" sz="1400" dirty="0" err="1" smtClean="0"/>
              <a:t>Jednoz</a:t>
            </a:r>
            <a:r>
              <a:rPr lang="cs-CZ" sz="1400" dirty="0" smtClean="0"/>
              <a:t> témat i v rámci RVP.</a:t>
            </a:r>
            <a:endParaRPr lang="cs-CZ" sz="1400" dirty="0"/>
          </a:p>
          <a:p>
            <a:r>
              <a:rPr lang="cs-CZ" sz="1400" dirty="0" smtClean="0"/>
              <a:t>Dovednosti </a:t>
            </a:r>
            <a:r>
              <a:rPr lang="cs-CZ" sz="1400" dirty="0"/>
              <a:t>sebereflexe, zvládání emocionálních stavů a regulace vlastní emocionality jsou podmínkou výraznějších změn v učebních dovednostech žáka (např. </a:t>
            </a:r>
            <a:r>
              <a:rPr lang="cs-CZ" sz="1400" dirty="0" err="1"/>
              <a:t>Hattie</a:t>
            </a:r>
            <a:r>
              <a:rPr lang="cs-CZ" sz="1400" dirty="0"/>
              <a:t>, </a:t>
            </a:r>
            <a:r>
              <a:rPr lang="cs-CZ" sz="1400" dirty="0" err="1"/>
              <a:t>Biggs</a:t>
            </a:r>
            <a:r>
              <a:rPr lang="cs-CZ" sz="1400" dirty="0"/>
              <a:t>, </a:t>
            </a:r>
            <a:r>
              <a:rPr lang="cs-CZ" sz="1400" dirty="0" err="1"/>
              <a:t>Purdie</a:t>
            </a:r>
            <a:r>
              <a:rPr lang="cs-CZ" sz="1400" dirty="0"/>
              <a:t>, 1996, Mareš, 1998) a předpokladem plnohodnotné autoregulace učebních činností (např. </a:t>
            </a:r>
            <a:r>
              <a:rPr lang="cs-CZ" sz="1400" dirty="0" err="1"/>
              <a:t>Helus</a:t>
            </a:r>
            <a:r>
              <a:rPr lang="cs-CZ" sz="1400" dirty="0"/>
              <a:t>, Pavelková, 1992, Mareš, Man, Prokešová, 1996, </a:t>
            </a:r>
            <a:r>
              <a:rPr lang="cs-CZ" sz="1400" dirty="0" err="1"/>
              <a:t>Kuhl</a:t>
            </a:r>
            <a:r>
              <a:rPr lang="cs-CZ" sz="1400" dirty="0"/>
              <a:t>, </a:t>
            </a:r>
            <a:r>
              <a:rPr lang="cs-CZ" sz="1400" dirty="0" err="1"/>
              <a:t>Kraska</a:t>
            </a:r>
            <a:r>
              <a:rPr lang="cs-CZ" sz="1400" dirty="0"/>
              <a:t>, 1996 aj.). Hluboké pochopení emocí jako motivátorů (</a:t>
            </a:r>
            <a:r>
              <a:rPr lang="cs-CZ" sz="1400" dirty="0" err="1"/>
              <a:t>Isen</a:t>
            </a:r>
            <a:r>
              <a:rPr lang="cs-CZ" sz="1400" dirty="0"/>
              <a:t>, 1993, Klinger, Man, Stuchlíková,1997) a faktorů integrujících, případně dezintegrujících, učební aktivity (např. Stuchlíková, 1996) umožňuje využít emocí při zvyšování efektivity učení.</a:t>
            </a:r>
          </a:p>
          <a:p>
            <a:r>
              <a:rPr lang="cs-CZ" sz="1400" dirty="0" smtClean="0"/>
              <a:t>Primární </a:t>
            </a:r>
            <a:r>
              <a:rPr lang="cs-CZ" sz="1400" dirty="0"/>
              <a:t>zájem o vztah emocí a kvality činnosti (resp. výkonu) vedl i v pedagogické psychologii k zatím nepříliš častému zkoumání afektivních činitelů, přičemž pozitivní emoce byly zkoumány výrazně méně a hlavní pozornost se zaměřila na otázky strachu, hněvu a zkouškové úzkosti (</a:t>
            </a:r>
            <a:r>
              <a:rPr lang="cs-CZ" sz="1400" dirty="0" err="1"/>
              <a:t>Pekrun</a:t>
            </a:r>
            <a:r>
              <a:rPr lang="cs-CZ" sz="1400" dirty="0"/>
              <a:t>, 1992). </a:t>
            </a:r>
            <a:r>
              <a:rPr lang="cs-CZ" sz="1400" dirty="0" err="1"/>
              <a:t>Pekrun</a:t>
            </a:r>
            <a:r>
              <a:rPr lang="cs-CZ" sz="1400" dirty="0"/>
              <a:t> a jeho berlínští kolegové přesto ve své dřívější práci (1991) </a:t>
            </a:r>
            <a:r>
              <a:rPr lang="cs-CZ" sz="1400" dirty="0" err="1"/>
              <a:t>uvedli,že</a:t>
            </a:r>
            <a:r>
              <a:rPr lang="cs-CZ" sz="1400" dirty="0"/>
              <a:t> studenti středních škol uvádějí prožitky radosti ve vztahu k výkonu za úzkostí hned na druhém místě. Větší pozornost věnovaná negativní emocionalitě pravděpodobně souvisí s větší hrozbou deteriorace výkonu a s většími nároky na strategie zvládání.</a:t>
            </a:r>
          </a:p>
        </p:txBody>
      </p:sp>
    </p:spTree>
    <p:extLst>
      <p:ext uri="{BB962C8B-B14F-4D97-AF65-F5344CB8AC3E}">
        <p14:creationId xmlns:p14="http://schemas.microsoft.com/office/powerpoint/2010/main" val="59005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běžné mluvě pojem „osobnost“ spíše synonymem úspěchu</a:t>
            </a:r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6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sz="1800" i="1" dirty="0" smtClean="0"/>
              <a:t>Př. </a:t>
            </a:r>
            <a:r>
              <a:rPr lang="cs-CZ" sz="1800" i="1" dirty="0" err="1"/>
              <a:t>Löhken</a:t>
            </a:r>
            <a:r>
              <a:rPr lang="cs-CZ" sz="1800" i="1" dirty="0"/>
              <a:t>, S. (2013). Síla introvertů. </a:t>
            </a:r>
            <a:r>
              <a:rPr lang="cs-CZ" sz="1800" dirty="0" smtClean="0"/>
              <a:t>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 as</a:t>
            </a:r>
            <a:r>
              <a:rPr lang="cs-CZ" sz="1800" i="1" dirty="0" smtClean="0"/>
              <a:t>. 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</TotalTime>
  <Words>1324</Words>
  <Application>Microsoft Office PowerPoint</Application>
  <PresentationFormat>Předvádění na obrazovce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Tw Cen MT</vt:lpstr>
      <vt:lpstr>Wingdings</vt:lpstr>
      <vt:lpstr>Wingdings 2</vt:lpstr>
      <vt:lpstr>Medián</vt:lpstr>
      <vt:lpstr>Osobnostní faktory ovlivňující procesy učení</vt:lpstr>
      <vt:lpstr>Úkoly pedagogické psychologie</vt:lpstr>
      <vt:lpstr>Jaké jsou možnosti ovlivnění</vt:lpstr>
      <vt:lpstr>Může se osobnost člověka vůbec měnit?</vt:lpstr>
      <vt:lpstr>Psychologická pojetí osobnosti – řada různých pojetí</vt:lpstr>
      <vt:lpstr>Emoce (temperament) a procesy učení</vt:lpstr>
      <vt:lpstr>Co je tedy osobnost</vt:lpstr>
      <vt:lpstr>Může se tedy osobnost měnit?</vt:lpstr>
      <vt:lpstr>Dispoziční rysy (McAdams)</vt:lpstr>
      <vt:lpstr>Osobní zaměřenost (McAdams)</vt:lpstr>
      <vt:lpstr>Životní příběh (McAdams)</vt:lpstr>
      <vt:lpstr>Životní příběh</vt:lpstr>
      <vt:lpstr>Stabilita a změny </vt:lpstr>
      <vt:lpstr>Změny osobnosti</vt:lpstr>
      <vt:lpstr>Facilitace změny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Jan Mareš</cp:lastModifiedBy>
  <cp:revision>15</cp:revision>
  <dcterms:created xsi:type="dcterms:W3CDTF">2012-10-16T10:38:35Z</dcterms:created>
  <dcterms:modified xsi:type="dcterms:W3CDTF">2018-10-22T07:39:51Z</dcterms:modified>
</cp:coreProperties>
</file>