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3" r:id="rId3"/>
    <p:sldId id="261" r:id="rId4"/>
    <p:sldId id="264" r:id="rId5"/>
    <p:sldId id="260" r:id="rId6"/>
    <p:sldId id="257" r:id="rId7"/>
    <p:sldId id="262" r:id="rId8"/>
    <p:sldId id="267" r:id="rId9"/>
    <p:sldId id="268" r:id="rId10"/>
    <p:sldId id="266" r:id="rId11"/>
    <p:sldId id="265" r:id="rId12"/>
    <p:sldId id="269" r:id="rId13"/>
    <p:sldId id="271" r:id="rId14"/>
    <p:sldId id="270" r:id="rId15"/>
    <p:sldId id="272" r:id="rId16"/>
    <p:sldId id="273" r:id="rId17"/>
    <p:sldId id="275" r:id="rId18"/>
    <p:sldId id="274" r:id="rId19"/>
    <p:sldId id="276" r:id="rId20"/>
    <p:sldId id="317" r:id="rId21"/>
    <p:sldId id="277" r:id="rId22"/>
    <p:sldId id="310" r:id="rId23"/>
    <p:sldId id="311" r:id="rId24"/>
    <p:sldId id="308" r:id="rId25"/>
    <p:sldId id="315" r:id="rId26"/>
    <p:sldId id="316" r:id="rId27"/>
    <p:sldId id="282" r:id="rId28"/>
    <p:sldId id="278" r:id="rId29"/>
    <p:sldId id="283" r:id="rId30"/>
    <p:sldId id="279" r:id="rId31"/>
    <p:sldId id="281" r:id="rId32"/>
    <p:sldId id="280" r:id="rId33"/>
    <p:sldId id="319" r:id="rId34"/>
    <p:sldId id="289" r:id="rId35"/>
    <p:sldId id="325" r:id="rId36"/>
    <p:sldId id="287" r:id="rId37"/>
    <p:sldId id="288" r:id="rId38"/>
    <p:sldId id="306" r:id="rId39"/>
    <p:sldId id="309" r:id="rId40"/>
    <p:sldId id="326" r:id="rId41"/>
    <p:sldId id="291" r:id="rId42"/>
    <p:sldId id="285" r:id="rId43"/>
    <p:sldId id="329" r:id="rId44"/>
    <p:sldId id="320" r:id="rId45"/>
    <p:sldId id="323" r:id="rId46"/>
    <p:sldId id="324" r:id="rId47"/>
    <p:sldId id="300" r:id="rId48"/>
    <p:sldId id="290" r:id="rId49"/>
    <p:sldId id="293" r:id="rId50"/>
    <p:sldId id="327" r:id="rId51"/>
    <p:sldId id="330" r:id="rId52"/>
    <p:sldId id="328" r:id="rId53"/>
    <p:sldId id="292" r:id="rId54"/>
    <p:sldId id="294" r:id="rId55"/>
    <p:sldId id="299" r:id="rId56"/>
    <p:sldId id="298" r:id="rId57"/>
    <p:sldId id="295" r:id="rId58"/>
    <p:sldId id="305" r:id="rId59"/>
    <p:sldId id="296" r:id="rId60"/>
    <p:sldId id="303" r:id="rId61"/>
    <p:sldId id="304" r:id="rId62"/>
    <p:sldId id="302" r:id="rId63"/>
    <p:sldId id="313" r:id="rId64"/>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3" d="100"/>
          <a:sy n="73" d="100"/>
        </p:scale>
        <p:origin x="-107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cs-CZ" smtClean="0"/>
              <a:t>Kliknutím lze upravit styl.</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p>
            <a:fld id="{0744302A-E752-4594-A573-EED8FA381B22}" type="datetimeFigureOut">
              <a:rPr lang="cs-CZ" smtClean="0"/>
              <a:t>6.12.2019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2582AA5-B97A-4BF9-BFE1-1891EAFA78AA}" type="slidenum">
              <a:rPr lang="cs-CZ" smtClean="0"/>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p>
            <a:fld id="{0744302A-E752-4594-A573-EED8FA381B22}" type="datetimeFigureOut">
              <a:rPr lang="cs-CZ" smtClean="0"/>
              <a:t>6.12.2019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2582AA5-B97A-4BF9-BFE1-1891EAFA78AA}" type="slidenum">
              <a:rPr lang="cs-CZ" smtClean="0"/>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0744302A-E752-4594-A573-EED8FA381B22}" type="datetimeFigureOut">
              <a:rPr lang="cs-CZ" smtClean="0"/>
              <a:t>6.12.2019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2582AA5-B97A-4BF9-BFE1-1891EAFA78AA}" type="slidenum">
              <a:rPr lang="cs-CZ" smtClean="0"/>
              <a:t>‹#›</a:t>
            </a:fld>
            <a:endParaRPr lang="cs-CZ"/>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cs-CZ" smtClean="0"/>
              <a:t>Kliknutím lze upravit styl.</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p>
            <a:fld id="{0744302A-E752-4594-A573-EED8FA381B22}" type="datetimeFigureOut">
              <a:rPr lang="cs-CZ" smtClean="0"/>
              <a:t>6.12.2019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2582AA5-B97A-4BF9-BFE1-1891EAFA78AA}" type="slidenum">
              <a:rPr lang="cs-CZ" smtClean="0"/>
              <a:t>‹#›</a:t>
            </a:fld>
            <a:endParaRPr lang="cs-CZ"/>
          </a:p>
        </p:txBody>
      </p:sp>
      <p:sp>
        <p:nvSpPr>
          <p:cNvPr id="7" name="Title 6"/>
          <p:cNvSpPr>
            <a:spLocks noGrp="1"/>
          </p:cNvSpPr>
          <p:nvPr>
            <p:ph type="title"/>
          </p:nvPr>
        </p:nvSpPr>
        <p:spPr/>
        <p:txBody>
          <a:bodyPr/>
          <a:lstStyle/>
          <a:p>
            <a:r>
              <a:rPr lang="cs-CZ" smtClean="0"/>
              <a:t>Kliknutím lze upravit styl.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cs-CZ" smtClean="0"/>
              <a:t>Kliknutím lze upravit styl.</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0744302A-E752-4594-A573-EED8FA381B22}" type="datetimeFigureOut">
              <a:rPr lang="cs-CZ" smtClean="0"/>
              <a:t>6.12.2019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2582AA5-B97A-4BF9-BFE1-1891EAFA78AA}" type="slidenum">
              <a:rPr lang="cs-CZ" smtClean="0"/>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5" name="Date Placeholder 4"/>
          <p:cNvSpPr>
            <a:spLocks noGrp="1"/>
          </p:cNvSpPr>
          <p:nvPr>
            <p:ph type="dt" sz="half" idx="10"/>
          </p:nvPr>
        </p:nvSpPr>
        <p:spPr/>
        <p:txBody>
          <a:bodyPr/>
          <a:lstStyle/>
          <a:p>
            <a:fld id="{0744302A-E752-4594-A573-EED8FA381B22}" type="datetimeFigureOut">
              <a:rPr lang="cs-CZ" smtClean="0"/>
              <a:t>6.12.2019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2582AA5-B97A-4BF9-BFE1-1891EAFA78AA}" type="slidenum">
              <a:rPr lang="cs-CZ" smtClean="0"/>
              <a:t>‹#›</a:t>
            </a:fld>
            <a:endParaRPr lang="cs-CZ"/>
          </a:p>
        </p:txBody>
      </p:sp>
      <p:sp>
        <p:nvSpPr>
          <p:cNvPr id="9" name="Content Placeholder 8"/>
          <p:cNvSpPr>
            <a:spLocks noGrp="1"/>
          </p:cNvSpPr>
          <p:nvPr>
            <p:ph sz="quarter" idx="13"/>
          </p:nvPr>
        </p:nvSpPr>
        <p:spPr>
          <a:xfrm>
            <a:off x="676655" y="2679192"/>
            <a:ext cx="3822192" cy="34472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Kliknutím lze upravit styl.</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0744302A-E752-4594-A573-EED8FA381B22}" type="datetimeFigureOut">
              <a:rPr lang="cs-CZ" smtClean="0"/>
              <a:t>6.12.2019</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62582AA5-B97A-4BF9-BFE1-1891EAFA78AA}" type="slidenum">
              <a:rPr lang="cs-CZ" smtClean="0"/>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3" name="Date Placeholder 2"/>
          <p:cNvSpPr>
            <a:spLocks noGrp="1"/>
          </p:cNvSpPr>
          <p:nvPr>
            <p:ph type="dt" sz="half" idx="10"/>
          </p:nvPr>
        </p:nvSpPr>
        <p:spPr/>
        <p:txBody>
          <a:bodyPr/>
          <a:lstStyle/>
          <a:p>
            <a:fld id="{0744302A-E752-4594-A573-EED8FA381B22}" type="datetimeFigureOut">
              <a:rPr lang="cs-CZ" smtClean="0"/>
              <a:t>6.12.2019</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62582AA5-B97A-4BF9-BFE1-1891EAFA78AA}" type="slidenum">
              <a:rPr lang="cs-CZ" smtClean="0"/>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0744302A-E752-4594-A573-EED8FA381B22}" type="datetimeFigureOut">
              <a:rPr lang="cs-CZ" smtClean="0"/>
              <a:t>6.12.2019</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62582AA5-B97A-4BF9-BFE1-1891EAFA78AA}" type="slidenum">
              <a:rPr lang="cs-CZ" smtClean="0"/>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0744302A-E752-4594-A573-EED8FA381B22}" type="datetimeFigureOut">
              <a:rPr lang="cs-CZ" smtClean="0"/>
              <a:t>6.12.2019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2582AA5-B97A-4BF9-BFE1-1891EAFA78AA}" type="slidenum">
              <a:rPr lang="cs-CZ" smtClean="0"/>
              <a:t>‹#›</a:t>
            </a:fld>
            <a:endParaRPr lang="cs-CZ"/>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cs-CZ" smtClean="0"/>
              <a:t>Kliknutím lze upravit styl.</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cs-CZ" smtClean="0"/>
              <a:t>Kliknutím lze upravit styl.</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0744302A-E752-4594-A573-EED8FA381B22}" type="datetimeFigureOut">
              <a:rPr lang="cs-CZ" smtClean="0"/>
              <a:t>6.12.2019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2582AA5-B97A-4BF9-BFE1-1891EAFA78AA}" type="slidenum">
              <a:rPr lang="cs-CZ" smtClean="0"/>
              <a:t>‹#›</a:t>
            </a:fld>
            <a:endParaRPr lang="cs-CZ"/>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cs-CZ" smtClean="0"/>
              <a:t>Kliknutím lze upravit styl.</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0744302A-E752-4594-A573-EED8FA381B22}" type="datetimeFigureOut">
              <a:rPr lang="cs-CZ" smtClean="0"/>
              <a:t>6.12.2019</a:t>
            </a:fld>
            <a:endParaRPr lang="cs-CZ"/>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cs-CZ"/>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62582AA5-B97A-4BF9-BFE1-1891EAFA78AA}" type="slidenum">
              <a:rPr lang="cs-CZ" smtClean="0"/>
              <a:t>‹#›</a:t>
            </a:fld>
            <a:endParaRPr lang="cs-CZ"/>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Alternativní přístupy v pedagogice</a:t>
            </a:r>
            <a:endParaRPr lang="cs-CZ" dirty="0"/>
          </a:p>
        </p:txBody>
      </p:sp>
      <p:sp>
        <p:nvSpPr>
          <p:cNvPr id="3" name="Podnadpis 2"/>
          <p:cNvSpPr>
            <a:spLocks noGrp="1"/>
          </p:cNvSpPr>
          <p:nvPr>
            <p:ph type="subTitle" idx="1"/>
          </p:nvPr>
        </p:nvSpPr>
        <p:spPr/>
        <p:txBody>
          <a:bodyPr/>
          <a:lstStyle/>
          <a:p>
            <a:r>
              <a:rPr lang="cs-CZ" dirty="0" smtClean="0"/>
              <a:t>Ing. Jana Němcová</a:t>
            </a:r>
            <a:endParaRPr lang="cs-CZ" dirty="0"/>
          </a:p>
        </p:txBody>
      </p:sp>
    </p:spTree>
    <p:extLst>
      <p:ext uri="{BB962C8B-B14F-4D97-AF65-F5344CB8AC3E}">
        <p14:creationId xmlns:p14="http://schemas.microsoft.com/office/powerpoint/2010/main" val="791014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ástupný symbol pro text 8"/>
          <p:cNvSpPr>
            <a:spLocks noGrp="1"/>
          </p:cNvSpPr>
          <p:nvPr>
            <p:ph type="body" sz="half" idx="2"/>
          </p:nvPr>
        </p:nvSpPr>
        <p:spPr>
          <a:xfrm>
            <a:off x="539552" y="1844824"/>
            <a:ext cx="4032448" cy="4392488"/>
          </a:xfrm>
        </p:spPr>
        <p:txBody>
          <a:bodyPr>
            <a:normAutofit/>
          </a:bodyPr>
          <a:lstStyle/>
          <a:p>
            <a:pPr marL="342900" indent="-342900">
              <a:buFont typeface="Arial" panose="020B0604020202020204" pitchFamily="34" charset="0"/>
              <a:buChar char="•"/>
            </a:pPr>
            <a:r>
              <a:rPr lang="cs-CZ" sz="2400" dirty="0" smtClean="0"/>
              <a:t>První žena promovaná doktorkou medicíny v Itálii (filosofie, psychologie)</a:t>
            </a:r>
          </a:p>
          <a:p>
            <a:pPr marL="342900" indent="-342900">
              <a:buFont typeface="Arial" panose="020B0604020202020204" pitchFamily="34" charset="0"/>
              <a:buChar char="•"/>
            </a:pPr>
            <a:r>
              <a:rPr lang="cs-CZ" sz="2400" dirty="0" smtClean="0"/>
              <a:t>Pracovala na psychiatrické klinice s postiženými dětmi</a:t>
            </a:r>
          </a:p>
          <a:p>
            <a:pPr marL="342900" indent="-342900">
              <a:buFont typeface="Arial" panose="020B0604020202020204" pitchFamily="34" charset="0"/>
              <a:buChar char="•"/>
            </a:pPr>
            <a:r>
              <a:rPr lang="cs-CZ" sz="2400" dirty="0" smtClean="0"/>
              <a:t>Vytvářela materiál a pomůcky, zaměstnávala děti praktickými činnostmi</a:t>
            </a:r>
          </a:p>
          <a:p>
            <a:pPr marL="342900" indent="-342900">
              <a:buFont typeface="Arial" panose="020B0604020202020204" pitchFamily="34" charset="0"/>
              <a:buChar char="•"/>
            </a:pPr>
            <a:r>
              <a:rPr lang="cs-CZ" sz="2400" dirty="0" smtClean="0"/>
              <a:t>Její  práce vycházela z praxe</a:t>
            </a:r>
            <a:endParaRPr lang="cs-CZ" sz="2400" dirty="0"/>
          </a:p>
        </p:txBody>
      </p:sp>
      <p:sp>
        <p:nvSpPr>
          <p:cNvPr id="7" name="Nadpis 6"/>
          <p:cNvSpPr>
            <a:spLocks noGrp="1"/>
          </p:cNvSpPr>
          <p:nvPr>
            <p:ph type="title"/>
          </p:nvPr>
        </p:nvSpPr>
        <p:spPr>
          <a:xfrm>
            <a:off x="395536" y="620688"/>
            <a:ext cx="4248472" cy="792088"/>
          </a:xfrm>
        </p:spPr>
        <p:txBody>
          <a:bodyPr/>
          <a:lstStyle/>
          <a:p>
            <a:r>
              <a:rPr lang="cs-CZ" dirty="0" smtClean="0"/>
              <a:t> </a:t>
            </a:r>
            <a:r>
              <a:rPr lang="cs-CZ" dirty="0"/>
              <a:t>Marie </a:t>
            </a:r>
            <a:r>
              <a:rPr lang="cs-CZ" dirty="0" err="1"/>
              <a:t>Montessori</a:t>
            </a:r>
            <a:endParaRPr lang="cs-CZ" dirty="0"/>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5175250" y="778504"/>
            <a:ext cx="3645222" cy="4860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0280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obsah 7"/>
          <p:cNvSpPr>
            <a:spLocks noGrp="1"/>
          </p:cNvSpPr>
          <p:nvPr>
            <p:ph idx="1"/>
          </p:nvPr>
        </p:nvSpPr>
        <p:spPr>
          <a:xfrm>
            <a:off x="872067" y="1988840"/>
            <a:ext cx="7408333" cy="4137323"/>
          </a:xfrm>
        </p:spPr>
        <p:txBody>
          <a:bodyPr>
            <a:normAutofit lnSpcReduction="10000"/>
          </a:bodyPr>
          <a:lstStyle/>
          <a:p>
            <a:r>
              <a:rPr lang="cs-CZ" b="1" dirty="0" smtClean="0"/>
              <a:t>Pomoz mi, abych to dokázal sám</a:t>
            </a:r>
          </a:p>
          <a:p>
            <a:r>
              <a:rPr lang="cs-CZ" dirty="0" smtClean="0"/>
              <a:t>Tato </a:t>
            </a:r>
            <a:r>
              <a:rPr lang="cs-CZ" dirty="0"/>
              <a:t>prosba, s níž se malé dítě obrátilo na Marii </a:t>
            </a:r>
            <a:r>
              <a:rPr lang="cs-CZ" dirty="0" err="1"/>
              <a:t>Montessori</a:t>
            </a:r>
            <a:r>
              <a:rPr lang="cs-CZ" dirty="0"/>
              <a:t>, se stala hlavním krédem její pedagogiky. Úkolem dospělých je to, aby dítě vlastními silami a svým tempem získávalo nové vědomosti a dovednosti, vrůstalo do světa, který ho obklopuje. </a:t>
            </a:r>
          </a:p>
          <a:p>
            <a:r>
              <a:rPr lang="cs-CZ" dirty="0"/>
              <a:t>Ruka je nástrojem ducha. Práce rukou je základem pro pochopení věcí, jevů, rozvoj myšlení a řeči. </a:t>
            </a:r>
            <a:endParaRPr lang="cs-CZ" dirty="0" smtClean="0"/>
          </a:p>
          <a:p>
            <a:r>
              <a:rPr lang="cs-CZ" dirty="0"/>
              <a:t>Dospěla k překvapivému zjištění – dítě se naučí chodit, mluvit, manipulovat s předměty skrze svou vlastní tvořivost – nikoli proto, že ho to dospělí učí.</a:t>
            </a:r>
            <a:endParaRPr lang="cs-CZ" dirty="0" smtClean="0"/>
          </a:p>
        </p:txBody>
      </p:sp>
      <p:sp>
        <p:nvSpPr>
          <p:cNvPr id="7" name="Nadpis 6"/>
          <p:cNvSpPr>
            <a:spLocks noGrp="1"/>
          </p:cNvSpPr>
          <p:nvPr>
            <p:ph type="title"/>
          </p:nvPr>
        </p:nvSpPr>
        <p:spPr/>
        <p:txBody>
          <a:bodyPr/>
          <a:lstStyle/>
          <a:p>
            <a:r>
              <a:rPr lang="cs-CZ" dirty="0"/>
              <a:t>Pedagogika Marie </a:t>
            </a:r>
            <a:r>
              <a:rPr lang="cs-CZ" dirty="0" err="1"/>
              <a:t>Montessori</a:t>
            </a:r>
            <a:endParaRPr lang="cs-CZ" dirty="0"/>
          </a:p>
        </p:txBody>
      </p:sp>
    </p:spTree>
    <p:extLst>
      <p:ext uri="{BB962C8B-B14F-4D97-AF65-F5344CB8AC3E}">
        <p14:creationId xmlns:p14="http://schemas.microsoft.com/office/powerpoint/2010/main" val="2670520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5"/>
          <p:cNvSpPr>
            <a:spLocks noGrp="1"/>
          </p:cNvSpPr>
          <p:nvPr>
            <p:ph idx="1"/>
          </p:nvPr>
        </p:nvSpPr>
        <p:spPr>
          <a:xfrm>
            <a:off x="872067" y="2675466"/>
            <a:ext cx="7948405" cy="3921886"/>
          </a:xfrm>
        </p:spPr>
        <p:txBody>
          <a:bodyPr>
            <a:normAutofit lnSpcReduction="10000"/>
          </a:bodyPr>
          <a:lstStyle/>
          <a:p>
            <a:r>
              <a:rPr lang="cs-CZ" dirty="0" smtClean="0"/>
              <a:t>zakladatel Robert Steiner </a:t>
            </a:r>
            <a:r>
              <a:rPr lang="cs-CZ" sz="2200" dirty="0" smtClean="0"/>
              <a:t>(</a:t>
            </a:r>
            <a:r>
              <a:rPr lang="cs-CZ" sz="2200" dirty="0" err="1" smtClean="0"/>
              <a:t>anthroposofie</a:t>
            </a:r>
            <a:r>
              <a:rPr lang="cs-CZ" sz="2200" dirty="0" smtClean="0"/>
              <a:t> - vývoj. psychologie)</a:t>
            </a:r>
          </a:p>
          <a:p>
            <a:r>
              <a:rPr lang="cs-CZ" dirty="0" smtClean="0"/>
              <a:t>Základní škola (1-9. tř.- 1 učitel)</a:t>
            </a:r>
          </a:p>
          <a:p>
            <a:r>
              <a:rPr lang="cs-CZ" dirty="0" smtClean="0"/>
              <a:t>výuka </a:t>
            </a:r>
            <a:r>
              <a:rPr lang="cs-CZ" dirty="0"/>
              <a:t>vedena v </a:t>
            </a:r>
            <a:r>
              <a:rPr lang="cs-CZ" i="1" dirty="0"/>
              <a:t>epochách</a:t>
            </a:r>
            <a:r>
              <a:rPr lang="cs-CZ" dirty="0"/>
              <a:t> = bloková </a:t>
            </a:r>
            <a:r>
              <a:rPr lang="cs-CZ" dirty="0" smtClean="0"/>
              <a:t>výuka (1-2 měsíce se učil jeden předmět), sešit epochy (+ a -)</a:t>
            </a:r>
          </a:p>
          <a:p>
            <a:r>
              <a:rPr lang="cs-CZ" dirty="0" smtClean="0"/>
              <a:t>na </a:t>
            </a:r>
            <a:r>
              <a:rPr lang="cs-CZ" b="1" dirty="0"/>
              <a:t>základě poznatků o vývoji člověka </a:t>
            </a:r>
            <a:r>
              <a:rPr lang="cs-CZ" dirty="0"/>
              <a:t>zavádí </a:t>
            </a:r>
            <a:r>
              <a:rPr lang="cs-CZ" dirty="0" smtClean="0"/>
              <a:t>poznatky </a:t>
            </a:r>
            <a:r>
              <a:rPr lang="cs-CZ" dirty="0"/>
              <a:t>a vědomosti vhodně a přiměřeným </a:t>
            </a:r>
            <a:r>
              <a:rPr lang="cs-CZ" dirty="0" smtClean="0"/>
              <a:t>způsobem </a:t>
            </a:r>
            <a:r>
              <a:rPr lang="cs-CZ" sz="1400" dirty="0" smtClean="0"/>
              <a:t>( Jirka-fotosyntéza)</a:t>
            </a:r>
          </a:p>
          <a:p>
            <a:r>
              <a:rPr lang="cs-CZ" b="1" dirty="0"/>
              <a:t>každý žák najde alespoň jednu oblast, v níž je dobrý </a:t>
            </a:r>
            <a:r>
              <a:rPr lang="cs-CZ" dirty="0"/>
              <a:t>(stejný důraz je kladen na tradiční předměty i na výuku základů řemesel a uměleckou výchovu</a:t>
            </a:r>
            <a:r>
              <a:rPr lang="cs-CZ" dirty="0" smtClean="0"/>
              <a:t>) </a:t>
            </a:r>
            <a:r>
              <a:rPr lang="cs-CZ" sz="1400" dirty="0" smtClean="0"/>
              <a:t>(Natálka- </a:t>
            </a:r>
            <a:r>
              <a:rPr lang="cs-CZ" sz="1400" dirty="0" err="1" smtClean="0"/>
              <a:t>veterina</a:t>
            </a:r>
            <a:r>
              <a:rPr lang="cs-CZ" sz="1400" dirty="0"/>
              <a:t>)</a:t>
            </a:r>
          </a:p>
          <a:p>
            <a:endParaRPr lang="cs-CZ" dirty="0" smtClean="0"/>
          </a:p>
          <a:p>
            <a:pPr marL="0" indent="0">
              <a:buNone/>
            </a:pPr>
            <a:endParaRPr lang="cs-CZ" dirty="0"/>
          </a:p>
          <a:p>
            <a:endParaRPr lang="cs-CZ" dirty="0" smtClean="0"/>
          </a:p>
          <a:p>
            <a:endParaRPr lang="cs-CZ" dirty="0"/>
          </a:p>
        </p:txBody>
      </p:sp>
      <p:sp>
        <p:nvSpPr>
          <p:cNvPr id="5" name="Nadpis 4"/>
          <p:cNvSpPr>
            <a:spLocks noGrp="1"/>
          </p:cNvSpPr>
          <p:nvPr>
            <p:ph type="title"/>
          </p:nvPr>
        </p:nvSpPr>
        <p:spPr/>
        <p:txBody>
          <a:bodyPr/>
          <a:lstStyle/>
          <a:p>
            <a:r>
              <a:rPr lang="cs-CZ" dirty="0" smtClean="0"/>
              <a:t>Waldorfská škola</a:t>
            </a:r>
            <a:endParaRPr lang="cs-CZ" dirty="0"/>
          </a:p>
        </p:txBody>
      </p:sp>
    </p:spTree>
    <p:extLst>
      <p:ext uri="{BB962C8B-B14F-4D97-AF65-F5344CB8AC3E}">
        <p14:creationId xmlns:p14="http://schemas.microsoft.com/office/powerpoint/2010/main" val="3856415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r="1488" b="9182"/>
          <a:stretch/>
        </p:blipFill>
        <p:spPr bwMode="auto">
          <a:xfrm>
            <a:off x="-72275" y="0"/>
            <a:ext cx="92162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24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5"/>
          <p:cNvSpPr>
            <a:spLocks noGrp="1"/>
          </p:cNvSpPr>
          <p:nvPr>
            <p:ph idx="1"/>
          </p:nvPr>
        </p:nvSpPr>
        <p:spPr>
          <a:xfrm>
            <a:off x="872067" y="2675467"/>
            <a:ext cx="7804389" cy="3489838"/>
          </a:xfrm>
        </p:spPr>
        <p:txBody>
          <a:bodyPr>
            <a:normAutofit lnSpcReduction="10000"/>
          </a:bodyPr>
          <a:lstStyle/>
          <a:p>
            <a:r>
              <a:rPr lang="cs-CZ" b="1" dirty="0" smtClean="0"/>
              <a:t>Slovní </a:t>
            </a:r>
            <a:r>
              <a:rPr lang="cs-CZ" b="1" dirty="0"/>
              <a:t>hodnocení žáků</a:t>
            </a:r>
            <a:r>
              <a:rPr lang="cs-CZ" dirty="0"/>
              <a:t> </a:t>
            </a:r>
            <a:r>
              <a:rPr lang="cs-CZ" dirty="0" smtClean="0"/>
              <a:t>-  ve vztahu ke schopnosti </a:t>
            </a:r>
            <a:r>
              <a:rPr lang="cs-CZ" dirty="0"/>
              <a:t>dítěte a ne ke schopnostem ostatních </a:t>
            </a:r>
            <a:r>
              <a:rPr lang="cs-CZ" dirty="0" smtClean="0"/>
              <a:t>dětí (stejně </a:t>
            </a:r>
            <a:r>
              <a:rPr lang="cs-CZ" dirty="0"/>
              <a:t>významné </a:t>
            </a:r>
            <a:r>
              <a:rPr lang="cs-CZ" dirty="0" smtClean="0"/>
              <a:t>intelektuální</a:t>
            </a:r>
            <a:r>
              <a:rPr lang="cs-CZ" dirty="0"/>
              <a:t>, umělecké i řemeslné a sociální </a:t>
            </a:r>
            <a:r>
              <a:rPr lang="cs-CZ" dirty="0" smtClean="0"/>
              <a:t>dovednosti)</a:t>
            </a:r>
          </a:p>
          <a:p>
            <a:r>
              <a:rPr lang="cs-CZ" dirty="0" smtClean="0"/>
              <a:t>vysoce </a:t>
            </a:r>
            <a:r>
              <a:rPr lang="cs-CZ" dirty="0"/>
              <a:t>cení a rozvíjí </a:t>
            </a:r>
            <a:r>
              <a:rPr lang="cs-CZ" b="1" dirty="0"/>
              <a:t>spolupráci</a:t>
            </a:r>
            <a:r>
              <a:rPr lang="cs-CZ" dirty="0"/>
              <a:t> (nikoli soutěž) mezi </a:t>
            </a:r>
            <a:r>
              <a:rPr lang="cs-CZ" dirty="0" smtClean="0"/>
              <a:t>dětmi</a:t>
            </a:r>
          </a:p>
          <a:p>
            <a:r>
              <a:rPr lang="cs-CZ" b="1" dirty="0"/>
              <a:t>žáci se vzdělávají navzájem </a:t>
            </a:r>
          </a:p>
          <a:p>
            <a:r>
              <a:rPr lang="cs-CZ" dirty="0" smtClean="0"/>
              <a:t>úzká </a:t>
            </a:r>
            <a:r>
              <a:rPr lang="cs-CZ" dirty="0"/>
              <a:t>spolupráce s rodiči </a:t>
            </a:r>
            <a:r>
              <a:rPr lang="cs-CZ" dirty="0" smtClean="0"/>
              <a:t>(neformální)</a:t>
            </a:r>
          </a:p>
          <a:p>
            <a:r>
              <a:rPr lang="cs-CZ" dirty="0"/>
              <a:t>Encyklopedické znalosti jsou dětem zprostředkovány pomocí rytmu a her, v nichž je látka pevně zažita </a:t>
            </a:r>
            <a:r>
              <a:rPr lang="cs-CZ" sz="1500" dirty="0" smtClean="0"/>
              <a:t>(evoluce: líhnutí mravenců, kolečko, vývoj motýla- </a:t>
            </a:r>
            <a:r>
              <a:rPr lang="cs-CZ" sz="1500" dirty="0" err="1" smtClean="0"/>
              <a:t>běhačka</a:t>
            </a:r>
            <a:r>
              <a:rPr lang="cs-CZ" sz="1500" dirty="0" smtClean="0"/>
              <a:t>, opakování v kruhu )</a:t>
            </a:r>
            <a:endParaRPr lang="cs-CZ" sz="1500" dirty="0"/>
          </a:p>
          <a:p>
            <a:endParaRPr lang="cs-CZ" dirty="0"/>
          </a:p>
          <a:p>
            <a:endParaRPr lang="cs-CZ" dirty="0"/>
          </a:p>
          <a:p>
            <a:endParaRPr lang="cs-CZ" dirty="0" smtClean="0"/>
          </a:p>
          <a:p>
            <a:endParaRPr lang="cs-CZ" dirty="0"/>
          </a:p>
        </p:txBody>
      </p:sp>
      <p:sp>
        <p:nvSpPr>
          <p:cNvPr id="5" name="Nadpis 4"/>
          <p:cNvSpPr>
            <a:spLocks noGrp="1"/>
          </p:cNvSpPr>
          <p:nvPr>
            <p:ph type="title"/>
          </p:nvPr>
        </p:nvSpPr>
        <p:spPr/>
        <p:txBody>
          <a:bodyPr/>
          <a:lstStyle/>
          <a:p>
            <a:r>
              <a:rPr lang="cs-CZ" dirty="0" smtClean="0"/>
              <a:t>Waldorfská pedagogika</a:t>
            </a:r>
            <a:endParaRPr lang="cs-CZ" dirty="0"/>
          </a:p>
        </p:txBody>
      </p:sp>
    </p:spTree>
    <p:extLst>
      <p:ext uri="{BB962C8B-B14F-4D97-AF65-F5344CB8AC3E}">
        <p14:creationId xmlns:p14="http://schemas.microsoft.com/office/powerpoint/2010/main" val="2771782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755576" y="2708920"/>
            <a:ext cx="7704855" cy="3816424"/>
          </a:xfrm>
        </p:spPr>
        <p:txBody>
          <a:bodyPr>
            <a:normAutofit lnSpcReduction="10000"/>
          </a:bodyPr>
          <a:lstStyle/>
          <a:p>
            <a:r>
              <a:rPr lang="cs-CZ" dirty="0" smtClean="0"/>
              <a:t>původně </a:t>
            </a:r>
            <a:r>
              <a:rPr lang="cs-CZ" dirty="0"/>
              <a:t>Dětská univerzitní škola </a:t>
            </a:r>
            <a:r>
              <a:rPr lang="cs-CZ" dirty="0" smtClean="0"/>
              <a:t>je </a:t>
            </a:r>
            <a:r>
              <a:rPr lang="cs-CZ" dirty="0"/>
              <a:t>soukromou školou </a:t>
            </a:r>
            <a:r>
              <a:rPr lang="cs-CZ" dirty="0" smtClean="0"/>
              <a:t>v New Yorku připravující </a:t>
            </a:r>
            <a:r>
              <a:rPr lang="cs-CZ" dirty="0"/>
              <a:t>ke studiu na </a:t>
            </a:r>
            <a:r>
              <a:rPr lang="cs-CZ" dirty="0" smtClean="0"/>
              <a:t>univerzitě </a:t>
            </a:r>
          </a:p>
          <a:p>
            <a:r>
              <a:rPr lang="cs-CZ" dirty="0" smtClean="0"/>
              <a:t>Helen </a:t>
            </a:r>
            <a:r>
              <a:rPr lang="cs-CZ" dirty="0" err="1" smtClean="0"/>
              <a:t>Parkhurstová</a:t>
            </a:r>
            <a:r>
              <a:rPr lang="cs-CZ" dirty="0" smtClean="0"/>
              <a:t> – </a:t>
            </a:r>
            <a:r>
              <a:rPr lang="cs-CZ" dirty="0" err="1" smtClean="0"/>
              <a:t>Daltonský</a:t>
            </a:r>
            <a:r>
              <a:rPr lang="cs-CZ" dirty="0" smtClean="0"/>
              <a:t> plán</a:t>
            </a:r>
            <a:endParaRPr lang="cs-CZ" dirty="0"/>
          </a:p>
          <a:p>
            <a:r>
              <a:rPr lang="cs-CZ" dirty="0" smtClean="0"/>
              <a:t>3 </a:t>
            </a:r>
            <a:r>
              <a:rPr lang="cs-CZ" dirty="0"/>
              <a:t>principy:</a:t>
            </a:r>
          </a:p>
          <a:p>
            <a:pPr marL="612000">
              <a:buFont typeface="Wingdings" panose="05000000000000000000" pitchFamily="2" charset="2"/>
              <a:buChar char="ü"/>
            </a:pPr>
            <a:r>
              <a:rPr lang="cs-CZ" dirty="0" smtClean="0"/>
              <a:t> </a:t>
            </a:r>
            <a:r>
              <a:rPr lang="cs-CZ" dirty="0"/>
              <a:t>volnost – učit se zacházet se svobodou, získat odpovědnost</a:t>
            </a:r>
          </a:p>
          <a:p>
            <a:pPr marL="612000">
              <a:buFont typeface="Wingdings" panose="05000000000000000000" pitchFamily="2" charset="2"/>
              <a:buChar char="ü"/>
            </a:pPr>
            <a:r>
              <a:rPr lang="cs-CZ" dirty="0"/>
              <a:t>samostatnost – učit se samostatně pracovat</a:t>
            </a:r>
          </a:p>
          <a:p>
            <a:pPr marL="612000">
              <a:buFont typeface="Wingdings" panose="05000000000000000000" pitchFamily="2" charset="2"/>
              <a:buChar char="ü"/>
            </a:pPr>
            <a:r>
              <a:rPr lang="cs-CZ" dirty="0"/>
              <a:t>spolupráce – učit se pracovat v kolektivu</a:t>
            </a:r>
          </a:p>
          <a:p>
            <a:pPr marL="0" indent="0">
              <a:buNone/>
            </a:pPr>
            <a:r>
              <a:rPr lang="cs-CZ" dirty="0"/>
              <a:t>	</a:t>
            </a:r>
            <a:r>
              <a:rPr lang="cs-CZ" dirty="0" smtClean="0"/>
              <a:t>=</a:t>
            </a:r>
            <a:r>
              <a:rPr lang="en-US" dirty="0"/>
              <a:t>&gt; </a:t>
            </a:r>
            <a:r>
              <a:rPr lang="cs-CZ" dirty="0"/>
              <a:t>učitel – funkce </a:t>
            </a:r>
            <a:r>
              <a:rPr lang="cs-CZ" i="1" dirty="0"/>
              <a:t>koordinátora</a:t>
            </a:r>
            <a:endParaRPr lang="cs-CZ" dirty="0"/>
          </a:p>
          <a:p>
            <a:endParaRPr lang="cs-CZ" dirty="0"/>
          </a:p>
        </p:txBody>
      </p:sp>
      <p:sp>
        <p:nvSpPr>
          <p:cNvPr id="3" name="Nadpis 2"/>
          <p:cNvSpPr>
            <a:spLocks noGrp="1"/>
          </p:cNvSpPr>
          <p:nvPr>
            <p:ph type="title"/>
          </p:nvPr>
        </p:nvSpPr>
        <p:spPr/>
        <p:txBody>
          <a:bodyPr>
            <a:normAutofit/>
          </a:bodyPr>
          <a:lstStyle/>
          <a:p>
            <a:pPr lvl="0"/>
            <a:r>
              <a:rPr lang="cs-CZ" sz="4900" dirty="0" err="1" smtClean="0"/>
              <a:t>Daltonská</a:t>
            </a:r>
            <a:r>
              <a:rPr lang="cs-CZ" sz="4900" dirty="0" smtClean="0"/>
              <a:t> škola</a:t>
            </a:r>
            <a:endParaRPr lang="cs-CZ" dirty="0"/>
          </a:p>
        </p:txBody>
      </p:sp>
    </p:spTree>
    <p:extLst>
      <p:ext uri="{BB962C8B-B14F-4D97-AF65-F5344CB8AC3E}">
        <p14:creationId xmlns:p14="http://schemas.microsoft.com/office/powerpoint/2010/main" val="3651152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normAutofit lnSpcReduction="10000"/>
          </a:bodyPr>
          <a:lstStyle/>
          <a:p>
            <a:r>
              <a:rPr lang="cs-CZ" dirty="0" smtClean="0"/>
              <a:t> </a:t>
            </a:r>
            <a:r>
              <a:rPr lang="cs-CZ" dirty="0"/>
              <a:t>u nás – školy s </a:t>
            </a:r>
            <a:r>
              <a:rPr lang="cs-CZ" dirty="0" err="1"/>
              <a:t>daltonskými</a:t>
            </a:r>
            <a:r>
              <a:rPr lang="cs-CZ" dirty="0"/>
              <a:t> prvky</a:t>
            </a:r>
          </a:p>
          <a:p>
            <a:r>
              <a:rPr lang="cs-CZ" dirty="0" smtClean="0"/>
              <a:t>stanoveno </a:t>
            </a:r>
            <a:r>
              <a:rPr lang="cs-CZ" dirty="0"/>
              <a:t>minimum pro třídu jako základ, každý se pak dál rozvíjí podle sebe </a:t>
            </a:r>
            <a:r>
              <a:rPr lang="cs-CZ" dirty="0" smtClean="0"/>
              <a:t>(nevýhoda – spoléhá se na aktivitu žáka, nesystematičnost)</a:t>
            </a:r>
          </a:p>
          <a:p>
            <a:r>
              <a:rPr lang="cs-CZ" dirty="0" smtClean="0"/>
              <a:t>dětské </a:t>
            </a:r>
            <a:r>
              <a:rPr lang="cs-CZ" dirty="0"/>
              <a:t>konference k různým </a:t>
            </a:r>
            <a:r>
              <a:rPr lang="cs-CZ" dirty="0" smtClean="0"/>
              <a:t>tématům</a:t>
            </a:r>
            <a:r>
              <a:rPr lang="cs-CZ" dirty="0"/>
              <a:t> </a:t>
            </a:r>
            <a:r>
              <a:rPr lang="cs-CZ" dirty="0" smtClean="0"/>
              <a:t>- </a:t>
            </a:r>
            <a:r>
              <a:rPr lang="cs-CZ" dirty="0"/>
              <a:t>zlepšování mluveného projevu </a:t>
            </a:r>
            <a:endParaRPr lang="cs-CZ" dirty="0" smtClean="0"/>
          </a:p>
          <a:p>
            <a:r>
              <a:rPr lang="cs-CZ" dirty="0" smtClean="0"/>
              <a:t>žáci </a:t>
            </a:r>
            <a:r>
              <a:rPr lang="cs-CZ" b="1" dirty="0"/>
              <a:t>podepisují smlouvy- </a:t>
            </a:r>
            <a:r>
              <a:rPr lang="cs-CZ" dirty="0"/>
              <a:t>měsíční plán zvládnutí </a:t>
            </a:r>
            <a:r>
              <a:rPr lang="cs-CZ" dirty="0" smtClean="0"/>
              <a:t>učiva</a:t>
            </a:r>
            <a:endParaRPr lang="cs-CZ" dirty="0"/>
          </a:p>
          <a:p>
            <a:r>
              <a:rPr lang="cs-CZ" dirty="0"/>
              <a:t>hodnocení žáka – </a:t>
            </a:r>
            <a:r>
              <a:rPr lang="cs-CZ" dirty="0" smtClean="0"/>
              <a:t>individuální - </a:t>
            </a:r>
            <a:r>
              <a:rPr lang="cs-CZ" dirty="0"/>
              <a:t>každé dítě si vede </a:t>
            </a:r>
            <a:r>
              <a:rPr lang="cs-CZ" b="1" dirty="0"/>
              <a:t>graf vývoje </a:t>
            </a:r>
            <a:r>
              <a:rPr lang="cs-CZ" sz="1400" dirty="0" smtClean="0"/>
              <a:t>(</a:t>
            </a:r>
            <a:r>
              <a:rPr lang="cs-CZ" sz="1400" dirty="0" err="1" smtClean="0"/>
              <a:t>Peťa</a:t>
            </a:r>
            <a:r>
              <a:rPr lang="cs-CZ" sz="1400" dirty="0" smtClean="0"/>
              <a:t> – </a:t>
            </a:r>
            <a:r>
              <a:rPr lang="cs-CZ" sz="1400" dirty="0" err="1" smtClean="0"/>
              <a:t>Didaktis</a:t>
            </a:r>
            <a:r>
              <a:rPr lang="cs-CZ" sz="1400" dirty="0" smtClean="0"/>
              <a:t>)</a:t>
            </a:r>
            <a:endParaRPr lang="cs-CZ" sz="1400" dirty="0"/>
          </a:p>
        </p:txBody>
      </p:sp>
      <p:sp>
        <p:nvSpPr>
          <p:cNvPr id="3" name="Nadpis 2"/>
          <p:cNvSpPr>
            <a:spLocks noGrp="1"/>
          </p:cNvSpPr>
          <p:nvPr>
            <p:ph type="title"/>
          </p:nvPr>
        </p:nvSpPr>
        <p:spPr/>
        <p:txBody>
          <a:bodyPr/>
          <a:lstStyle/>
          <a:p>
            <a:r>
              <a:rPr lang="cs-CZ" dirty="0" err="1"/>
              <a:t>Daltonská</a:t>
            </a:r>
            <a:r>
              <a:rPr lang="cs-CZ" dirty="0"/>
              <a:t> škola</a:t>
            </a:r>
          </a:p>
        </p:txBody>
      </p:sp>
    </p:spTree>
    <p:extLst>
      <p:ext uri="{BB962C8B-B14F-4D97-AF65-F5344CB8AC3E}">
        <p14:creationId xmlns:p14="http://schemas.microsoft.com/office/powerpoint/2010/main" val="951330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b="1" u="sng" dirty="0"/>
              <a:t>původní </a:t>
            </a:r>
            <a:r>
              <a:rPr lang="cs-CZ" b="1" u="sng" dirty="0" err="1"/>
              <a:t>fce</a:t>
            </a:r>
            <a:r>
              <a:rPr lang="cs-CZ" b="1" u="sng" dirty="0"/>
              <a:t> školy:</a:t>
            </a:r>
            <a:endParaRPr lang="cs-CZ" b="1" dirty="0"/>
          </a:p>
          <a:p>
            <a:pPr marL="360000">
              <a:buFont typeface="Wingdings" panose="05000000000000000000" pitchFamily="2" charset="2"/>
              <a:buChar char="§"/>
            </a:pPr>
            <a:r>
              <a:rPr lang="cs-CZ" dirty="0" smtClean="0"/>
              <a:t>předávat informace</a:t>
            </a:r>
            <a:endParaRPr lang="cs-CZ" dirty="0"/>
          </a:p>
          <a:p>
            <a:pPr marL="360000">
              <a:buFont typeface="Wingdings" panose="05000000000000000000" pitchFamily="2" charset="2"/>
              <a:buChar char="§"/>
            </a:pPr>
            <a:r>
              <a:rPr lang="cs-CZ" dirty="0" smtClean="0"/>
              <a:t>připravovat </a:t>
            </a:r>
            <a:r>
              <a:rPr lang="cs-CZ" dirty="0"/>
              <a:t>na budoucnost (povolání)</a:t>
            </a:r>
          </a:p>
          <a:p>
            <a:pPr>
              <a:buFont typeface="Wingdings" panose="05000000000000000000" pitchFamily="2" charset="2"/>
              <a:buChar char="§"/>
            </a:pPr>
            <a:endParaRPr lang="cs-CZ" dirty="0"/>
          </a:p>
        </p:txBody>
      </p:sp>
      <p:sp>
        <p:nvSpPr>
          <p:cNvPr id="3" name="Nadpis 2"/>
          <p:cNvSpPr>
            <a:spLocks noGrp="1"/>
          </p:cNvSpPr>
          <p:nvPr>
            <p:ph type="title"/>
          </p:nvPr>
        </p:nvSpPr>
        <p:spPr/>
        <p:txBody>
          <a:bodyPr>
            <a:normAutofit fontScale="90000"/>
          </a:bodyPr>
          <a:lstStyle/>
          <a:p>
            <a:r>
              <a:rPr lang="cs-CZ" dirty="0"/>
              <a:t>PROMĚNA FUNKCE ŠKOLY </a:t>
            </a:r>
            <a:r>
              <a:rPr lang="cs-CZ" dirty="0" smtClean="0"/>
              <a:t/>
            </a:r>
            <a:br>
              <a:rPr lang="cs-CZ" dirty="0" smtClean="0"/>
            </a:br>
            <a:r>
              <a:rPr lang="cs-CZ" dirty="0" smtClean="0"/>
              <a:t>V</a:t>
            </a:r>
            <a:r>
              <a:rPr lang="cs-CZ" dirty="0"/>
              <a:t> 21. </a:t>
            </a:r>
            <a:r>
              <a:rPr lang="cs-CZ" dirty="0" smtClean="0"/>
              <a:t>STOLETÍ</a:t>
            </a:r>
            <a:endParaRPr lang="cs-CZ" dirty="0"/>
          </a:p>
        </p:txBody>
      </p:sp>
    </p:spTree>
    <p:extLst>
      <p:ext uri="{BB962C8B-B14F-4D97-AF65-F5344CB8AC3E}">
        <p14:creationId xmlns:p14="http://schemas.microsoft.com/office/powerpoint/2010/main" val="1740554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normAutofit lnSpcReduction="10000"/>
          </a:bodyPr>
          <a:lstStyle/>
          <a:p>
            <a:r>
              <a:rPr lang="cs-CZ" b="1" u="sng" dirty="0"/>
              <a:t>co by </a:t>
            </a:r>
            <a:r>
              <a:rPr lang="cs-CZ" b="1" u="sng" dirty="0" smtClean="0"/>
              <a:t> </a:t>
            </a:r>
            <a:r>
              <a:rPr lang="cs-CZ" b="1" u="sng" dirty="0"/>
              <a:t>měla škola </a:t>
            </a:r>
            <a:r>
              <a:rPr lang="cs-CZ" b="1" u="sng" dirty="0" smtClean="0"/>
              <a:t>splňovat dnes:</a:t>
            </a:r>
            <a:endParaRPr lang="cs-CZ" b="1" dirty="0"/>
          </a:p>
          <a:p>
            <a:pPr marL="702900" indent="-342900">
              <a:buFont typeface="Wingdings" panose="05000000000000000000" pitchFamily="2" charset="2"/>
              <a:buChar char="§"/>
            </a:pPr>
            <a:r>
              <a:rPr lang="cs-CZ" dirty="0" smtClean="0"/>
              <a:t>naučit </a:t>
            </a:r>
            <a:r>
              <a:rPr lang="cs-CZ" dirty="0"/>
              <a:t>děti orientovat se ve zdrojích informací</a:t>
            </a:r>
          </a:p>
          <a:p>
            <a:pPr marL="702900" indent="-342900">
              <a:buFont typeface="Wingdings" panose="05000000000000000000" pitchFamily="2" charset="2"/>
              <a:buChar char="§"/>
            </a:pPr>
            <a:r>
              <a:rPr lang="cs-CZ" dirty="0" smtClean="0"/>
              <a:t>vytvořit </a:t>
            </a:r>
            <a:r>
              <a:rPr lang="cs-CZ" dirty="0"/>
              <a:t>bezpečné prostředí pro </a:t>
            </a:r>
            <a:r>
              <a:rPr lang="cs-CZ" dirty="0" smtClean="0"/>
              <a:t>vývoj</a:t>
            </a:r>
          </a:p>
          <a:p>
            <a:pPr marL="702900" indent="-342900">
              <a:buFont typeface="Wingdings" panose="05000000000000000000" pitchFamily="2" charset="2"/>
              <a:buChar char="§"/>
            </a:pPr>
            <a:r>
              <a:rPr lang="cs-CZ" dirty="0"/>
              <a:t>rozvoj sociálních </a:t>
            </a:r>
            <a:r>
              <a:rPr lang="cs-CZ" dirty="0" smtClean="0"/>
              <a:t>dovedností</a:t>
            </a:r>
            <a:endParaRPr lang="cs-CZ" dirty="0"/>
          </a:p>
          <a:p>
            <a:pPr marL="702900" indent="-342900">
              <a:buFont typeface="Wingdings" panose="05000000000000000000" pitchFamily="2" charset="2"/>
              <a:buChar char="§"/>
            </a:pPr>
            <a:r>
              <a:rPr lang="cs-CZ" dirty="0" smtClean="0"/>
              <a:t>možnost vyzkoušet </a:t>
            </a:r>
            <a:r>
              <a:rPr lang="cs-CZ" dirty="0"/>
              <a:t>si širokou nabídku činností, aktivit, oblastí </a:t>
            </a:r>
            <a:r>
              <a:rPr lang="cs-CZ" dirty="0" smtClean="0"/>
              <a:t>vzdělání (zjistit </a:t>
            </a:r>
            <a:r>
              <a:rPr lang="cs-CZ" dirty="0"/>
              <a:t>pro co má </a:t>
            </a:r>
            <a:r>
              <a:rPr lang="cs-CZ" dirty="0" smtClean="0"/>
              <a:t>dítě vlohy</a:t>
            </a:r>
            <a:r>
              <a:rPr lang="cs-CZ" dirty="0"/>
              <a:t>, co ho baví =</a:t>
            </a:r>
            <a:r>
              <a:rPr lang="en-US" dirty="0"/>
              <a:t>&gt;</a:t>
            </a:r>
            <a:r>
              <a:rPr lang="cs-CZ" dirty="0"/>
              <a:t> rozvíjet </a:t>
            </a:r>
            <a:r>
              <a:rPr lang="cs-CZ" dirty="0" smtClean="0"/>
              <a:t>individualitu) </a:t>
            </a:r>
          </a:p>
          <a:p>
            <a:pPr marL="360000" indent="0">
              <a:buNone/>
            </a:pPr>
            <a:r>
              <a:rPr lang="cs-CZ" sz="1200" dirty="0"/>
              <a:t>	</a:t>
            </a:r>
            <a:r>
              <a:rPr lang="cs-CZ" sz="1200" dirty="0" smtClean="0"/>
              <a:t>(Švýcarsko – praxe  v konkrétních oborech)</a:t>
            </a:r>
          </a:p>
          <a:p>
            <a:pPr marL="702900" indent="-342900">
              <a:buFont typeface="Wingdings" panose="05000000000000000000" pitchFamily="2" charset="2"/>
              <a:buChar char="§"/>
            </a:pPr>
            <a:r>
              <a:rPr lang="cs-CZ" dirty="0" smtClean="0"/>
              <a:t>motivovat k celoživotnímu učení (chtít se učit)</a:t>
            </a:r>
            <a:endParaRPr lang="cs-CZ" dirty="0"/>
          </a:p>
          <a:p>
            <a:pPr marL="0" indent="0">
              <a:buNone/>
            </a:pPr>
            <a:endParaRPr lang="cs-CZ" dirty="0"/>
          </a:p>
        </p:txBody>
      </p:sp>
      <p:sp>
        <p:nvSpPr>
          <p:cNvPr id="3" name="Nadpis 2"/>
          <p:cNvSpPr>
            <a:spLocks noGrp="1"/>
          </p:cNvSpPr>
          <p:nvPr>
            <p:ph type="title"/>
          </p:nvPr>
        </p:nvSpPr>
        <p:spPr/>
        <p:txBody>
          <a:bodyPr>
            <a:normAutofit fontScale="90000"/>
          </a:bodyPr>
          <a:lstStyle/>
          <a:p>
            <a:r>
              <a:rPr lang="cs-CZ" dirty="0"/>
              <a:t>PROMĚNA FUNKCE ŠKOLY </a:t>
            </a:r>
            <a:br>
              <a:rPr lang="cs-CZ" dirty="0"/>
            </a:br>
            <a:r>
              <a:rPr lang="cs-CZ" dirty="0"/>
              <a:t>V 21. STOLETÍ</a:t>
            </a:r>
          </a:p>
        </p:txBody>
      </p:sp>
    </p:spTree>
    <p:extLst>
      <p:ext uri="{BB962C8B-B14F-4D97-AF65-F5344CB8AC3E}">
        <p14:creationId xmlns:p14="http://schemas.microsoft.com/office/powerpoint/2010/main" val="3797651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p:cNvSpPr>
            <a:spLocks noGrp="1"/>
          </p:cNvSpPr>
          <p:nvPr>
            <p:ph idx="1"/>
          </p:nvPr>
        </p:nvSpPr>
        <p:spPr/>
        <p:txBody>
          <a:bodyPr>
            <a:normAutofit/>
          </a:bodyPr>
          <a:lstStyle/>
          <a:p>
            <a:r>
              <a:rPr lang="cs-CZ" dirty="0"/>
              <a:t>5 pracovišť </a:t>
            </a:r>
          </a:p>
          <a:p>
            <a:pPr lvl="1"/>
            <a:r>
              <a:rPr lang="cs-CZ" b="1" dirty="0" smtClean="0"/>
              <a:t>Rozmarýnek</a:t>
            </a:r>
            <a:r>
              <a:rPr lang="cs-CZ" dirty="0" smtClean="0"/>
              <a:t>,</a:t>
            </a:r>
          </a:p>
          <a:p>
            <a:pPr lvl="1"/>
            <a:r>
              <a:rPr lang="cs-CZ" dirty="0" smtClean="0"/>
              <a:t>Kamenná</a:t>
            </a:r>
            <a:r>
              <a:rPr lang="cs-CZ" dirty="0"/>
              <a:t>, </a:t>
            </a:r>
            <a:endParaRPr lang="cs-CZ" dirty="0" smtClean="0"/>
          </a:p>
          <a:p>
            <a:pPr lvl="1"/>
            <a:r>
              <a:rPr lang="cs-CZ" dirty="0" smtClean="0"/>
              <a:t>Lipová</a:t>
            </a:r>
            <a:r>
              <a:rPr lang="cs-CZ" dirty="0"/>
              <a:t>, </a:t>
            </a:r>
            <a:endParaRPr lang="cs-CZ" dirty="0" smtClean="0"/>
          </a:p>
          <a:p>
            <a:pPr lvl="1"/>
            <a:r>
              <a:rPr lang="cs-CZ" dirty="0" smtClean="0"/>
              <a:t>Jezírko </a:t>
            </a:r>
            <a:r>
              <a:rPr lang="cs-CZ" dirty="0"/>
              <a:t>a </a:t>
            </a:r>
            <a:endParaRPr lang="cs-CZ" dirty="0" smtClean="0"/>
          </a:p>
          <a:p>
            <a:pPr lvl="1"/>
            <a:r>
              <a:rPr lang="cs-CZ" dirty="0" smtClean="0"/>
              <a:t>Rychta </a:t>
            </a:r>
            <a:r>
              <a:rPr lang="cs-CZ" dirty="0"/>
              <a:t>v </a:t>
            </a:r>
            <a:r>
              <a:rPr lang="cs-CZ" dirty="0" err="1"/>
              <a:t>Krásensku</a:t>
            </a:r>
            <a:endParaRPr lang="cs-CZ" dirty="0"/>
          </a:p>
          <a:p>
            <a:r>
              <a:rPr lang="cs-CZ" dirty="0"/>
              <a:t>Vytvářet v dětech vztah k přírodě</a:t>
            </a:r>
          </a:p>
          <a:p>
            <a:endParaRPr lang="cs-CZ" dirty="0"/>
          </a:p>
        </p:txBody>
      </p:sp>
      <p:sp>
        <p:nvSpPr>
          <p:cNvPr id="3" name="Nadpis 2"/>
          <p:cNvSpPr>
            <a:spLocks noGrp="1"/>
          </p:cNvSpPr>
          <p:nvPr>
            <p:ph type="title"/>
          </p:nvPr>
        </p:nvSpPr>
        <p:spPr/>
        <p:txBody>
          <a:bodyPr>
            <a:normAutofit fontScale="90000"/>
          </a:bodyPr>
          <a:lstStyle/>
          <a:p>
            <a:r>
              <a:rPr lang="cs-CZ" dirty="0" smtClean="0"/>
              <a:t> Lipka - školské </a:t>
            </a:r>
            <a:r>
              <a:rPr lang="cs-CZ" dirty="0"/>
              <a:t>zařízení pro environmentální </a:t>
            </a:r>
            <a:r>
              <a:rPr lang="cs-CZ" dirty="0" smtClean="0"/>
              <a:t>vzdělávání</a:t>
            </a:r>
            <a:endParaRPr lang="cs-CZ" dirty="0"/>
          </a:p>
        </p:txBody>
      </p:sp>
    </p:spTree>
    <p:extLst>
      <p:ext uri="{BB962C8B-B14F-4D97-AF65-F5344CB8AC3E}">
        <p14:creationId xmlns:p14="http://schemas.microsoft.com/office/powerpoint/2010/main" val="2975636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683569" y="2708920"/>
            <a:ext cx="7920879" cy="3672407"/>
          </a:xfrm>
        </p:spPr>
        <p:txBody>
          <a:bodyPr>
            <a:normAutofit/>
          </a:bodyPr>
          <a:lstStyle/>
          <a:p>
            <a:r>
              <a:rPr lang="cs-CZ" b="1" dirty="0"/>
              <a:t>6. prosince 1774 – Marie Terezie vydala Všeobecný školní řád, který vedl k zavedení povinné školní docházky </a:t>
            </a:r>
          </a:p>
          <a:p>
            <a:r>
              <a:rPr lang="cs-CZ" dirty="0" smtClean="0"/>
              <a:t>Hromadná </a:t>
            </a:r>
            <a:r>
              <a:rPr lang="cs-CZ" dirty="0"/>
              <a:t>výuka pro děti 6-12 let</a:t>
            </a:r>
          </a:p>
          <a:p>
            <a:r>
              <a:rPr lang="cs-CZ" dirty="0" smtClean="0"/>
              <a:t>Triviální </a:t>
            </a:r>
            <a:r>
              <a:rPr lang="cs-CZ" dirty="0"/>
              <a:t>školy (podle 3 základních výukových předmětů – tzv. trivia: čtení, psaní a počtů, které měly být doplněny ještě náboženstvím a na venkově i </a:t>
            </a:r>
            <a:r>
              <a:rPr lang="cs-CZ" b="1" dirty="0"/>
              <a:t>základy hospodaření, ve městech pak dovednostmi potřebnými pro průmysl a řemesla</a:t>
            </a:r>
            <a:r>
              <a:rPr lang="cs-CZ" dirty="0"/>
              <a:t>)</a:t>
            </a:r>
          </a:p>
          <a:p>
            <a:endParaRPr lang="cs-CZ" dirty="0"/>
          </a:p>
        </p:txBody>
      </p:sp>
      <p:sp>
        <p:nvSpPr>
          <p:cNvPr id="3" name="Nadpis 2"/>
          <p:cNvSpPr>
            <a:spLocks noGrp="1"/>
          </p:cNvSpPr>
          <p:nvPr>
            <p:ph type="title"/>
          </p:nvPr>
        </p:nvSpPr>
        <p:spPr/>
        <p:txBody>
          <a:bodyPr/>
          <a:lstStyle/>
          <a:p>
            <a:r>
              <a:rPr lang="cs-CZ" dirty="0"/>
              <a:t>Školská reforma Marie Terezie</a:t>
            </a:r>
          </a:p>
        </p:txBody>
      </p:sp>
    </p:spTree>
    <p:extLst>
      <p:ext uri="{BB962C8B-B14F-4D97-AF65-F5344CB8AC3E}">
        <p14:creationId xmlns:p14="http://schemas.microsoft.com/office/powerpoint/2010/main" val="1552785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normAutofit lnSpcReduction="10000"/>
          </a:bodyPr>
          <a:lstStyle/>
          <a:p>
            <a:r>
              <a:rPr lang="cs-CZ" dirty="0" smtClean="0"/>
              <a:t>je součástí Rámcového vzdělávacího programu jako průřezové téma</a:t>
            </a:r>
          </a:p>
          <a:p>
            <a:r>
              <a:rPr lang="cs-CZ" dirty="0"/>
              <a:t>v</a:t>
            </a:r>
            <a:r>
              <a:rPr lang="cs-CZ" dirty="0" smtClean="0"/>
              <a:t>ede k pochopení  vztahů mezi člověkem a životním prostředím</a:t>
            </a:r>
          </a:p>
          <a:p>
            <a:r>
              <a:rPr lang="cs-CZ" dirty="0"/>
              <a:t>k</a:t>
            </a:r>
            <a:r>
              <a:rPr lang="cs-CZ" dirty="0" smtClean="0"/>
              <a:t> uvědomění si dopadu lidské činnosti na životní prostředí</a:t>
            </a:r>
          </a:p>
          <a:p>
            <a:r>
              <a:rPr lang="cs-CZ" dirty="0" smtClean="0"/>
              <a:t> </a:t>
            </a:r>
            <a:r>
              <a:rPr lang="cs-CZ" dirty="0"/>
              <a:t>k vnímavému a citlivému přístupu k </a:t>
            </a:r>
            <a:r>
              <a:rPr lang="cs-CZ" dirty="0" smtClean="0"/>
              <a:t>přírodě</a:t>
            </a:r>
          </a:p>
          <a:p>
            <a:r>
              <a:rPr lang="cs-CZ" dirty="0" smtClean="0"/>
              <a:t> přispívá </a:t>
            </a:r>
            <a:r>
              <a:rPr lang="cs-CZ" dirty="0"/>
              <a:t>k utváření zdravého životního stylu </a:t>
            </a:r>
            <a:endParaRPr lang="cs-CZ" dirty="0" smtClean="0"/>
          </a:p>
          <a:p>
            <a:r>
              <a:rPr lang="cs-CZ" dirty="0" smtClean="0"/>
              <a:t> </a:t>
            </a:r>
            <a:r>
              <a:rPr lang="cs-CZ" dirty="0"/>
              <a:t>k vnímání estetických hodnot prostředí</a:t>
            </a:r>
          </a:p>
          <a:p>
            <a:endParaRPr lang="cs-CZ" dirty="0" smtClean="0"/>
          </a:p>
          <a:p>
            <a:endParaRPr lang="cs-CZ" dirty="0"/>
          </a:p>
        </p:txBody>
      </p:sp>
      <p:sp>
        <p:nvSpPr>
          <p:cNvPr id="2" name="Nadpis 1"/>
          <p:cNvSpPr>
            <a:spLocks noGrp="1"/>
          </p:cNvSpPr>
          <p:nvPr>
            <p:ph type="title"/>
          </p:nvPr>
        </p:nvSpPr>
        <p:spPr/>
        <p:txBody>
          <a:bodyPr/>
          <a:lstStyle/>
          <a:p>
            <a:r>
              <a:rPr lang="cs-CZ" dirty="0" smtClean="0"/>
              <a:t>Environmentální výchova</a:t>
            </a:r>
            <a:endParaRPr lang="cs-CZ" dirty="0"/>
          </a:p>
        </p:txBody>
      </p:sp>
    </p:spTree>
    <p:extLst>
      <p:ext uri="{BB962C8B-B14F-4D97-AF65-F5344CB8AC3E}">
        <p14:creationId xmlns:p14="http://schemas.microsoft.com/office/powerpoint/2010/main" val="990220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a:t>EVP – environmentální výukové programy</a:t>
            </a:r>
          </a:p>
          <a:p>
            <a:r>
              <a:rPr lang="cs-CZ" dirty="0"/>
              <a:t>PEVP – pobyty</a:t>
            </a:r>
          </a:p>
          <a:p>
            <a:r>
              <a:rPr lang="cs-CZ" dirty="0"/>
              <a:t>Kroužky</a:t>
            </a:r>
          </a:p>
          <a:p>
            <a:r>
              <a:rPr lang="cs-CZ" dirty="0"/>
              <a:t>Víkendovky</a:t>
            </a:r>
          </a:p>
          <a:p>
            <a:r>
              <a:rPr lang="cs-CZ" dirty="0"/>
              <a:t>Tábory</a:t>
            </a:r>
          </a:p>
          <a:p>
            <a:r>
              <a:rPr lang="cs-CZ" dirty="0"/>
              <a:t>Akce pro </a:t>
            </a:r>
            <a:r>
              <a:rPr lang="cs-CZ" dirty="0" smtClean="0"/>
              <a:t>veřejnost</a:t>
            </a:r>
            <a:endParaRPr lang="cs-CZ" dirty="0"/>
          </a:p>
        </p:txBody>
      </p:sp>
      <p:sp>
        <p:nvSpPr>
          <p:cNvPr id="3" name="Nadpis 2"/>
          <p:cNvSpPr>
            <a:spLocks noGrp="1"/>
          </p:cNvSpPr>
          <p:nvPr>
            <p:ph type="title"/>
          </p:nvPr>
        </p:nvSpPr>
        <p:spPr/>
        <p:txBody>
          <a:bodyPr/>
          <a:lstStyle/>
          <a:p>
            <a:r>
              <a:rPr lang="cs-CZ" dirty="0"/>
              <a:t>Co nabízíme?</a:t>
            </a:r>
          </a:p>
        </p:txBody>
      </p:sp>
    </p:spTree>
    <p:extLst>
      <p:ext uri="{BB962C8B-B14F-4D97-AF65-F5344CB8AC3E}">
        <p14:creationId xmlns:p14="http://schemas.microsoft.com/office/powerpoint/2010/main" val="30367294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smtClean="0"/>
              <a:t>K dispozici máme </a:t>
            </a:r>
            <a:r>
              <a:rPr lang="cs-CZ" dirty="0" err="1" smtClean="0"/>
              <a:t>ekodům</a:t>
            </a:r>
            <a:endParaRPr lang="cs-CZ" dirty="0"/>
          </a:p>
        </p:txBody>
      </p:sp>
      <p:pic>
        <p:nvPicPr>
          <p:cNvPr id="4"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99901" y="2674938"/>
            <a:ext cx="5152135" cy="345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024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normAutofit fontScale="90000"/>
          </a:bodyPr>
          <a:lstStyle/>
          <a:p>
            <a:r>
              <a:rPr lang="cs-CZ" dirty="0" smtClean="0"/>
              <a:t>Pro venkovní výuku máme vlastní permakulturní zahradu</a:t>
            </a:r>
            <a:endParaRPr lang="cs-CZ" dirty="0"/>
          </a:p>
        </p:txBody>
      </p:sp>
      <p:pic>
        <p:nvPicPr>
          <p:cNvPr id="7"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99901" y="2674938"/>
            <a:ext cx="5152135" cy="345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0081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25" y="2147143"/>
            <a:ext cx="2951207" cy="4426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7941" y="2147143"/>
            <a:ext cx="2929034" cy="4391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Nadpis 1"/>
          <p:cNvSpPr>
            <a:spLocks noGrp="1"/>
          </p:cNvSpPr>
          <p:nvPr>
            <p:ph type="title"/>
          </p:nvPr>
        </p:nvSpPr>
        <p:spPr/>
        <p:txBody>
          <a:bodyPr>
            <a:normAutofit fontScale="90000"/>
          </a:bodyPr>
          <a:lstStyle/>
          <a:p>
            <a:r>
              <a:rPr lang="cs-CZ" dirty="0"/>
              <a:t>nezbytnou součástí Rozmarýnku jsou i zvířata</a:t>
            </a:r>
          </a:p>
        </p:txBody>
      </p:sp>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575"/>
          <a:stretch/>
        </p:blipFill>
        <p:spPr bwMode="auto">
          <a:xfrm>
            <a:off x="6012160" y="2147143"/>
            <a:ext cx="2813588" cy="4391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33467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259" y="238336"/>
            <a:ext cx="4361352" cy="290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150"/>
          <a:stretch/>
        </p:blipFill>
        <p:spPr bwMode="auto">
          <a:xfrm>
            <a:off x="285717" y="3164722"/>
            <a:ext cx="4342894" cy="370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8611" y="238336"/>
            <a:ext cx="4494143" cy="6741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7812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Ukázky výukových programů na Lipce</a:t>
            </a:r>
            <a:endParaRPr lang="cs-CZ" dirty="0"/>
          </a:p>
        </p:txBody>
      </p:sp>
    </p:spTree>
    <p:extLst>
      <p:ext uri="{BB962C8B-B14F-4D97-AF65-F5344CB8AC3E}">
        <p14:creationId xmlns:p14="http://schemas.microsoft.com/office/powerpoint/2010/main" val="1943689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smtClean="0"/>
              <a:t>Ukázky z EVP Ferda ve vodní říši a z PEVP Údolí včel</a:t>
            </a:r>
          </a:p>
          <a:p>
            <a:r>
              <a:rPr lang="cs-CZ" dirty="0" smtClean="0"/>
              <a:t>příběh </a:t>
            </a:r>
          </a:p>
          <a:p>
            <a:r>
              <a:rPr lang="cs-CZ" dirty="0" err="1" smtClean="0"/>
              <a:t>pohybovky</a:t>
            </a:r>
            <a:r>
              <a:rPr lang="cs-CZ" dirty="0" smtClean="0"/>
              <a:t> (déšť, spojování potůčků, odpar z moře)</a:t>
            </a:r>
          </a:p>
          <a:p>
            <a:r>
              <a:rPr lang="cs-CZ" dirty="0" smtClean="0"/>
              <a:t>pokusy (znečištění, odpar, vodoměrky)</a:t>
            </a:r>
          </a:p>
          <a:p>
            <a:r>
              <a:rPr lang="cs-CZ" dirty="0"/>
              <a:t>k</a:t>
            </a:r>
            <a:r>
              <a:rPr lang="cs-CZ" dirty="0" smtClean="0"/>
              <a:t>ostky (koloběh vody)</a:t>
            </a:r>
          </a:p>
          <a:p>
            <a:r>
              <a:rPr lang="cs-CZ" dirty="0" smtClean="0"/>
              <a:t>plátno</a:t>
            </a:r>
            <a:endParaRPr lang="cs-CZ" dirty="0"/>
          </a:p>
        </p:txBody>
      </p:sp>
      <p:sp>
        <p:nvSpPr>
          <p:cNvPr id="3" name="Nadpis 2"/>
          <p:cNvSpPr>
            <a:spLocks noGrp="1"/>
          </p:cNvSpPr>
          <p:nvPr>
            <p:ph type="title"/>
          </p:nvPr>
        </p:nvSpPr>
        <p:spPr>
          <a:xfrm>
            <a:off x="457200" y="338328"/>
            <a:ext cx="8229600" cy="1938544"/>
          </a:xfrm>
        </p:spPr>
        <p:txBody>
          <a:bodyPr>
            <a:normAutofit fontScale="90000"/>
          </a:bodyPr>
          <a:lstStyle/>
          <a:p>
            <a:r>
              <a:rPr lang="cs-CZ" sz="5300" dirty="0" smtClean="0">
                <a:solidFill>
                  <a:srgbClr val="FFC000"/>
                </a:solidFill>
              </a:rPr>
              <a:t>Koloběh vody v přírodě aneb </a:t>
            </a:r>
            <a:br>
              <a:rPr lang="cs-CZ" sz="5300" dirty="0" smtClean="0">
                <a:solidFill>
                  <a:srgbClr val="FFC000"/>
                </a:solidFill>
              </a:rPr>
            </a:br>
            <a:r>
              <a:rPr lang="cs-CZ" sz="5300" dirty="0" smtClean="0">
                <a:solidFill>
                  <a:srgbClr val="FFC000"/>
                </a:solidFill>
              </a:rPr>
              <a:t>co je to za vodu, co pijeme?</a:t>
            </a:r>
            <a:r>
              <a:rPr lang="cs-CZ" dirty="0"/>
              <a:t/>
            </a:r>
            <a:br>
              <a:rPr lang="cs-CZ" dirty="0"/>
            </a:br>
            <a:endParaRPr lang="cs-CZ" dirty="0"/>
          </a:p>
        </p:txBody>
      </p:sp>
    </p:spTree>
    <p:extLst>
      <p:ext uri="{BB962C8B-B14F-4D97-AF65-F5344CB8AC3E}">
        <p14:creationId xmlns:p14="http://schemas.microsoft.com/office/powerpoint/2010/main" val="6464401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text 5"/>
          <p:cNvSpPr>
            <a:spLocks noGrp="1"/>
          </p:cNvSpPr>
          <p:nvPr>
            <p:ph type="body" sz="half" idx="2"/>
          </p:nvPr>
        </p:nvSpPr>
        <p:spPr/>
        <p:txBody>
          <a:bodyPr/>
          <a:lstStyle/>
          <a:p>
            <a:endParaRPr lang="cs-CZ" dirty="0"/>
          </a:p>
        </p:txBody>
      </p:sp>
      <p:sp>
        <p:nvSpPr>
          <p:cNvPr id="4" name="Nadpis 3"/>
          <p:cNvSpPr>
            <a:spLocks noGrp="1"/>
          </p:cNvSpPr>
          <p:nvPr>
            <p:ph type="title"/>
          </p:nvPr>
        </p:nvSpPr>
        <p:spPr>
          <a:xfrm>
            <a:off x="4572000" y="332656"/>
            <a:ext cx="4158267" cy="576064"/>
          </a:xfrm>
        </p:spPr>
        <p:txBody>
          <a:bodyPr/>
          <a:lstStyle/>
          <a:p>
            <a:r>
              <a:rPr lang="cs-CZ" sz="2800" b="1" dirty="0">
                <a:solidFill>
                  <a:schemeClr val="bg1"/>
                </a:solidFill>
                <a:latin typeface="+mn-lt"/>
              </a:rPr>
              <a:t>Koloběh vody  </a:t>
            </a:r>
            <a:r>
              <a:rPr lang="cs-CZ" sz="2800" b="1" dirty="0" smtClean="0">
                <a:solidFill>
                  <a:schemeClr val="bg1"/>
                </a:solidFill>
                <a:latin typeface="+mn-lt"/>
              </a:rPr>
              <a:t>v přírodě </a:t>
            </a:r>
            <a:endParaRPr lang="cs-CZ" sz="2800" b="1" dirty="0">
              <a:solidFill>
                <a:schemeClr val="bg1"/>
              </a:solidFill>
              <a:latin typeface="+mn-lt"/>
            </a:endParaRPr>
          </a:p>
        </p:txBody>
      </p:sp>
      <p:pic>
        <p:nvPicPr>
          <p:cNvPr id="7" name="Picture 4" descr="L:\Projekty\Budka\Fotogalerie\Včelí údolí\K projektu\DSC_158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1412776"/>
            <a:ext cx="3528392" cy="5292588"/>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p:cNvSpPr txBox="1"/>
          <p:nvPr/>
        </p:nvSpPr>
        <p:spPr>
          <a:xfrm>
            <a:off x="395536" y="5138654"/>
            <a:ext cx="4753177" cy="954107"/>
          </a:xfrm>
          <a:prstGeom prst="rect">
            <a:avLst/>
          </a:prstGeom>
          <a:noFill/>
        </p:spPr>
        <p:txBody>
          <a:bodyPr wrap="square" rtlCol="0">
            <a:spAutoFit/>
          </a:bodyPr>
          <a:lstStyle/>
          <a:p>
            <a:r>
              <a:rPr lang="cs-CZ" sz="2800" b="1" dirty="0">
                <a:solidFill>
                  <a:schemeClr val="tx2"/>
                </a:solidFill>
              </a:rPr>
              <a:t>V</a:t>
            </a:r>
            <a:r>
              <a:rPr lang="cs-CZ" sz="2800" b="1" dirty="0" smtClean="0">
                <a:solidFill>
                  <a:schemeClr val="tx2"/>
                </a:solidFill>
              </a:rPr>
              <a:t>ěděli jste, že pijeme vodu, kterou čůrali dinosauři?</a:t>
            </a:r>
            <a:endParaRPr lang="cs-CZ" sz="2800" b="1" dirty="0">
              <a:solidFill>
                <a:schemeClr val="tx2"/>
              </a:solidFill>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092" y="1536220"/>
            <a:ext cx="4800000" cy="36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67596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normAutofit fontScale="90000"/>
          </a:bodyPr>
          <a:lstStyle/>
          <a:p>
            <a:r>
              <a:rPr lang="cs-CZ" dirty="0" smtClean="0"/>
              <a:t>Nedostatek pitné vody? </a:t>
            </a:r>
            <a:br>
              <a:rPr lang="cs-CZ" dirty="0" smtClean="0"/>
            </a:br>
            <a:r>
              <a:rPr lang="cs-CZ" dirty="0" smtClean="0"/>
              <a:t>V </a:t>
            </a:r>
            <a:r>
              <a:rPr lang="cs-CZ" dirty="0"/>
              <a:t>č</a:t>
            </a:r>
            <a:r>
              <a:rPr lang="cs-CZ" dirty="0" smtClean="0"/>
              <a:t>em je problém?</a:t>
            </a:r>
            <a:endParaRPr lang="cs-CZ"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1680" y="2348880"/>
            <a:ext cx="5421906" cy="4066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4193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395536" y="2204864"/>
            <a:ext cx="8208911" cy="4176464"/>
          </a:xfrm>
        </p:spPr>
        <p:txBody>
          <a:bodyPr>
            <a:normAutofit/>
          </a:bodyPr>
          <a:lstStyle/>
          <a:p>
            <a:r>
              <a:rPr lang="cs-CZ" sz="2600" dirty="0" smtClean="0"/>
              <a:t>opat </a:t>
            </a:r>
            <a:r>
              <a:rPr lang="cs-CZ" sz="2600" dirty="0" err="1"/>
              <a:t>augustinianského</a:t>
            </a:r>
            <a:r>
              <a:rPr lang="cs-CZ" sz="2600" dirty="0"/>
              <a:t> </a:t>
            </a:r>
            <a:r>
              <a:rPr lang="cs-CZ" sz="2600" dirty="0" err="1"/>
              <a:t>kláštěra</a:t>
            </a:r>
            <a:r>
              <a:rPr lang="cs-CZ" sz="2600" dirty="0"/>
              <a:t> v </a:t>
            </a:r>
            <a:r>
              <a:rPr lang="cs-CZ" sz="2600" dirty="0" err="1"/>
              <a:t>Zahani</a:t>
            </a:r>
            <a:r>
              <a:rPr lang="cs-CZ" sz="2600" dirty="0"/>
              <a:t> Ignác </a:t>
            </a:r>
            <a:r>
              <a:rPr lang="cs-CZ" sz="2600" dirty="0" err="1" smtClean="0"/>
              <a:t>Felbiger</a:t>
            </a:r>
            <a:r>
              <a:rPr lang="cs-CZ" sz="2600" dirty="0" smtClean="0"/>
              <a:t> (</a:t>
            </a:r>
            <a:r>
              <a:rPr lang="cs-CZ" sz="2600" dirty="0"/>
              <a:t>1744-1788) </a:t>
            </a:r>
          </a:p>
          <a:p>
            <a:r>
              <a:rPr lang="cs-CZ" sz="2600" dirty="0" err="1" smtClean="0"/>
              <a:t>Felbigerova</a:t>
            </a:r>
            <a:r>
              <a:rPr lang="cs-CZ" sz="2600" dirty="0" smtClean="0"/>
              <a:t> </a:t>
            </a:r>
            <a:r>
              <a:rPr lang="cs-CZ" sz="2600" dirty="0" err="1"/>
              <a:t>Methodní</a:t>
            </a:r>
            <a:r>
              <a:rPr lang="cs-CZ" sz="2600" dirty="0"/>
              <a:t> </a:t>
            </a:r>
            <a:r>
              <a:rPr lang="cs-CZ" sz="2600" dirty="0" smtClean="0"/>
              <a:t>kniha- poznamenaná myšlenkami J.A. </a:t>
            </a:r>
            <a:r>
              <a:rPr lang="cs-CZ" sz="2600" dirty="0"/>
              <a:t>Komenského </a:t>
            </a:r>
            <a:r>
              <a:rPr lang="cs-CZ" dirty="0"/>
              <a:t>(v přísně katolické habsburské </a:t>
            </a:r>
            <a:r>
              <a:rPr lang="cs-CZ" dirty="0" smtClean="0"/>
              <a:t>monarchii byl </a:t>
            </a:r>
            <a:r>
              <a:rPr lang="cs-CZ" dirty="0"/>
              <a:t>ještě za nepřijatelného protestanského </a:t>
            </a:r>
            <a:r>
              <a:rPr lang="cs-CZ" dirty="0" smtClean="0"/>
              <a:t>emigranta)</a:t>
            </a:r>
          </a:p>
          <a:p>
            <a:r>
              <a:rPr lang="cs-CZ" dirty="0" smtClean="0"/>
              <a:t>Velice podrobný návod pro učitele, jak učit (od nejjednoduššího ke složitějšímu, jak správně pokládat otázky..)</a:t>
            </a:r>
            <a:endParaRPr lang="cs-CZ" dirty="0"/>
          </a:p>
        </p:txBody>
      </p:sp>
      <p:sp>
        <p:nvSpPr>
          <p:cNvPr id="3" name="Nadpis 2"/>
          <p:cNvSpPr>
            <a:spLocks noGrp="1"/>
          </p:cNvSpPr>
          <p:nvPr>
            <p:ph type="title"/>
          </p:nvPr>
        </p:nvSpPr>
        <p:spPr/>
        <p:txBody>
          <a:bodyPr/>
          <a:lstStyle/>
          <a:p>
            <a:r>
              <a:rPr lang="cs-CZ" dirty="0" smtClean="0"/>
              <a:t>Školská reforma Marie </a:t>
            </a:r>
            <a:r>
              <a:rPr lang="cs-CZ" dirty="0"/>
              <a:t>T</a:t>
            </a:r>
            <a:r>
              <a:rPr lang="cs-CZ" dirty="0" smtClean="0"/>
              <a:t>erezie</a:t>
            </a:r>
            <a:endParaRPr lang="cs-CZ" dirty="0"/>
          </a:p>
        </p:txBody>
      </p:sp>
    </p:spTree>
    <p:extLst>
      <p:ext uri="{BB962C8B-B14F-4D97-AF65-F5344CB8AC3E}">
        <p14:creationId xmlns:p14="http://schemas.microsoft.com/office/powerpoint/2010/main" val="1818612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smtClean="0"/>
              <a:t>Jak zadržet vodu v krajině?</a:t>
            </a:r>
            <a:endParaRPr lang="cs-CZ" dirty="0"/>
          </a:p>
        </p:txBody>
      </p:sp>
      <p:pic>
        <p:nvPicPr>
          <p:cNvPr id="4" name="Picture 5" descr="L:\Projekty\Budka\Fotogalerie\Včelí údolí\K projektu\DSC_186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7" y="1700807"/>
            <a:ext cx="5616625" cy="37465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L:\Projekty\Budka\Fotogalerie\Včelí údolí\K projektu\DSC_19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4149080"/>
            <a:ext cx="3851920" cy="2567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4141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fontScale="90000"/>
          </a:bodyPr>
          <a:lstStyle/>
          <a:p>
            <a:r>
              <a:rPr lang="cs-CZ" dirty="0" smtClean="0"/>
              <a:t>Narovnané vodní toky versus </a:t>
            </a:r>
            <a:r>
              <a:rPr lang="cs-CZ" dirty="0" err="1" smtClean="0"/>
              <a:t>menandry</a:t>
            </a:r>
            <a:endParaRPr lang="cs-CZ"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7171" y="2276872"/>
            <a:ext cx="3190875"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descr="L:\Projekty\Budka\Fotogalerie\Včelí údolí\K projektu\DSC_178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3140968"/>
            <a:ext cx="5292080" cy="3528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044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smtClean="0"/>
              <a:t>Hrozí nám povodně?</a:t>
            </a:r>
            <a:endParaRPr lang="cs-CZ" dirty="0"/>
          </a:p>
        </p:txBody>
      </p:sp>
      <p:pic>
        <p:nvPicPr>
          <p:cNvPr id="4" name="Picture 3" descr="L:\Projekty\Budka\Fotogalerie\Včelí údolí\K projektu\DSC_165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844824"/>
            <a:ext cx="7148098" cy="4767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8055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smtClean="0"/>
              <a:t>voda neustále koluje v přírodě od vzniku planety </a:t>
            </a:r>
          </a:p>
          <a:p>
            <a:r>
              <a:rPr lang="cs-CZ" dirty="0" smtClean="0"/>
              <a:t>ta čistá, pitná nikde nevzniká a ta špinavá neodtéká pryč, ale dříve či později se nám vrátí zpět do kohoutků </a:t>
            </a:r>
          </a:p>
          <a:p>
            <a:r>
              <a:rPr lang="cs-CZ" dirty="0" smtClean="0"/>
              <a:t>člověk svými zásahy do přírody ovlivňuje množství i kvalitu vody v krajině</a:t>
            </a:r>
          </a:p>
          <a:p>
            <a:endParaRPr lang="cs-CZ" dirty="0"/>
          </a:p>
        </p:txBody>
      </p:sp>
      <p:sp>
        <p:nvSpPr>
          <p:cNvPr id="3" name="Nadpis 2"/>
          <p:cNvSpPr>
            <a:spLocks noGrp="1"/>
          </p:cNvSpPr>
          <p:nvPr>
            <p:ph type="title"/>
          </p:nvPr>
        </p:nvSpPr>
        <p:spPr/>
        <p:txBody>
          <a:bodyPr>
            <a:normAutofit fontScale="90000"/>
          </a:bodyPr>
          <a:lstStyle/>
          <a:p>
            <a:r>
              <a:rPr lang="cs-CZ" dirty="0"/>
              <a:t>Cílem této aktivity je pochopení </a:t>
            </a:r>
            <a:r>
              <a:rPr lang="cs-CZ" dirty="0" smtClean="0"/>
              <a:t>žáka, že</a:t>
            </a:r>
            <a:endParaRPr lang="cs-CZ" dirty="0"/>
          </a:p>
        </p:txBody>
      </p:sp>
    </p:spTree>
    <p:extLst>
      <p:ext uri="{BB962C8B-B14F-4D97-AF65-F5344CB8AC3E}">
        <p14:creationId xmlns:p14="http://schemas.microsoft.com/office/powerpoint/2010/main" val="3346389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a:solidFill>
                  <a:schemeClr val="tx1">
                    <a:lumMod val="95000"/>
                    <a:lumOff val="5000"/>
                  </a:schemeClr>
                </a:solidFill>
              </a:rPr>
              <a:t>Každý člověk se rodí s chutí poznávat, objevovat a tvořit. </a:t>
            </a:r>
            <a:endParaRPr lang="cs-CZ" dirty="0" smtClean="0">
              <a:solidFill>
                <a:schemeClr val="tx1">
                  <a:lumMod val="95000"/>
                  <a:lumOff val="5000"/>
                </a:schemeClr>
              </a:solidFill>
            </a:endParaRPr>
          </a:p>
          <a:p>
            <a:r>
              <a:rPr lang="cs-CZ" dirty="0" smtClean="0">
                <a:solidFill>
                  <a:schemeClr val="tx1">
                    <a:lumMod val="95000"/>
                    <a:lumOff val="5000"/>
                  </a:schemeClr>
                </a:solidFill>
              </a:rPr>
              <a:t>Pokud </a:t>
            </a:r>
            <a:r>
              <a:rPr lang="cs-CZ" dirty="0">
                <a:solidFill>
                  <a:schemeClr val="tx1">
                    <a:lumMod val="95000"/>
                    <a:lumOff val="5000"/>
                  </a:schemeClr>
                </a:solidFill>
              </a:rPr>
              <a:t>má k tomu dobré podmínky, tato chuť ho neopustí ani ve škole. </a:t>
            </a:r>
            <a:endParaRPr lang="cs-CZ" dirty="0" smtClean="0">
              <a:solidFill>
                <a:schemeClr val="tx1">
                  <a:lumMod val="95000"/>
                  <a:lumOff val="5000"/>
                </a:schemeClr>
              </a:solidFill>
            </a:endParaRPr>
          </a:p>
          <a:p>
            <a:r>
              <a:rPr lang="cs-CZ" dirty="0" smtClean="0">
                <a:solidFill>
                  <a:schemeClr val="tx1">
                    <a:lumMod val="95000"/>
                    <a:lumOff val="5000"/>
                  </a:schemeClr>
                </a:solidFill>
              </a:rPr>
              <a:t>A </a:t>
            </a:r>
            <a:r>
              <a:rPr lang="cs-CZ" dirty="0">
                <a:solidFill>
                  <a:schemeClr val="tx1">
                    <a:lumMod val="95000"/>
                    <a:lumOff val="5000"/>
                  </a:schemeClr>
                </a:solidFill>
              </a:rPr>
              <a:t>nejsou k tomu potřeba odměny, ani tresty.</a:t>
            </a:r>
          </a:p>
          <a:p>
            <a:endParaRPr lang="cs-CZ" dirty="0"/>
          </a:p>
        </p:txBody>
      </p:sp>
      <p:sp>
        <p:nvSpPr>
          <p:cNvPr id="3" name="Nadpis 2"/>
          <p:cNvSpPr>
            <a:spLocks noGrp="1"/>
          </p:cNvSpPr>
          <p:nvPr>
            <p:ph type="title"/>
          </p:nvPr>
        </p:nvSpPr>
        <p:spPr/>
        <p:txBody>
          <a:bodyPr>
            <a:normAutofit/>
          </a:bodyPr>
          <a:lstStyle/>
          <a:p>
            <a:r>
              <a:rPr lang="cs-CZ" sz="5400" b="1" dirty="0" smtClean="0">
                <a:solidFill>
                  <a:schemeClr val="tx1">
                    <a:lumMod val="95000"/>
                    <a:lumOff val="5000"/>
                  </a:schemeClr>
                </a:solidFill>
              </a:rPr>
              <a:t>Zásady efektivního učení</a:t>
            </a:r>
            <a:endParaRPr lang="cs-CZ" sz="5400" b="1" dirty="0">
              <a:solidFill>
                <a:schemeClr val="tx1">
                  <a:lumMod val="95000"/>
                  <a:lumOff val="5000"/>
                </a:schemeClr>
              </a:solidFill>
            </a:endParaRPr>
          </a:p>
        </p:txBody>
      </p:sp>
    </p:spTree>
    <p:extLst>
      <p:ext uri="{BB962C8B-B14F-4D97-AF65-F5344CB8AC3E}">
        <p14:creationId xmlns:p14="http://schemas.microsoft.com/office/powerpoint/2010/main" val="5643695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smtClean="0"/>
              <a:t>Zásady efektivního učení</a:t>
            </a:r>
            <a:endParaRPr lang="cs-CZ" dirty="0"/>
          </a:p>
        </p:txBody>
      </p:sp>
      <p:sp>
        <p:nvSpPr>
          <p:cNvPr id="2" name="Zástupný symbol pro obsah 1"/>
          <p:cNvSpPr>
            <a:spLocks noGrp="1"/>
          </p:cNvSpPr>
          <p:nvPr>
            <p:ph sz="quarter" idx="13"/>
          </p:nvPr>
        </p:nvSpPr>
        <p:spPr/>
        <p:txBody>
          <a:bodyPr/>
          <a:lstStyle/>
          <a:p>
            <a:pPr marL="0" indent="0">
              <a:buNone/>
            </a:pPr>
            <a:r>
              <a:rPr lang="cs-CZ" dirty="0" smtClean="0"/>
              <a:t>1.Bezpečné prostředí</a:t>
            </a:r>
          </a:p>
          <a:p>
            <a:pPr marL="0" indent="0">
              <a:buNone/>
            </a:pPr>
            <a:r>
              <a:rPr lang="cs-CZ" dirty="0" smtClean="0"/>
              <a:t>2. Smysluplnost</a:t>
            </a:r>
          </a:p>
          <a:p>
            <a:pPr marL="0" indent="0">
              <a:buNone/>
            </a:pPr>
            <a:r>
              <a:rPr lang="cs-CZ" dirty="0" smtClean="0"/>
              <a:t>3. Přiměřený čas </a:t>
            </a:r>
          </a:p>
          <a:p>
            <a:pPr marL="0" indent="0">
              <a:buNone/>
            </a:pPr>
            <a:r>
              <a:rPr lang="cs-CZ" dirty="0" smtClean="0"/>
              <a:t>4. Zapojení smyslů</a:t>
            </a:r>
          </a:p>
          <a:p>
            <a:pPr marL="0" indent="0">
              <a:buNone/>
            </a:pPr>
            <a:r>
              <a:rPr lang="cs-CZ" dirty="0" smtClean="0"/>
              <a:t>5. Zapojení a využití emocí</a:t>
            </a:r>
            <a:endParaRPr lang="cs-CZ" dirty="0"/>
          </a:p>
        </p:txBody>
      </p:sp>
      <p:sp>
        <p:nvSpPr>
          <p:cNvPr id="4" name="Zástupný symbol pro obsah 3"/>
          <p:cNvSpPr>
            <a:spLocks noGrp="1"/>
          </p:cNvSpPr>
          <p:nvPr>
            <p:ph sz="quarter" idx="14"/>
          </p:nvPr>
        </p:nvSpPr>
        <p:spPr/>
        <p:txBody>
          <a:bodyPr/>
          <a:lstStyle/>
          <a:p>
            <a:pPr marL="0" indent="0">
              <a:buNone/>
            </a:pPr>
            <a:r>
              <a:rPr lang="cs-CZ" dirty="0" smtClean="0"/>
              <a:t>6. Propojení s reálným světem</a:t>
            </a:r>
          </a:p>
          <a:p>
            <a:pPr marL="0" indent="0">
              <a:buNone/>
            </a:pPr>
            <a:r>
              <a:rPr lang="cs-CZ" dirty="0" smtClean="0"/>
              <a:t>7. </a:t>
            </a:r>
            <a:r>
              <a:rPr lang="cs-CZ" dirty="0"/>
              <a:t>R</a:t>
            </a:r>
            <a:r>
              <a:rPr lang="cs-CZ" dirty="0" smtClean="0"/>
              <a:t>espekt k individualitě</a:t>
            </a:r>
          </a:p>
          <a:p>
            <a:pPr marL="0" indent="0">
              <a:buNone/>
            </a:pPr>
            <a:r>
              <a:rPr lang="cs-CZ" dirty="0" smtClean="0"/>
              <a:t>8. Kvalitní zpětná vazba</a:t>
            </a:r>
          </a:p>
          <a:p>
            <a:pPr marL="0" indent="0">
              <a:buNone/>
            </a:pPr>
            <a:r>
              <a:rPr lang="cs-CZ" dirty="0" smtClean="0"/>
              <a:t>9. Spolupráce</a:t>
            </a:r>
          </a:p>
          <a:p>
            <a:pPr marL="0" indent="0">
              <a:buNone/>
            </a:pPr>
            <a:r>
              <a:rPr lang="cs-CZ" dirty="0" smtClean="0"/>
              <a:t>10. Sebekontrola a sebehodnocení</a:t>
            </a:r>
            <a:endParaRPr lang="cs-CZ" dirty="0"/>
          </a:p>
        </p:txBody>
      </p:sp>
    </p:spTree>
    <p:extLst>
      <p:ext uri="{BB962C8B-B14F-4D97-AF65-F5344CB8AC3E}">
        <p14:creationId xmlns:p14="http://schemas.microsoft.com/office/powerpoint/2010/main" val="28937613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normAutofit/>
          </a:bodyPr>
          <a:lstStyle/>
          <a:p>
            <a:r>
              <a:rPr lang="cs-CZ" dirty="0" smtClean="0"/>
              <a:t>Tahle </a:t>
            </a:r>
            <a:r>
              <a:rPr lang="cs-CZ" dirty="0"/>
              <a:t>podmínka je přímo biologická, tak totiž funguje náš mozek: </a:t>
            </a:r>
            <a:r>
              <a:rPr lang="cs-CZ" dirty="0" smtClean="0"/>
              <a:t>pokud se cítí ohrožený , nedokáže se soustředit na nic jiného.</a:t>
            </a:r>
          </a:p>
          <a:p>
            <a:r>
              <a:rPr lang="cs-CZ" dirty="0" smtClean="0"/>
              <a:t>Efektivnímu </a:t>
            </a:r>
            <a:r>
              <a:rPr lang="cs-CZ" dirty="0"/>
              <a:t>učení tedy neprospívá stres, strach ze špatných známek, ani přehnané soutěžení</a:t>
            </a:r>
            <a:r>
              <a:rPr lang="cs-CZ" dirty="0" smtClean="0"/>
              <a:t>.</a:t>
            </a:r>
          </a:p>
          <a:p>
            <a:r>
              <a:rPr lang="cs-CZ" dirty="0"/>
              <a:t>Bezpečnost se nedá zajistit jinak, než vztahovými pravidly a na těch je nutné pracovat dlouhodobě</a:t>
            </a:r>
            <a:r>
              <a:rPr lang="cs-CZ" dirty="0" smtClean="0"/>
              <a:t>.</a:t>
            </a:r>
          </a:p>
          <a:p>
            <a:r>
              <a:rPr lang="cs-CZ" dirty="0" smtClean="0"/>
              <a:t>Žáci zrcadlí chování učitelů</a:t>
            </a:r>
            <a:endParaRPr lang="cs-CZ" dirty="0"/>
          </a:p>
          <a:p>
            <a:endParaRPr lang="cs-CZ" dirty="0"/>
          </a:p>
        </p:txBody>
      </p:sp>
      <p:sp>
        <p:nvSpPr>
          <p:cNvPr id="3" name="Nadpis 2"/>
          <p:cNvSpPr>
            <a:spLocks noGrp="1"/>
          </p:cNvSpPr>
          <p:nvPr>
            <p:ph type="title"/>
          </p:nvPr>
        </p:nvSpPr>
        <p:spPr/>
        <p:txBody>
          <a:bodyPr/>
          <a:lstStyle/>
          <a:p>
            <a:r>
              <a:rPr lang="cs-CZ" b="1" dirty="0" smtClean="0"/>
              <a:t>1. Bezpečné </a:t>
            </a:r>
            <a:r>
              <a:rPr lang="cs-CZ" b="1" dirty="0"/>
              <a:t>prostředí</a:t>
            </a:r>
            <a:endParaRPr lang="cs-CZ" dirty="0"/>
          </a:p>
        </p:txBody>
      </p:sp>
    </p:spTree>
    <p:extLst>
      <p:ext uri="{BB962C8B-B14F-4D97-AF65-F5344CB8AC3E}">
        <p14:creationId xmlns:p14="http://schemas.microsoft.com/office/powerpoint/2010/main" val="22320150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smtClean="0"/>
              <a:t>Pokud </a:t>
            </a:r>
            <a:r>
              <a:rPr lang="cs-CZ" dirty="0"/>
              <a:t>je kolem bezpečno, pak se mozek zabývá tím, co mu dává smysl. </a:t>
            </a:r>
            <a:endParaRPr lang="cs-CZ" dirty="0" smtClean="0"/>
          </a:p>
          <a:p>
            <a:r>
              <a:rPr lang="cs-CZ" dirty="0" smtClean="0"/>
              <a:t>Dítě </a:t>
            </a:r>
            <a:r>
              <a:rPr lang="cs-CZ" dirty="0"/>
              <a:t>by tedy vždy mělo chápat, jaký smysl má probíraná látka a jak ji může uplatnit v praktickém životě</a:t>
            </a:r>
            <a:r>
              <a:rPr lang="cs-CZ" dirty="0" smtClean="0"/>
              <a:t>.</a:t>
            </a:r>
          </a:p>
          <a:p>
            <a:r>
              <a:rPr lang="cs-CZ" dirty="0"/>
              <a:t>Smysluplnost je motorem toho, co sami chceme dělat.</a:t>
            </a:r>
          </a:p>
          <a:p>
            <a:endParaRPr lang="cs-CZ" dirty="0"/>
          </a:p>
          <a:p>
            <a:endParaRPr lang="cs-CZ" dirty="0"/>
          </a:p>
        </p:txBody>
      </p:sp>
      <p:sp>
        <p:nvSpPr>
          <p:cNvPr id="3" name="Nadpis 2"/>
          <p:cNvSpPr>
            <a:spLocks noGrp="1"/>
          </p:cNvSpPr>
          <p:nvPr>
            <p:ph type="title"/>
          </p:nvPr>
        </p:nvSpPr>
        <p:spPr/>
        <p:txBody>
          <a:bodyPr/>
          <a:lstStyle/>
          <a:p>
            <a:r>
              <a:rPr lang="cs-CZ" b="1" dirty="0" smtClean="0"/>
              <a:t>2. Smysluplnost</a:t>
            </a:r>
            <a:endParaRPr lang="cs-CZ" dirty="0"/>
          </a:p>
        </p:txBody>
      </p:sp>
    </p:spTree>
    <p:extLst>
      <p:ext uri="{BB962C8B-B14F-4D97-AF65-F5344CB8AC3E}">
        <p14:creationId xmlns:p14="http://schemas.microsoft.com/office/powerpoint/2010/main" val="42782971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0259999" cy="68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81343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7" y="548681"/>
            <a:ext cx="4176463" cy="2784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7" y="3491555"/>
            <a:ext cx="4176463" cy="2783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06847" y="599116"/>
            <a:ext cx="4133667" cy="2755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4386" y="3508877"/>
            <a:ext cx="4092653" cy="2728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8999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Školská reforma Marie Terezie</a:t>
            </a:r>
          </a:p>
        </p:txBody>
      </p:sp>
      <p:pic>
        <p:nvPicPr>
          <p:cNvPr id="4" name="Picture 4" descr="http://svornost.com/wp-content/uploads/trida-chlapci.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3608" y="1700808"/>
            <a:ext cx="6984776" cy="5042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9391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a:t>Učení jde nejlíp, když je </a:t>
            </a:r>
            <a:r>
              <a:rPr lang="cs-CZ" b="1" dirty="0"/>
              <a:t>vnitřně motivováno</a:t>
            </a:r>
            <a:r>
              <a:rPr lang="cs-CZ" dirty="0"/>
              <a:t>, neboli: když dítě samo </a:t>
            </a:r>
            <a:r>
              <a:rPr lang="cs-CZ" dirty="0" smtClean="0"/>
              <a:t>chce</a:t>
            </a:r>
          </a:p>
          <a:p>
            <a:r>
              <a:rPr lang="cs-CZ" dirty="0" smtClean="0"/>
              <a:t>Pomáhá </a:t>
            </a:r>
            <a:r>
              <a:rPr lang="cs-CZ" dirty="0"/>
              <a:t>tedy, když si žák může zvolit, kdy se bude čemu věnovat. </a:t>
            </a:r>
            <a:endParaRPr lang="cs-CZ" dirty="0" smtClean="0"/>
          </a:p>
          <a:p>
            <a:r>
              <a:rPr lang="cs-CZ" dirty="0" smtClean="0"/>
              <a:t>A </a:t>
            </a:r>
            <a:r>
              <a:rPr lang="cs-CZ" dirty="0"/>
              <a:t>když už s něčím začne, má možnost u toho zůstat tak dlouho, dokud ho to baví (a ne například do zazvonění zvonku).</a:t>
            </a:r>
          </a:p>
        </p:txBody>
      </p:sp>
      <p:sp>
        <p:nvSpPr>
          <p:cNvPr id="3" name="Nadpis 2"/>
          <p:cNvSpPr>
            <a:spLocks noGrp="1"/>
          </p:cNvSpPr>
          <p:nvPr>
            <p:ph type="title"/>
          </p:nvPr>
        </p:nvSpPr>
        <p:spPr/>
        <p:txBody>
          <a:bodyPr/>
          <a:lstStyle/>
          <a:p>
            <a:r>
              <a:rPr lang="cs-CZ" dirty="0" smtClean="0"/>
              <a:t>3. Přiměřený čas</a:t>
            </a:r>
            <a:endParaRPr lang="cs-CZ" dirty="0"/>
          </a:p>
        </p:txBody>
      </p:sp>
    </p:spTree>
    <p:extLst>
      <p:ext uri="{BB962C8B-B14F-4D97-AF65-F5344CB8AC3E}">
        <p14:creationId xmlns:p14="http://schemas.microsoft.com/office/powerpoint/2010/main" val="38562241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smtClean="0"/>
              <a:t>Čím </a:t>
            </a:r>
            <a:r>
              <a:rPr lang="cs-CZ" dirty="0"/>
              <a:t>víc smyslů se do učení zapojí, tím líp se vše zapíše do mozku. Objevovat, zkoumat, tvořit, zapojit ruce a fantazii – to vše funguje líp než jen poslouchat výklad učitele.</a:t>
            </a:r>
          </a:p>
          <a:p>
            <a:endParaRPr lang="cs-CZ" dirty="0"/>
          </a:p>
        </p:txBody>
      </p:sp>
      <p:sp>
        <p:nvSpPr>
          <p:cNvPr id="3" name="Nadpis 2"/>
          <p:cNvSpPr>
            <a:spLocks noGrp="1"/>
          </p:cNvSpPr>
          <p:nvPr>
            <p:ph type="title"/>
          </p:nvPr>
        </p:nvSpPr>
        <p:spPr/>
        <p:txBody>
          <a:bodyPr/>
          <a:lstStyle/>
          <a:p>
            <a:r>
              <a:rPr lang="cs-CZ" b="1" dirty="0" smtClean="0"/>
              <a:t>4. Zapojení </a:t>
            </a:r>
            <a:r>
              <a:rPr lang="cs-CZ" b="1" dirty="0"/>
              <a:t>smyslů</a:t>
            </a:r>
            <a:endParaRPr lang="cs-CZ" dirty="0"/>
          </a:p>
        </p:txBody>
      </p:sp>
    </p:spTree>
    <p:extLst>
      <p:ext uri="{BB962C8B-B14F-4D97-AF65-F5344CB8AC3E}">
        <p14:creationId xmlns:p14="http://schemas.microsoft.com/office/powerpoint/2010/main" val="40712460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err="1" smtClean="0"/>
              <a:t>Ebbinghausova</a:t>
            </a:r>
            <a:r>
              <a:rPr lang="cs-CZ" dirty="0" smtClean="0"/>
              <a:t> křivka zapomínání</a:t>
            </a:r>
            <a:endParaRPr lang="cs-CZ"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772816"/>
            <a:ext cx="8713901" cy="4785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67132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000" b="0" i="0" u="none" strike="noStrike" cap="none" normalizeH="0" baseline="0" smtClean="0">
                <a:ln>
                  <a:noFill/>
                </a:ln>
                <a:solidFill>
                  <a:schemeClr val="tx1"/>
                </a:solidFill>
                <a:effectLst/>
                <a:latin typeface="Arial Unicode MS" pitchFamily="34" charset="-128"/>
                <a:cs typeface="Arial" pitchFamily="34" charset="0"/>
              </a:rPr>
              <a:t>influence</a:t>
            </a:r>
            <a:r>
              <a:rPr kumimoji="0" lang="cs-CZ" altLang="cs-CZ" sz="900" b="0" i="0" u="none" strike="noStrike" cap="none" normalizeH="0" baseline="0" smtClean="0">
                <a:ln>
                  <a:noFill/>
                </a:ln>
                <a:solidFill>
                  <a:schemeClr val="tx1"/>
                </a:solidFill>
                <a:effectLst/>
                <a:latin typeface="Arial" pitchFamily="34" charset="0"/>
                <a:cs typeface="Arial" pitchFamily="34" charset="0"/>
              </a:rPr>
              <a:t> </a:t>
            </a:r>
            <a:endParaRPr kumimoji="0" lang="cs-CZ" alt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5123" name="Picture 3" descr="https://res.cloudinary.com/practicaldev/image/fetch/s--s4r5ENWw--/c_limit%2Cf_auto%2Cfl_progressive%2Cq_auto%2Cw_880/https://www.researchgate.net/profile/Godfrey_Mayende/publication/314676933/figure/fig1/AS:572340514889728%401513468020272/Learning-Pyramid.png"/>
          <p:cNvPicPr>
            <a:picLocks noChangeAspect="1" noChangeArrowheads="1"/>
          </p:cNvPicPr>
          <p:nvPr/>
        </p:nvPicPr>
        <p:blipFill rotWithShape="1">
          <a:blip r:embed="rId2">
            <a:extLst>
              <a:ext uri="{28A0092B-C50C-407E-A947-70E740481C1C}">
                <a14:useLocalDpi xmlns:a14="http://schemas.microsoft.com/office/drawing/2010/main" val="0"/>
              </a:ext>
            </a:extLst>
          </a:blip>
          <a:srcRect l="8181"/>
          <a:stretch/>
        </p:blipFill>
        <p:spPr bwMode="auto">
          <a:xfrm>
            <a:off x="169816" y="222595"/>
            <a:ext cx="8780557" cy="6148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71657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a:bodyPr>
          <a:lstStyle/>
          <a:p>
            <a:r>
              <a:rPr lang="cs-CZ" sz="6000" dirty="0" smtClean="0">
                <a:solidFill>
                  <a:srgbClr val="92D050"/>
                </a:solidFill>
              </a:rPr>
              <a:t>Čarovné býlí</a:t>
            </a:r>
            <a:endParaRPr lang="cs-CZ" sz="6000" dirty="0">
              <a:solidFill>
                <a:srgbClr val="92D050"/>
              </a:solidFill>
            </a:endParaRPr>
          </a:p>
        </p:txBody>
      </p:sp>
      <p:sp>
        <p:nvSpPr>
          <p:cNvPr id="2" name="Zástupný symbol pro obsah 1"/>
          <p:cNvSpPr>
            <a:spLocks noGrp="1"/>
          </p:cNvSpPr>
          <p:nvPr>
            <p:ph idx="1"/>
          </p:nvPr>
        </p:nvSpPr>
        <p:spPr/>
        <p:txBody>
          <a:bodyPr/>
          <a:lstStyle/>
          <a:p>
            <a:r>
              <a:rPr lang="cs-CZ" dirty="0" smtClean="0"/>
              <a:t>Test, co víme o bylinkách</a:t>
            </a:r>
          </a:p>
          <a:p>
            <a:r>
              <a:rPr lang="cs-CZ" dirty="0" smtClean="0"/>
              <a:t>Najdi po čichu stejnou bylinku</a:t>
            </a:r>
          </a:p>
          <a:p>
            <a:r>
              <a:rPr lang="cs-CZ" dirty="0" smtClean="0"/>
              <a:t>Sestavení obrázků bylin (puzzle)</a:t>
            </a:r>
          </a:p>
          <a:p>
            <a:r>
              <a:rPr lang="cs-CZ" dirty="0" smtClean="0"/>
              <a:t>Ochutnávka</a:t>
            </a:r>
          </a:p>
          <a:p>
            <a:r>
              <a:rPr lang="cs-CZ" dirty="0" smtClean="0"/>
              <a:t>Návštěva bylinkové spirály</a:t>
            </a:r>
          </a:p>
          <a:p>
            <a:r>
              <a:rPr lang="cs-CZ" dirty="0" smtClean="0"/>
              <a:t>Přiřazování účinků bylinám, fixace běhací hrou</a:t>
            </a:r>
          </a:p>
          <a:p>
            <a:r>
              <a:rPr lang="cs-CZ" dirty="0" smtClean="0"/>
              <a:t>Výroba vlastní měsíčkové masti</a:t>
            </a:r>
          </a:p>
          <a:p>
            <a:endParaRPr lang="cs-CZ" dirty="0"/>
          </a:p>
        </p:txBody>
      </p:sp>
    </p:spTree>
    <p:extLst>
      <p:ext uri="{BB962C8B-B14F-4D97-AF65-F5344CB8AC3E}">
        <p14:creationId xmlns:p14="http://schemas.microsoft.com/office/powerpoint/2010/main" val="2884411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endParaRPr lang="cs-CZ"/>
          </a:p>
        </p:txBody>
      </p:sp>
      <p:pic>
        <p:nvPicPr>
          <p:cNvPr id="4098"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r="15880"/>
          <a:stretch/>
        </p:blipFill>
        <p:spPr bwMode="auto">
          <a:xfrm>
            <a:off x="4327222" y="3336032"/>
            <a:ext cx="4816777" cy="3817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320"/>
          <a:stretch/>
        </p:blipFill>
        <p:spPr bwMode="auto">
          <a:xfrm>
            <a:off x="14888" y="0"/>
            <a:ext cx="4302720" cy="36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50"/>
          <a:stretch/>
        </p:blipFill>
        <p:spPr bwMode="auto">
          <a:xfrm>
            <a:off x="4317608" y="0"/>
            <a:ext cx="4826392" cy="3336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7025"/>
          <a:stretch/>
        </p:blipFill>
        <p:spPr bwMode="auto">
          <a:xfrm>
            <a:off x="14887" y="3336032"/>
            <a:ext cx="4302721" cy="3457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48389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528" y="0"/>
            <a:ext cx="9815201" cy="6732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58108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23" y="0"/>
            <a:ext cx="5184576"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23" y="3352059"/>
            <a:ext cx="5262562" cy="350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66947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smtClean="0"/>
              <a:t>Děti </a:t>
            </a:r>
            <a:r>
              <a:rPr lang="cs-CZ" dirty="0"/>
              <a:t>si vše daleko lépe zapamatují, když to prožijí a když mají s učením spojené zážitky a pozitivní emoce</a:t>
            </a:r>
            <a:r>
              <a:rPr lang="cs-CZ" dirty="0" smtClean="0"/>
              <a:t>.</a:t>
            </a:r>
          </a:p>
          <a:p>
            <a:r>
              <a:rPr lang="cs-CZ" dirty="0" smtClean="0"/>
              <a:t>Sukcese (scénka a simulační hra)</a:t>
            </a:r>
            <a:endParaRPr lang="cs-CZ" dirty="0"/>
          </a:p>
        </p:txBody>
      </p:sp>
      <p:sp>
        <p:nvSpPr>
          <p:cNvPr id="3" name="Nadpis 2"/>
          <p:cNvSpPr>
            <a:spLocks noGrp="1"/>
          </p:cNvSpPr>
          <p:nvPr>
            <p:ph type="title"/>
          </p:nvPr>
        </p:nvSpPr>
        <p:spPr/>
        <p:txBody>
          <a:bodyPr/>
          <a:lstStyle/>
          <a:p>
            <a:r>
              <a:rPr lang="cs-CZ" b="1" dirty="0" smtClean="0"/>
              <a:t>5. Zapojení </a:t>
            </a:r>
            <a:r>
              <a:rPr lang="cs-CZ" b="1" dirty="0"/>
              <a:t>a využití emocí</a:t>
            </a:r>
            <a:endParaRPr lang="cs-CZ" dirty="0"/>
          </a:p>
        </p:txBody>
      </p:sp>
    </p:spTree>
    <p:extLst>
      <p:ext uri="{BB962C8B-B14F-4D97-AF65-F5344CB8AC3E}">
        <p14:creationId xmlns:p14="http://schemas.microsoft.com/office/powerpoint/2010/main" val="42320901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7383"/>
            <a:ext cx="9746164" cy="6850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2420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školní docházka dnes</a:t>
            </a:r>
            <a:endParaRPr lang="cs-CZ"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4" y="1771854"/>
            <a:ext cx="7145810" cy="4779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99056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6. Propojení s reálným světem</a:t>
            </a:r>
            <a:endParaRPr lang="cs-CZ" dirty="0"/>
          </a:p>
        </p:txBody>
      </p:sp>
      <p:sp>
        <p:nvSpPr>
          <p:cNvPr id="3" name="Zástupný symbol pro obsah 2"/>
          <p:cNvSpPr>
            <a:spLocks noGrp="1"/>
          </p:cNvSpPr>
          <p:nvPr>
            <p:ph idx="1"/>
          </p:nvPr>
        </p:nvSpPr>
        <p:spPr/>
        <p:txBody>
          <a:bodyPr/>
          <a:lstStyle/>
          <a:p>
            <a:r>
              <a:rPr lang="cs-CZ" dirty="0" smtClean="0"/>
              <a:t>Souvisí </a:t>
            </a:r>
            <a:r>
              <a:rPr lang="cs-CZ" dirty="0"/>
              <a:t>se zmíněným požadavkem na smysluplnost – je fajn, když výuka vychází ze životních situací a naopak: když děti mají možnost nabyté poznatky vyzkoušet v praxi. </a:t>
            </a:r>
            <a:endParaRPr lang="cs-CZ" dirty="0" smtClean="0"/>
          </a:p>
          <a:p>
            <a:r>
              <a:rPr lang="cs-CZ" dirty="0" smtClean="0"/>
              <a:t>Pomáhá </a:t>
            </a:r>
            <a:r>
              <a:rPr lang="cs-CZ" dirty="0"/>
              <a:t>také, když učitel umí využít pro motivaci dětí to, co je zajímá a čím se zabývají mimo školu.</a:t>
            </a:r>
          </a:p>
          <a:p>
            <a:endParaRPr lang="cs-CZ" dirty="0"/>
          </a:p>
        </p:txBody>
      </p:sp>
    </p:spTree>
    <p:extLst>
      <p:ext uri="{BB962C8B-B14F-4D97-AF65-F5344CB8AC3E}">
        <p14:creationId xmlns:p14="http://schemas.microsoft.com/office/powerpoint/2010/main" val="16433503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5229200"/>
            <a:ext cx="8229600" cy="892688"/>
          </a:xfrm>
        </p:spPr>
        <p:txBody>
          <a:bodyPr/>
          <a:lstStyle/>
          <a:p>
            <a:r>
              <a:rPr lang="cs-CZ" dirty="0" smtClean="0">
                <a:solidFill>
                  <a:srgbClr val="002060"/>
                </a:solidFill>
              </a:rPr>
              <a:t>Potravní řetězec </a:t>
            </a:r>
            <a:endParaRPr lang="cs-CZ" dirty="0">
              <a:solidFill>
                <a:srgbClr val="002060"/>
              </a:solidFill>
            </a:endParaRPr>
          </a:p>
        </p:txBody>
      </p:sp>
      <p:pic>
        <p:nvPicPr>
          <p:cNvPr id="1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260648"/>
            <a:ext cx="6473312" cy="4854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60432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smtClean="0"/>
              <a:t>Poznej jaké zvíře stopuješ</a:t>
            </a:r>
          </a:p>
          <a:p>
            <a:r>
              <a:rPr lang="cs-CZ" dirty="0" smtClean="0"/>
              <a:t>Hra na spisovatele - napiš příběh pomocí stop a převyprávěj</a:t>
            </a:r>
          </a:p>
          <a:p>
            <a:endParaRPr lang="cs-CZ" dirty="0"/>
          </a:p>
        </p:txBody>
      </p:sp>
      <p:sp>
        <p:nvSpPr>
          <p:cNvPr id="3" name="Nadpis 2"/>
          <p:cNvSpPr>
            <a:spLocks noGrp="1"/>
          </p:cNvSpPr>
          <p:nvPr>
            <p:ph type="title"/>
          </p:nvPr>
        </p:nvSpPr>
        <p:spPr/>
        <p:txBody>
          <a:bodyPr>
            <a:normAutofit fontScale="90000"/>
          </a:bodyPr>
          <a:lstStyle/>
          <a:p>
            <a:r>
              <a:rPr lang="cs-CZ" dirty="0" smtClean="0"/>
              <a:t>Ukázka z EVP Ferda v přírodě – </a:t>
            </a:r>
            <a:br>
              <a:rPr lang="cs-CZ" dirty="0" smtClean="0"/>
            </a:br>
            <a:r>
              <a:rPr lang="cs-CZ" dirty="0" smtClean="0"/>
              <a:t>Stopy v lese</a:t>
            </a:r>
            <a:endParaRPr lang="cs-CZ" dirty="0"/>
          </a:p>
        </p:txBody>
      </p:sp>
    </p:spTree>
    <p:extLst>
      <p:ext uri="{BB962C8B-B14F-4D97-AF65-F5344CB8AC3E}">
        <p14:creationId xmlns:p14="http://schemas.microsoft.com/office/powerpoint/2010/main" val="14742050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smtClean="0"/>
              <a:t>Každý </a:t>
            </a:r>
            <a:r>
              <a:rPr lang="cs-CZ" dirty="0"/>
              <a:t>žák má jiné zájmy, dovednosti a </a:t>
            </a:r>
            <a:r>
              <a:rPr lang="cs-CZ" dirty="0" smtClean="0"/>
              <a:t>omezení.</a:t>
            </a:r>
          </a:p>
          <a:p>
            <a:r>
              <a:rPr lang="cs-CZ" dirty="0" smtClean="0"/>
              <a:t>Lehké </a:t>
            </a:r>
            <a:r>
              <a:rPr lang="cs-CZ" dirty="0"/>
              <a:t>úkoly děti nebaví a ty příliš složité mají tendenci vzdát. </a:t>
            </a:r>
            <a:endParaRPr lang="cs-CZ" dirty="0" smtClean="0"/>
          </a:p>
          <a:p>
            <a:r>
              <a:rPr lang="cs-CZ" dirty="0" smtClean="0"/>
              <a:t>Dobrý </a:t>
            </a:r>
            <a:r>
              <a:rPr lang="cs-CZ" dirty="0"/>
              <a:t>učitel přistupuje k dětem individuálně, dává jim úkoly na míru, anebo je prostě nechá vybrat, jak se co naučí</a:t>
            </a:r>
            <a:r>
              <a:rPr lang="cs-CZ" dirty="0" smtClean="0"/>
              <a:t>.</a:t>
            </a:r>
            <a:endParaRPr lang="cs-CZ" dirty="0"/>
          </a:p>
        </p:txBody>
      </p:sp>
      <p:sp>
        <p:nvSpPr>
          <p:cNvPr id="3" name="Nadpis 2"/>
          <p:cNvSpPr>
            <a:spLocks noGrp="1"/>
          </p:cNvSpPr>
          <p:nvPr>
            <p:ph type="title"/>
          </p:nvPr>
        </p:nvSpPr>
        <p:spPr/>
        <p:txBody>
          <a:bodyPr/>
          <a:lstStyle/>
          <a:p>
            <a:r>
              <a:rPr lang="cs-CZ" b="1" dirty="0" smtClean="0"/>
              <a:t>7. Respekt </a:t>
            </a:r>
            <a:r>
              <a:rPr lang="cs-CZ" b="1" dirty="0"/>
              <a:t>k individualitě</a:t>
            </a:r>
            <a:endParaRPr lang="cs-CZ" dirty="0"/>
          </a:p>
        </p:txBody>
      </p:sp>
    </p:spTree>
    <p:extLst>
      <p:ext uri="{BB962C8B-B14F-4D97-AF65-F5344CB8AC3E}">
        <p14:creationId xmlns:p14="http://schemas.microsoft.com/office/powerpoint/2010/main" val="670683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smtClean="0"/>
              <a:t>Dítě </a:t>
            </a:r>
            <a:r>
              <a:rPr lang="cs-CZ" dirty="0"/>
              <a:t>potřebuje vědět, v čem by se mohlo zlepšit, ale nepotřebuje být srovnáváno se spolužáky. </a:t>
            </a:r>
            <a:endParaRPr lang="cs-CZ" dirty="0" smtClean="0"/>
          </a:p>
          <a:p>
            <a:r>
              <a:rPr lang="cs-CZ" dirty="0" smtClean="0"/>
              <a:t>Potřebuje </a:t>
            </a:r>
            <a:r>
              <a:rPr lang="cs-CZ" dirty="0"/>
              <a:t>zažít pocit úspěchu, ale nepotřebuje být za to, co dělá, odměňováno – hrozí, že příště bude pracovat kvůli odměně a ne kvůli činnosti samé</a:t>
            </a:r>
            <a:r>
              <a:rPr lang="cs-CZ" dirty="0" smtClean="0"/>
              <a:t>.</a:t>
            </a:r>
          </a:p>
          <a:p>
            <a:r>
              <a:rPr lang="cs-CZ" dirty="0" smtClean="0"/>
              <a:t>Vždy hodnotíme činnost, výsledek práce, ne žáka</a:t>
            </a:r>
            <a:endParaRPr lang="cs-CZ" dirty="0"/>
          </a:p>
        </p:txBody>
      </p:sp>
      <p:sp>
        <p:nvSpPr>
          <p:cNvPr id="3" name="Nadpis 2"/>
          <p:cNvSpPr>
            <a:spLocks noGrp="1"/>
          </p:cNvSpPr>
          <p:nvPr>
            <p:ph type="title"/>
          </p:nvPr>
        </p:nvSpPr>
        <p:spPr/>
        <p:txBody>
          <a:bodyPr/>
          <a:lstStyle/>
          <a:p>
            <a:r>
              <a:rPr lang="cs-CZ" b="1" dirty="0"/>
              <a:t>Kvalitní zpětná vazba</a:t>
            </a:r>
            <a:endParaRPr lang="cs-CZ" dirty="0"/>
          </a:p>
        </p:txBody>
      </p:sp>
    </p:spTree>
    <p:extLst>
      <p:ext uri="{BB962C8B-B14F-4D97-AF65-F5344CB8AC3E}">
        <p14:creationId xmlns:p14="http://schemas.microsoft.com/office/powerpoint/2010/main" val="9199024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Nadpis 10"/>
          <p:cNvSpPr>
            <a:spLocks noGrp="1"/>
          </p:cNvSpPr>
          <p:nvPr>
            <p:ph type="title"/>
          </p:nvPr>
        </p:nvSpPr>
        <p:spPr>
          <a:xfrm>
            <a:off x="457200" y="338328"/>
            <a:ext cx="3682752" cy="1362480"/>
          </a:xfrm>
        </p:spPr>
        <p:txBody>
          <a:bodyPr>
            <a:normAutofit fontScale="90000"/>
          </a:bodyPr>
          <a:lstStyle/>
          <a:p>
            <a:r>
              <a:rPr lang="cs-CZ" sz="2800" b="1" dirty="0">
                <a:solidFill>
                  <a:schemeClr val="tx1">
                    <a:lumMod val="95000"/>
                    <a:lumOff val="5000"/>
                  </a:schemeClr>
                </a:solidFill>
              </a:rPr>
              <a:t>Přes výuku dětí lze jednoduše </a:t>
            </a:r>
            <a:r>
              <a:rPr lang="cs-CZ" sz="2800" b="1" dirty="0" smtClean="0">
                <a:solidFill>
                  <a:schemeClr val="tx1">
                    <a:lumMod val="95000"/>
                    <a:lumOff val="5000"/>
                  </a:schemeClr>
                </a:solidFill>
              </a:rPr>
              <a:t>informovat </a:t>
            </a:r>
            <a:r>
              <a:rPr lang="cs-CZ" sz="2800" b="1" dirty="0">
                <a:solidFill>
                  <a:schemeClr val="tx1">
                    <a:lumMod val="95000"/>
                    <a:lumOff val="5000"/>
                  </a:schemeClr>
                </a:solidFill>
              </a:rPr>
              <a:t>i </a:t>
            </a:r>
            <a:r>
              <a:rPr lang="cs-CZ" sz="2800" b="1" dirty="0" smtClean="0">
                <a:solidFill>
                  <a:schemeClr val="tx1">
                    <a:lumMod val="95000"/>
                    <a:lumOff val="5000"/>
                  </a:schemeClr>
                </a:solidFill>
              </a:rPr>
              <a:t>dospělé</a:t>
            </a:r>
            <a:endParaRPr lang="cs-CZ" sz="2800" b="1" dirty="0">
              <a:solidFill>
                <a:schemeClr val="tx1">
                  <a:lumMod val="95000"/>
                  <a:lumOff val="5000"/>
                </a:schemeClr>
              </a:solidFill>
            </a:endParaRPr>
          </a:p>
        </p:txBody>
      </p:sp>
      <p:pic>
        <p:nvPicPr>
          <p:cNvPr id="14" name="Picture 2"/>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924944"/>
            <a:ext cx="5899586" cy="3933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Zástupný symbol pro obsah 14"/>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5220072" y="1340768"/>
            <a:ext cx="3822700" cy="2550647"/>
          </a:xfrm>
          <a:prstGeom prst="rect">
            <a:avLst/>
          </a:prstGeom>
        </p:spPr>
      </p:pic>
    </p:spTree>
    <p:extLst>
      <p:ext uri="{BB962C8B-B14F-4D97-AF65-F5344CB8AC3E}">
        <p14:creationId xmlns:p14="http://schemas.microsoft.com/office/powerpoint/2010/main" val="14369220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59071" cy="68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07757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smtClean="0"/>
              <a:t>Co </a:t>
            </a:r>
            <a:r>
              <a:rPr lang="cs-CZ" dirty="0"/>
              <a:t>může být o samotě nuda, stává se zábavou, když na tom můžu s někým </a:t>
            </a:r>
            <a:r>
              <a:rPr lang="cs-CZ" dirty="0" smtClean="0"/>
              <a:t>spolupracovat (piktogramy)</a:t>
            </a:r>
            <a:endParaRPr lang="cs-CZ" dirty="0"/>
          </a:p>
        </p:txBody>
      </p:sp>
      <p:sp>
        <p:nvSpPr>
          <p:cNvPr id="3" name="Nadpis 2"/>
          <p:cNvSpPr>
            <a:spLocks noGrp="1"/>
          </p:cNvSpPr>
          <p:nvPr>
            <p:ph type="title"/>
          </p:nvPr>
        </p:nvSpPr>
        <p:spPr/>
        <p:txBody>
          <a:bodyPr>
            <a:normAutofit/>
          </a:bodyPr>
          <a:lstStyle/>
          <a:p>
            <a:r>
              <a:rPr lang="cs-CZ" b="1" dirty="0" smtClean="0"/>
              <a:t>Spolupráce</a:t>
            </a:r>
            <a:endParaRPr lang="cs-CZ" dirty="0"/>
          </a:p>
        </p:txBody>
      </p:sp>
    </p:spTree>
    <p:extLst>
      <p:ext uri="{BB962C8B-B14F-4D97-AF65-F5344CB8AC3E}">
        <p14:creationId xmlns:p14="http://schemas.microsoft.com/office/powerpoint/2010/main" val="4464486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81131"/>
            <a:ext cx="11339999" cy="75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19433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normAutofit/>
          </a:bodyPr>
          <a:lstStyle/>
          <a:p>
            <a:r>
              <a:rPr lang="cs-CZ" dirty="0" smtClean="0"/>
              <a:t>Tou </a:t>
            </a:r>
            <a:r>
              <a:rPr lang="cs-CZ" dirty="0"/>
              <a:t>nejefektivnější věcí pro učení jsou chyby. </a:t>
            </a:r>
            <a:endParaRPr lang="cs-CZ" dirty="0" smtClean="0"/>
          </a:p>
          <a:p>
            <a:endParaRPr lang="cs-CZ" dirty="0" smtClean="0"/>
          </a:p>
          <a:p>
            <a:endParaRPr lang="cs-CZ" dirty="0" smtClean="0"/>
          </a:p>
          <a:p>
            <a:endParaRPr lang="cs-CZ" dirty="0"/>
          </a:p>
        </p:txBody>
      </p:sp>
      <p:sp>
        <p:nvSpPr>
          <p:cNvPr id="3" name="Nadpis 2"/>
          <p:cNvSpPr>
            <a:spLocks noGrp="1"/>
          </p:cNvSpPr>
          <p:nvPr>
            <p:ph type="title"/>
          </p:nvPr>
        </p:nvSpPr>
        <p:spPr/>
        <p:txBody>
          <a:bodyPr/>
          <a:lstStyle/>
          <a:p>
            <a:r>
              <a:rPr lang="cs-CZ" b="1" dirty="0"/>
              <a:t>Sebekontrola a sebehodnocení</a:t>
            </a:r>
            <a:endParaRPr lang="cs-CZ" dirty="0"/>
          </a:p>
        </p:txBody>
      </p:sp>
    </p:spTree>
    <p:extLst>
      <p:ext uri="{BB962C8B-B14F-4D97-AF65-F5344CB8AC3E}">
        <p14:creationId xmlns:p14="http://schemas.microsoft.com/office/powerpoint/2010/main" val="2339645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normAutofit lnSpcReduction="10000"/>
          </a:bodyPr>
          <a:lstStyle/>
          <a:p>
            <a:r>
              <a:rPr lang="cs-CZ" dirty="0" smtClean="0"/>
              <a:t>- </a:t>
            </a:r>
            <a:r>
              <a:rPr lang="cs-CZ" dirty="0"/>
              <a:t>tento výraz </a:t>
            </a:r>
            <a:r>
              <a:rPr lang="cs-CZ" dirty="0" smtClean="0"/>
              <a:t>vznikl </a:t>
            </a:r>
            <a:r>
              <a:rPr lang="cs-CZ" dirty="0"/>
              <a:t>v </a:t>
            </a:r>
            <a:r>
              <a:rPr lang="cs-CZ" b="1" dirty="0"/>
              <a:t>60. letech</a:t>
            </a:r>
            <a:r>
              <a:rPr lang="cs-CZ" dirty="0"/>
              <a:t>: hippie, květinové děti – odmítnutí konzumu =</a:t>
            </a:r>
            <a:r>
              <a:rPr lang="en-US" dirty="0"/>
              <a:t>&gt; </a:t>
            </a:r>
            <a:r>
              <a:rPr lang="cs-CZ" i="1" dirty="0"/>
              <a:t>alternativní způsob života</a:t>
            </a:r>
            <a:r>
              <a:rPr lang="cs-CZ" dirty="0"/>
              <a:t> – staví se proti společnosti, vadí jim, že lidé vše dostávají už hotové  </a:t>
            </a:r>
            <a:r>
              <a:rPr lang="cs-CZ" dirty="0" smtClean="0"/>
              <a:t>(jídlo</a:t>
            </a:r>
            <a:r>
              <a:rPr lang="cs-CZ" dirty="0"/>
              <a:t>, reklama, i </a:t>
            </a:r>
            <a:r>
              <a:rPr lang="cs-CZ" dirty="0" smtClean="0"/>
              <a:t>názory)</a:t>
            </a:r>
            <a:endParaRPr lang="cs-CZ" dirty="0"/>
          </a:p>
          <a:p>
            <a:r>
              <a:rPr lang="cs-CZ" dirty="0"/>
              <a:t>- tito lidé měli děti a nechtěli je dát do normální školy (zde by je naučili těm samým hodnotám a způsobu života, od kterého se jejich rodiče odvrátili) =</a:t>
            </a:r>
            <a:r>
              <a:rPr lang="en-US" dirty="0"/>
              <a:t>&gt;</a:t>
            </a:r>
            <a:r>
              <a:rPr lang="cs-CZ" dirty="0"/>
              <a:t> učili je sami, doma nebo tzv. </a:t>
            </a:r>
            <a:r>
              <a:rPr lang="cs-CZ" dirty="0" smtClean="0"/>
              <a:t>protistátních školách </a:t>
            </a:r>
            <a:r>
              <a:rPr lang="cs-CZ" dirty="0"/>
              <a:t>(neuznané, svobodné, alternativní) </a:t>
            </a:r>
          </a:p>
        </p:txBody>
      </p:sp>
      <p:sp>
        <p:nvSpPr>
          <p:cNvPr id="2" name="Nadpis 1"/>
          <p:cNvSpPr>
            <a:spLocks noGrp="1"/>
          </p:cNvSpPr>
          <p:nvPr>
            <p:ph type="title"/>
          </p:nvPr>
        </p:nvSpPr>
        <p:spPr/>
        <p:txBody>
          <a:bodyPr/>
          <a:lstStyle/>
          <a:p>
            <a:r>
              <a:rPr lang="cs-CZ" dirty="0" smtClean="0"/>
              <a:t>Alternativní = jiný</a:t>
            </a:r>
            <a:endParaRPr lang="cs-CZ" dirty="0"/>
          </a:p>
        </p:txBody>
      </p:sp>
    </p:spTree>
    <p:extLst>
      <p:ext uri="{BB962C8B-B14F-4D97-AF65-F5344CB8AC3E}">
        <p14:creationId xmlns:p14="http://schemas.microsoft.com/office/powerpoint/2010/main" val="29502616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a:t>My jsme byli za chyby trestaní, nám byly chyby vytýkané, udělat chybu bylo špatně, ostuda, něco, co by tak být nemělo. Přitom je to přesně obráceně.</a:t>
            </a:r>
          </a:p>
          <a:p>
            <a:pPr marL="0" indent="0">
              <a:buNone/>
            </a:pPr>
            <a:r>
              <a:rPr lang="cs-CZ" sz="2000" dirty="0"/>
              <a:t>	(matematický příklad, v nové práci…)</a:t>
            </a:r>
          </a:p>
          <a:p>
            <a:r>
              <a:rPr lang="cs-CZ" dirty="0"/>
              <a:t>Aby nebyly vnímány negativně a nepřinášely frustraci, je nejlepší, když je žák objeví sám. </a:t>
            </a:r>
          </a:p>
          <a:p>
            <a:endParaRPr lang="cs-CZ" dirty="0"/>
          </a:p>
        </p:txBody>
      </p:sp>
      <p:sp>
        <p:nvSpPr>
          <p:cNvPr id="3" name="Nadpis 2"/>
          <p:cNvSpPr>
            <a:spLocks noGrp="1"/>
          </p:cNvSpPr>
          <p:nvPr>
            <p:ph type="title"/>
          </p:nvPr>
        </p:nvSpPr>
        <p:spPr/>
        <p:txBody>
          <a:bodyPr/>
          <a:lstStyle/>
          <a:p>
            <a:endParaRPr lang="cs-CZ"/>
          </a:p>
        </p:txBody>
      </p:sp>
    </p:spTree>
    <p:extLst>
      <p:ext uri="{BB962C8B-B14F-4D97-AF65-F5344CB8AC3E}">
        <p14:creationId xmlns:p14="http://schemas.microsoft.com/office/powerpoint/2010/main" val="20395295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yba je něco, o co máme stát, protože nás posouvá dál. Nás ale dřív učili, že se za ně máme stydět. Proto se bojíme zkoušet nové věci, říká učitelka Denisa Machoňová Tichá, která je autorkou této nástěnky. Foto: Oskar Jan Tich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99" y="1"/>
            <a:ext cx="9129829" cy="6839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2910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citaty.net/media/quotes/ELBERT_HUBBARD_-_Nejv%C4%9Bt%C5%A1%C3%AD_chyba_kterou_v_%C5%BEivot%C4%9B_m%C5%AF%C5%BEete_ud%C4%9Blat_je_m%C3%ADt_po%C5%99%C3%A1d.jpg"/>
          <p:cNvPicPr>
            <a:picLocks noChangeAspect="1" noChangeArrowheads="1"/>
          </p:cNvPicPr>
          <p:nvPr/>
        </p:nvPicPr>
        <p:blipFill rotWithShape="1">
          <a:blip r:embed="rId2">
            <a:extLst>
              <a:ext uri="{28A0092B-C50C-407E-A947-70E740481C1C}">
                <a14:useLocalDpi xmlns:a14="http://schemas.microsoft.com/office/drawing/2010/main" val="0"/>
              </a:ext>
            </a:extLst>
          </a:blip>
          <a:srcRect b="18122"/>
          <a:stretch/>
        </p:blipFill>
        <p:spPr bwMode="auto">
          <a:xfrm>
            <a:off x="0" y="0"/>
            <a:ext cx="9125744" cy="7471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8433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smtClean="0"/>
              <a:t>Děkuji za pozornost</a:t>
            </a:r>
            <a:endParaRPr lang="cs-CZ" dirty="0"/>
          </a:p>
        </p:txBody>
      </p:sp>
      <p:sp>
        <p:nvSpPr>
          <p:cNvPr id="4" name="Zástupný symbol pro text 3"/>
          <p:cNvSpPr>
            <a:spLocks noGrp="1"/>
          </p:cNvSpPr>
          <p:nvPr>
            <p:ph type="body" idx="1"/>
          </p:nvPr>
        </p:nvSpPr>
        <p:spPr/>
        <p:txBody>
          <a:bodyPr/>
          <a:lstStyle/>
          <a:p>
            <a:endParaRPr lang="cs-CZ"/>
          </a:p>
        </p:txBody>
      </p:sp>
    </p:spTree>
    <p:extLst>
      <p:ext uri="{BB962C8B-B14F-4D97-AF65-F5344CB8AC3E}">
        <p14:creationId xmlns:p14="http://schemas.microsoft.com/office/powerpoint/2010/main" val="3967276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5"/>
          <p:cNvSpPr>
            <a:spLocks noGrp="1"/>
          </p:cNvSpPr>
          <p:nvPr>
            <p:ph sz="quarter" idx="13"/>
          </p:nvPr>
        </p:nvSpPr>
        <p:spPr/>
        <p:txBody>
          <a:bodyPr/>
          <a:lstStyle/>
          <a:p>
            <a:r>
              <a:rPr lang="cs-CZ" sz="2400" dirty="0"/>
              <a:t>dítě nejdřív musíme „svázat“, srovnat ho do latě -</a:t>
            </a:r>
            <a:r>
              <a:rPr lang="en-US" sz="2400" dirty="0"/>
              <a:t>&gt;</a:t>
            </a:r>
            <a:r>
              <a:rPr lang="cs-CZ" sz="2400" dirty="0"/>
              <a:t> pak ho teprve můžeme vyučovat</a:t>
            </a:r>
          </a:p>
          <a:p>
            <a:endParaRPr lang="cs-CZ" dirty="0"/>
          </a:p>
        </p:txBody>
      </p:sp>
      <p:sp>
        <p:nvSpPr>
          <p:cNvPr id="8" name="Zástupný symbol pro obsah 7"/>
          <p:cNvSpPr>
            <a:spLocks noGrp="1"/>
          </p:cNvSpPr>
          <p:nvPr>
            <p:ph sz="quarter" idx="14"/>
          </p:nvPr>
        </p:nvSpPr>
        <p:spPr/>
        <p:txBody>
          <a:bodyPr/>
          <a:lstStyle/>
          <a:p>
            <a:r>
              <a:rPr lang="cs-CZ" sz="2400" dirty="0"/>
              <a:t>aktivita dítěte není proti výuce: naopak - využití aktivity dítě při výuce se jeví jako velmi pozitivní - ne ruce za zády, ale dát do nich pomůcky.</a:t>
            </a:r>
          </a:p>
          <a:p>
            <a:endParaRPr lang="cs-CZ" dirty="0"/>
          </a:p>
        </p:txBody>
      </p:sp>
      <p:sp>
        <p:nvSpPr>
          <p:cNvPr id="7" name="Zástupný symbol pro text 6"/>
          <p:cNvSpPr>
            <a:spLocks noGrp="1"/>
          </p:cNvSpPr>
          <p:nvPr>
            <p:ph type="body" sz="quarter" idx="4294967295"/>
          </p:nvPr>
        </p:nvSpPr>
        <p:spPr>
          <a:xfrm>
            <a:off x="4932040" y="548679"/>
            <a:ext cx="3960440" cy="1080095"/>
          </a:xfrm>
        </p:spPr>
        <p:txBody>
          <a:bodyPr>
            <a:normAutofit/>
          </a:bodyPr>
          <a:lstStyle/>
          <a:p>
            <a:pPr marL="0" indent="0">
              <a:buNone/>
            </a:pPr>
            <a:r>
              <a:rPr lang="cs-CZ" sz="2800" b="1" dirty="0">
                <a:solidFill>
                  <a:schemeClr val="bg1"/>
                </a:solidFill>
              </a:rPr>
              <a:t>Alternativní </a:t>
            </a:r>
            <a:r>
              <a:rPr lang="cs-CZ" sz="2800" b="1" dirty="0" smtClean="0">
                <a:solidFill>
                  <a:schemeClr val="bg1"/>
                </a:solidFill>
              </a:rPr>
              <a:t>přístup</a:t>
            </a:r>
            <a:endParaRPr lang="cs-CZ" sz="2800" b="1" dirty="0">
              <a:solidFill>
                <a:schemeClr val="bg1"/>
              </a:solidFill>
            </a:endParaRPr>
          </a:p>
        </p:txBody>
      </p:sp>
      <p:sp>
        <p:nvSpPr>
          <p:cNvPr id="9" name="Zástupný symbol pro text 4"/>
          <p:cNvSpPr>
            <a:spLocks noGrp="1"/>
          </p:cNvSpPr>
          <p:nvPr>
            <p:ph type="title"/>
          </p:nvPr>
        </p:nvSpPr>
        <p:spPr>
          <a:xfrm>
            <a:off x="323528" y="332656"/>
            <a:ext cx="3827462" cy="1252537"/>
          </a:xfrm>
        </p:spPr>
        <p:txBody>
          <a:bodyPr>
            <a:normAutofit/>
          </a:bodyPr>
          <a:lstStyle/>
          <a:p>
            <a:r>
              <a:rPr lang="cs-CZ" sz="2800" b="1" dirty="0" smtClean="0">
                <a:solidFill>
                  <a:schemeClr val="bg1"/>
                </a:solidFill>
              </a:rPr>
              <a:t>Tradiční </a:t>
            </a:r>
            <a:r>
              <a:rPr lang="cs-CZ" sz="2800" b="1" dirty="0">
                <a:solidFill>
                  <a:schemeClr val="bg1"/>
                </a:solidFill>
              </a:rPr>
              <a:t>přístup k výuce a aktivitě dětí</a:t>
            </a:r>
          </a:p>
        </p:txBody>
      </p:sp>
    </p:spTree>
    <p:extLst>
      <p:ext uri="{BB962C8B-B14F-4D97-AF65-F5344CB8AC3E}">
        <p14:creationId xmlns:p14="http://schemas.microsoft.com/office/powerpoint/2010/main" val="482050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p:txBody>
          <a:bodyPr>
            <a:normAutofit/>
          </a:bodyPr>
          <a:lstStyle/>
          <a:p>
            <a:r>
              <a:rPr lang="cs-CZ" dirty="0" smtClean="0"/>
              <a:t>Vznikaly až v 90 letech</a:t>
            </a:r>
          </a:p>
          <a:p>
            <a:r>
              <a:rPr lang="cs-CZ" dirty="0" smtClean="0"/>
              <a:t>Nemohly se lišit úplně, nastaveny standardy</a:t>
            </a:r>
          </a:p>
          <a:p>
            <a:r>
              <a:rPr lang="cs-CZ" dirty="0" smtClean="0"/>
              <a:t>Lišili se např. </a:t>
            </a:r>
          </a:p>
          <a:p>
            <a:pPr lvl="1"/>
            <a:r>
              <a:rPr lang="cs-CZ" sz="2400" dirty="0" smtClean="0"/>
              <a:t>v metodách výuky</a:t>
            </a:r>
          </a:p>
          <a:p>
            <a:pPr lvl="1"/>
            <a:r>
              <a:rPr lang="cs-CZ" sz="2400" dirty="0" smtClean="0"/>
              <a:t>v přístupech učitel- žák</a:t>
            </a:r>
          </a:p>
          <a:p>
            <a:pPr lvl="1"/>
            <a:r>
              <a:rPr lang="cs-CZ" sz="2400" dirty="0"/>
              <a:t>v</a:t>
            </a:r>
            <a:r>
              <a:rPr lang="cs-CZ" sz="2400" dirty="0" smtClean="0"/>
              <a:t>e způsobu hodnocení</a:t>
            </a:r>
            <a:endParaRPr lang="cs-CZ" sz="2400" dirty="0"/>
          </a:p>
        </p:txBody>
      </p:sp>
      <p:sp>
        <p:nvSpPr>
          <p:cNvPr id="2" name="Nadpis 1"/>
          <p:cNvSpPr>
            <a:spLocks noGrp="1"/>
          </p:cNvSpPr>
          <p:nvPr>
            <p:ph type="title"/>
          </p:nvPr>
        </p:nvSpPr>
        <p:spPr/>
        <p:txBody>
          <a:bodyPr/>
          <a:lstStyle/>
          <a:p>
            <a:r>
              <a:rPr lang="cs-CZ" dirty="0" smtClean="0"/>
              <a:t>Alternativní školy u nás</a:t>
            </a:r>
            <a:endParaRPr lang="cs-CZ" dirty="0"/>
          </a:p>
        </p:txBody>
      </p:sp>
    </p:spTree>
    <p:extLst>
      <p:ext uri="{BB962C8B-B14F-4D97-AF65-F5344CB8AC3E}">
        <p14:creationId xmlns:p14="http://schemas.microsoft.com/office/powerpoint/2010/main" val="3534222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smtClean="0"/>
              <a:t>Pedagogika Marie </a:t>
            </a:r>
            <a:r>
              <a:rPr lang="cs-CZ" dirty="0" err="1" smtClean="0"/>
              <a:t>Montessori</a:t>
            </a:r>
            <a:endParaRPr lang="cs-CZ" dirty="0" smtClean="0"/>
          </a:p>
          <a:p>
            <a:r>
              <a:rPr lang="cs-CZ" dirty="0"/>
              <a:t>W</a:t>
            </a:r>
            <a:r>
              <a:rPr lang="cs-CZ" dirty="0" smtClean="0"/>
              <a:t>aldorfská pedagogika</a:t>
            </a:r>
          </a:p>
          <a:p>
            <a:r>
              <a:rPr lang="cs-CZ" dirty="0" smtClean="0"/>
              <a:t>Dalton</a:t>
            </a:r>
          </a:p>
          <a:p>
            <a:endParaRPr lang="cs-CZ" dirty="0"/>
          </a:p>
        </p:txBody>
      </p:sp>
      <p:sp>
        <p:nvSpPr>
          <p:cNvPr id="3" name="Nadpis 2"/>
          <p:cNvSpPr>
            <a:spLocks noGrp="1"/>
          </p:cNvSpPr>
          <p:nvPr>
            <p:ph type="title"/>
          </p:nvPr>
        </p:nvSpPr>
        <p:spPr/>
        <p:txBody>
          <a:bodyPr/>
          <a:lstStyle/>
          <a:p>
            <a:r>
              <a:rPr lang="cs-CZ" dirty="0" smtClean="0"/>
              <a:t>Alternativní směry</a:t>
            </a:r>
            <a:endParaRPr lang="cs-CZ" dirty="0"/>
          </a:p>
        </p:txBody>
      </p:sp>
    </p:spTree>
    <p:extLst>
      <p:ext uri="{BB962C8B-B14F-4D97-AF65-F5344CB8AC3E}">
        <p14:creationId xmlns:p14="http://schemas.microsoft.com/office/powerpoint/2010/main" val="276889772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lnění">
  <a:themeElements>
    <a:clrScheme name="Urbanistický">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Vlnění">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Vlnění">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2956</TotalTime>
  <Words>1429</Words>
  <Application>Microsoft Office PowerPoint</Application>
  <PresentationFormat>Předvádění na obrazovce (4:3)</PresentationFormat>
  <Paragraphs>193</Paragraphs>
  <Slides>63</Slides>
  <Notes>0</Notes>
  <HiddenSlides>0</HiddenSlides>
  <MMClips>0</MMClips>
  <ScaleCrop>false</ScaleCrop>
  <HeadingPairs>
    <vt:vector size="4" baseType="variant">
      <vt:variant>
        <vt:lpstr>Motiv</vt:lpstr>
      </vt:variant>
      <vt:variant>
        <vt:i4>1</vt:i4>
      </vt:variant>
      <vt:variant>
        <vt:lpstr>Nadpisy snímků</vt:lpstr>
      </vt:variant>
      <vt:variant>
        <vt:i4>63</vt:i4>
      </vt:variant>
    </vt:vector>
  </HeadingPairs>
  <TitlesOfParts>
    <vt:vector size="64" baseType="lpstr">
      <vt:lpstr>Vlnění</vt:lpstr>
      <vt:lpstr>Alternativní přístupy v pedagogice</vt:lpstr>
      <vt:lpstr>Školská reforma Marie Terezie</vt:lpstr>
      <vt:lpstr>Školská reforma Marie Terezie</vt:lpstr>
      <vt:lpstr>Školská reforma Marie Terezie</vt:lpstr>
      <vt:lpstr> školní docházka dnes</vt:lpstr>
      <vt:lpstr>Alternativní = jiný</vt:lpstr>
      <vt:lpstr>Tradiční přístup k výuce a aktivitě dětí</vt:lpstr>
      <vt:lpstr>Alternativní školy u nás</vt:lpstr>
      <vt:lpstr>Alternativní směry</vt:lpstr>
      <vt:lpstr> Marie Montessori</vt:lpstr>
      <vt:lpstr>Pedagogika Marie Montessori</vt:lpstr>
      <vt:lpstr>Waldorfská škola</vt:lpstr>
      <vt:lpstr>Prezentace aplikace PowerPoint</vt:lpstr>
      <vt:lpstr>Waldorfská pedagogika</vt:lpstr>
      <vt:lpstr>Daltonská škola</vt:lpstr>
      <vt:lpstr>Daltonská škola</vt:lpstr>
      <vt:lpstr>PROMĚNA FUNKCE ŠKOLY  V 21. STOLETÍ</vt:lpstr>
      <vt:lpstr>PROMĚNA FUNKCE ŠKOLY  V 21. STOLETÍ</vt:lpstr>
      <vt:lpstr> Lipka - školské zařízení pro environmentální vzdělávání</vt:lpstr>
      <vt:lpstr>Environmentální výchova</vt:lpstr>
      <vt:lpstr>Co nabízíme?</vt:lpstr>
      <vt:lpstr>K dispozici máme ekodům</vt:lpstr>
      <vt:lpstr>Pro venkovní výuku máme vlastní permakulturní zahradu</vt:lpstr>
      <vt:lpstr>nezbytnou součástí Rozmarýnku jsou i zvířata</vt:lpstr>
      <vt:lpstr>Prezentace aplikace PowerPoint</vt:lpstr>
      <vt:lpstr>Ukázky výukových programů na Lipce</vt:lpstr>
      <vt:lpstr>Koloběh vody v přírodě aneb  co je to za vodu, co pijeme? </vt:lpstr>
      <vt:lpstr>Koloběh vody  v přírodě </vt:lpstr>
      <vt:lpstr>Nedostatek pitné vody?  V čem je problém?</vt:lpstr>
      <vt:lpstr>Jak zadržet vodu v krajině?</vt:lpstr>
      <vt:lpstr>Narovnané vodní toky versus menandry</vt:lpstr>
      <vt:lpstr>Hrozí nám povodně?</vt:lpstr>
      <vt:lpstr>Cílem této aktivity je pochopení žáka, že</vt:lpstr>
      <vt:lpstr>Zásady efektivního učení</vt:lpstr>
      <vt:lpstr>Zásady efektivního učení</vt:lpstr>
      <vt:lpstr>1. Bezpečné prostředí</vt:lpstr>
      <vt:lpstr>2. Smysluplnost</vt:lpstr>
      <vt:lpstr>Prezentace aplikace PowerPoint</vt:lpstr>
      <vt:lpstr>Prezentace aplikace PowerPoint</vt:lpstr>
      <vt:lpstr>3. Přiměřený čas</vt:lpstr>
      <vt:lpstr>4. Zapojení smyslů</vt:lpstr>
      <vt:lpstr>Ebbinghausova křivka zapomínání</vt:lpstr>
      <vt:lpstr>Prezentace aplikace PowerPoint</vt:lpstr>
      <vt:lpstr>Čarovné býlí</vt:lpstr>
      <vt:lpstr>Prezentace aplikace PowerPoint</vt:lpstr>
      <vt:lpstr>Prezentace aplikace PowerPoint</vt:lpstr>
      <vt:lpstr>Prezentace aplikace PowerPoint</vt:lpstr>
      <vt:lpstr>5. Zapojení a využití emocí</vt:lpstr>
      <vt:lpstr>Prezentace aplikace PowerPoint</vt:lpstr>
      <vt:lpstr>6. Propojení s reálným světem</vt:lpstr>
      <vt:lpstr>Potravní řetězec </vt:lpstr>
      <vt:lpstr>Ukázka z EVP Ferda v přírodě –  Stopy v lese</vt:lpstr>
      <vt:lpstr>7. Respekt k individualitě</vt:lpstr>
      <vt:lpstr>Kvalitní zpětná vazba</vt:lpstr>
      <vt:lpstr>Přes výuku dětí lze jednoduše informovat i dospělé</vt:lpstr>
      <vt:lpstr>Prezentace aplikace PowerPoint</vt:lpstr>
      <vt:lpstr>Spolupráce</vt:lpstr>
      <vt:lpstr>Prezentace aplikace PowerPoint</vt:lpstr>
      <vt:lpstr>Sebekontrola a sebehodnocení</vt:lpstr>
      <vt:lpstr>Prezentace aplikace PowerPoint</vt:lpstr>
      <vt:lpstr>Prezentace aplikace PowerPoint</vt:lpstr>
      <vt:lpstr>Prezentace aplikace PowerPoint</vt:lpstr>
      <vt:lpstr>Děkuji za pozornost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Alternativní přístupy v pedagogice</dc:title>
  <dc:creator>Jana</dc:creator>
  <cp:lastModifiedBy>Jana</cp:lastModifiedBy>
  <cp:revision>67</cp:revision>
  <dcterms:created xsi:type="dcterms:W3CDTF">2019-11-29T08:20:38Z</dcterms:created>
  <dcterms:modified xsi:type="dcterms:W3CDTF">2019-12-06T21:24:50Z</dcterms:modified>
</cp:coreProperties>
</file>