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62" r:id="rId3"/>
    <p:sldId id="259" r:id="rId4"/>
    <p:sldId id="261" r:id="rId5"/>
    <p:sldId id="258" r:id="rId6"/>
    <p:sldId id="257" r:id="rId7"/>
    <p:sldId id="260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2FACC-4536-45AD-998D-58779DF5BA80}" type="datetimeFigureOut">
              <a:rPr lang="cs-CZ" smtClean="0"/>
              <a:t>04.10.2019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9D4C5-562B-45C8-B70C-2E10083077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5294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2FACC-4536-45AD-998D-58779DF5BA80}" type="datetimeFigureOut">
              <a:rPr lang="cs-CZ" smtClean="0"/>
              <a:t>04.10.2019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9D4C5-562B-45C8-B70C-2E10083077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7724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2FACC-4536-45AD-998D-58779DF5BA80}" type="datetimeFigureOut">
              <a:rPr lang="cs-CZ" smtClean="0"/>
              <a:t>04.10.2019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9D4C5-562B-45C8-B70C-2E1008307725}" type="slidenum">
              <a:rPr lang="cs-CZ" smtClean="0"/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81143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2FACC-4536-45AD-998D-58779DF5BA80}" type="datetimeFigureOut">
              <a:rPr lang="cs-CZ" smtClean="0"/>
              <a:t>04.10.2019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9D4C5-562B-45C8-B70C-2E10083077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10094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2FACC-4536-45AD-998D-58779DF5BA80}" type="datetimeFigureOut">
              <a:rPr lang="cs-CZ" smtClean="0"/>
              <a:t>04.10.2019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9D4C5-562B-45C8-B70C-2E1008307725}" type="slidenum">
              <a:rPr lang="cs-CZ" smtClean="0"/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376940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2FACC-4536-45AD-998D-58779DF5BA80}" type="datetimeFigureOut">
              <a:rPr lang="cs-CZ" smtClean="0"/>
              <a:t>04.10.2019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9D4C5-562B-45C8-B70C-2E10083077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44410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2FACC-4536-45AD-998D-58779DF5BA80}" type="datetimeFigureOut">
              <a:rPr lang="cs-CZ" smtClean="0"/>
              <a:t>04.10.2019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9D4C5-562B-45C8-B70C-2E10083077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68001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2FACC-4536-45AD-998D-58779DF5BA80}" type="datetimeFigureOut">
              <a:rPr lang="cs-CZ" smtClean="0"/>
              <a:t>04.10.2019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9D4C5-562B-45C8-B70C-2E10083077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3129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2FACC-4536-45AD-998D-58779DF5BA80}" type="datetimeFigureOut">
              <a:rPr lang="cs-CZ" smtClean="0"/>
              <a:t>04.10.2019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9D4C5-562B-45C8-B70C-2E10083077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3629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2FACC-4536-45AD-998D-58779DF5BA80}" type="datetimeFigureOut">
              <a:rPr lang="cs-CZ" smtClean="0"/>
              <a:t>04.10.2019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9D4C5-562B-45C8-B70C-2E10083077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8355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2FACC-4536-45AD-998D-58779DF5BA80}" type="datetimeFigureOut">
              <a:rPr lang="cs-CZ" smtClean="0"/>
              <a:t>04.10.2019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9D4C5-562B-45C8-B70C-2E10083077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7231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2FACC-4536-45AD-998D-58779DF5BA80}" type="datetimeFigureOut">
              <a:rPr lang="cs-CZ" smtClean="0"/>
              <a:t>04.10.2019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9D4C5-562B-45C8-B70C-2E10083077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4727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2FACC-4536-45AD-998D-58779DF5BA80}" type="datetimeFigureOut">
              <a:rPr lang="cs-CZ" smtClean="0"/>
              <a:t>04.10.2019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9D4C5-562B-45C8-B70C-2E10083077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7456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2FACC-4536-45AD-998D-58779DF5BA80}" type="datetimeFigureOut">
              <a:rPr lang="cs-CZ" smtClean="0"/>
              <a:t>04.10.2019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9D4C5-562B-45C8-B70C-2E10083077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4992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2FACC-4536-45AD-998D-58779DF5BA80}" type="datetimeFigureOut">
              <a:rPr lang="cs-CZ" smtClean="0"/>
              <a:t>04.10.2019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9D4C5-562B-45C8-B70C-2E10083077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3262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9D4C5-562B-45C8-B70C-2E1008307725}" type="slidenum">
              <a:rPr lang="cs-CZ" smtClean="0"/>
              <a:t>‹#›</a:t>
            </a:fld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2FACC-4536-45AD-998D-58779DF5BA80}" type="datetimeFigureOut">
              <a:rPr lang="cs-CZ" smtClean="0"/>
              <a:t>04.10.2019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4866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72FACC-4536-45AD-998D-58779DF5BA80}" type="datetimeFigureOut">
              <a:rPr lang="cs-CZ" smtClean="0"/>
              <a:t>04.10.2019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DB9D4C5-562B-45C8-B70C-2E10083077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5065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unimedia.cz/prispevek/jak-dostat-maleho-autistu-k-zubari-rodicum-muze-pomoct-dennyho-metoda-12880/" TargetMode="External"/><Relationship Id="rId2" Type="http://schemas.openxmlformats.org/officeDocument/2006/relationships/hyperlink" Target="https://www.youtube.com/user/emuska1318/video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acebook.com/pg/MSautistickaBRNO/photos/?tab=album&amp;album_id=2016010508481385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hyperlink" Target="https://www.csfd.cz/film/253024-temple-grandinova/prehled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image" Target="../media/image10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38844" y="623455"/>
            <a:ext cx="7946967" cy="1729048"/>
          </a:xfrm>
        </p:spPr>
        <p:txBody>
          <a:bodyPr>
            <a:noAutofit/>
          </a:bodyPr>
          <a:lstStyle/>
          <a:p>
            <a:r>
              <a:rPr lang="cs-CZ" sz="3600" b="1" dirty="0" smtClean="0">
                <a:solidFill>
                  <a:schemeClr val="accent2"/>
                </a:solidFill>
              </a:rPr>
              <a:t>Kurz ASISTENT PEDAGOGA</a:t>
            </a:r>
            <a:br>
              <a:rPr lang="cs-CZ" sz="3600" b="1" dirty="0" smtClean="0">
                <a:solidFill>
                  <a:schemeClr val="accent2"/>
                </a:solidFill>
              </a:rPr>
            </a:br>
            <a:r>
              <a:rPr lang="cs-CZ" sz="3600" b="1" dirty="0" smtClean="0">
                <a:solidFill>
                  <a:schemeClr val="accent2"/>
                </a:solidFill>
              </a:rPr>
              <a:t>ASPG_APSP</a:t>
            </a:r>
            <a:r>
              <a:rPr lang="cs-CZ" sz="3600" dirty="0" smtClean="0">
                <a:solidFill>
                  <a:schemeClr val="accent2"/>
                </a:solidFill>
              </a:rPr>
              <a:t/>
            </a:r>
            <a:br>
              <a:rPr lang="cs-CZ" sz="3600" dirty="0" smtClean="0">
                <a:solidFill>
                  <a:schemeClr val="accent2"/>
                </a:solidFill>
              </a:rPr>
            </a:br>
            <a:r>
              <a:rPr lang="cs-CZ" sz="3600" dirty="0" smtClean="0">
                <a:solidFill>
                  <a:schemeClr val="accent2"/>
                </a:solidFill>
              </a:rPr>
              <a:t>(ukončení zápočtem, 2 kredity)</a:t>
            </a:r>
            <a:endParaRPr lang="cs-CZ" sz="3600" dirty="0">
              <a:solidFill>
                <a:schemeClr val="accent2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145580" y="2801390"/>
            <a:ext cx="3873730" cy="3341716"/>
          </a:xfrm>
        </p:spPr>
        <p:txBody>
          <a:bodyPr>
            <a:normAutofit/>
          </a:bodyPr>
          <a:lstStyle/>
          <a:p>
            <a:r>
              <a:rPr lang="cs-CZ" dirty="0" smtClean="0"/>
              <a:t>Vyučující:</a:t>
            </a:r>
          </a:p>
          <a:p>
            <a:r>
              <a:rPr lang="cs-CZ" dirty="0" smtClean="0"/>
              <a:t> </a:t>
            </a:r>
            <a:r>
              <a:rPr lang="cs-CZ" b="1" dirty="0" smtClean="0"/>
              <a:t>Bc. Kateřina </a:t>
            </a:r>
            <a:r>
              <a:rPr lang="cs-CZ" b="1" dirty="0" err="1"/>
              <a:t>Štěpařová</a:t>
            </a:r>
            <a:r>
              <a:rPr lang="cs-CZ" b="1" dirty="0"/>
              <a:t> </a:t>
            </a:r>
            <a:r>
              <a:rPr lang="cs-CZ" b="1" dirty="0" smtClean="0"/>
              <a:t>104835@mail.muni.cz</a:t>
            </a:r>
          </a:p>
          <a:p>
            <a:r>
              <a:rPr lang="cs-CZ" b="1" dirty="0" smtClean="0"/>
              <a:t> </a:t>
            </a:r>
          </a:p>
          <a:p>
            <a:r>
              <a:rPr lang="cs-CZ" b="1" dirty="0" smtClean="0"/>
              <a:t>Mgr</a:t>
            </a:r>
            <a:r>
              <a:rPr lang="cs-CZ" b="1" dirty="0"/>
              <a:t>. Ema </a:t>
            </a:r>
            <a:r>
              <a:rPr lang="cs-CZ" b="1" dirty="0" err="1"/>
              <a:t>Štěpařová</a:t>
            </a:r>
            <a:r>
              <a:rPr lang="cs-CZ" b="1" dirty="0"/>
              <a:t>, Ph.D. </a:t>
            </a:r>
            <a:endParaRPr lang="cs-CZ" b="1" dirty="0" smtClean="0"/>
          </a:p>
          <a:p>
            <a:r>
              <a:rPr lang="cs-CZ" dirty="0" smtClean="0"/>
              <a:t>nyní </a:t>
            </a:r>
            <a:r>
              <a:rPr lang="cs-CZ" dirty="0"/>
              <a:t>na mateřské dovolené </a:t>
            </a:r>
          </a:p>
          <a:p>
            <a:endParaRPr lang="cs-CZ" dirty="0" smtClean="0"/>
          </a:p>
          <a:p>
            <a:r>
              <a:rPr lang="cs-CZ" sz="2400" b="1" dirty="0" smtClean="0"/>
              <a:t>PODZIM 2019</a:t>
            </a:r>
            <a:endParaRPr lang="cs-CZ" sz="2400" b="1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844" y="2801390"/>
            <a:ext cx="3261200" cy="3466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2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03811"/>
          </a:xfrm>
        </p:spPr>
        <p:txBody>
          <a:bodyPr/>
          <a:lstStyle/>
          <a:p>
            <a:r>
              <a:rPr lang="cs-CZ" dirty="0" smtClean="0">
                <a:solidFill>
                  <a:schemeClr val="accent2"/>
                </a:solidFill>
              </a:rPr>
              <a:t>O PŘEDMĚTU / O DENNYHO METODĚ</a:t>
            </a:r>
            <a:endParaRPr lang="cs-CZ" dirty="0">
              <a:solidFill>
                <a:schemeClr val="accent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82138" y="1371601"/>
            <a:ext cx="9160626" cy="5087388"/>
          </a:xfrm>
        </p:spPr>
        <p:txBody>
          <a:bodyPr>
            <a:normAutofit/>
          </a:bodyPr>
          <a:lstStyle/>
          <a:p>
            <a:r>
              <a:rPr lang="cs-CZ" b="1" dirty="0" smtClean="0"/>
              <a:t>CO JE DENNYHO METODA (DM)?</a:t>
            </a:r>
          </a:p>
          <a:p>
            <a:pPr lvl="1"/>
            <a:r>
              <a:rPr lang="cs-CZ" b="1" dirty="0" smtClean="0"/>
              <a:t>VZNIK A CÍLE</a:t>
            </a:r>
          </a:p>
          <a:p>
            <a:pPr lvl="2"/>
            <a:r>
              <a:rPr lang="cs-CZ" dirty="0" smtClean="0"/>
              <a:t>DM vznikla před 6 lety. Matka </a:t>
            </a:r>
            <a:r>
              <a:rPr lang="cs-CZ" dirty="0" err="1" smtClean="0"/>
              <a:t>Dennyho</a:t>
            </a:r>
            <a:r>
              <a:rPr lang="cs-CZ" dirty="0" smtClean="0"/>
              <a:t> (2 roky, dítě s PAS, diagnóza dětský autismus, 4. stupeň) vymyslela nový způsob, jak se svým dítětem začít komunikovat a ztlumit jeho agresivní projevy, ke kterým často docházelo díky nedorozumění kvůli nekomunikaci (dítě neumělo mluvit a nerozumělo, co se po něm chce). </a:t>
            </a:r>
          </a:p>
          <a:p>
            <a:pPr lvl="2"/>
            <a:r>
              <a:rPr lang="cs-CZ" dirty="0" err="1" smtClean="0"/>
              <a:t>Denny</a:t>
            </a:r>
            <a:r>
              <a:rPr lang="cs-CZ" dirty="0" smtClean="0"/>
              <a:t> rád sledoval pohádky a sám si je pak „přehrával“ ve své fantazii a v pohádkových scénkách, které ho dokázaly zabavit několik hodin. Napodoboval, co se v pohádkách odehrávalo.</a:t>
            </a:r>
          </a:p>
          <a:p>
            <a:pPr lvl="2"/>
            <a:r>
              <a:rPr lang="cs-CZ" dirty="0" smtClean="0"/>
              <a:t>Matka se převlékla do kostýmu </a:t>
            </a:r>
            <a:r>
              <a:rPr lang="cs-CZ" dirty="0" err="1" smtClean="0"/>
              <a:t>Mickey</a:t>
            </a:r>
            <a:r>
              <a:rPr lang="cs-CZ" dirty="0" smtClean="0"/>
              <a:t> Mouse (</a:t>
            </a:r>
            <a:r>
              <a:rPr lang="cs-CZ" dirty="0" err="1" smtClean="0"/>
              <a:t>Denny</a:t>
            </a:r>
            <a:r>
              <a:rPr lang="cs-CZ" dirty="0" smtClean="0"/>
              <a:t> měl rád </a:t>
            </a:r>
            <a:r>
              <a:rPr lang="cs-CZ" dirty="0" err="1" smtClean="0"/>
              <a:t>Myckeyho</a:t>
            </a:r>
            <a:r>
              <a:rPr lang="cs-CZ" dirty="0" smtClean="0"/>
              <a:t> </a:t>
            </a:r>
            <a:r>
              <a:rPr lang="cs-CZ" dirty="0" err="1" smtClean="0"/>
              <a:t>klubík</a:t>
            </a:r>
            <a:r>
              <a:rPr lang="cs-CZ" dirty="0" smtClean="0"/>
              <a:t>) a natočila krátká naučná videa (fotky rodiny, abeceda, čísla, básničky, zvířátka, barvy,…). Zjistila, že se </a:t>
            </a:r>
            <a:r>
              <a:rPr lang="cs-CZ" dirty="0" err="1" smtClean="0"/>
              <a:t>Denny</a:t>
            </a:r>
            <a:r>
              <a:rPr lang="cs-CZ" dirty="0" smtClean="0"/>
              <a:t> na videa rád kouká a opakuje, co na nich viděl. Učil se nové věci a dokázal již naznačit, co chce či </a:t>
            </a:r>
            <a:r>
              <a:rPr lang="cs-CZ" dirty="0"/>
              <a:t>c</a:t>
            </a:r>
            <a:r>
              <a:rPr lang="cs-CZ" dirty="0" smtClean="0"/>
              <a:t>o to je.</a:t>
            </a:r>
          </a:p>
          <a:p>
            <a:pPr lvl="1"/>
            <a:r>
              <a:rPr lang="cs-CZ" b="1" dirty="0" smtClean="0"/>
              <a:t>NYNÍ</a:t>
            </a:r>
          </a:p>
          <a:p>
            <a:pPr lvl="2"/>
            <a:r>
              <a:rPr lang="cs-CZ" dirty="0" smtClean="0"/>
              <a:t>Matka pokračuje v natáčení videí i pro jiné děti s </a:t>
            </a:r>
            <a:r>
              <a:rPr lang="cs-CZ" smtClean="0"/>
              <a:t>PAS </a:t>
            </a:r>
          </a:p>
          <a:p>
            <a:pPr lvl="2"/>
            <a:r>
              <a:rPr lang="cs-CZ" smtClean="0"/>
              <a:t>Se </a:t>
            </a:r>
            <a:r>
              <a:rPr lang="cs-CZ" dirty="0" smtClean="0"/>
              <a:t>studenty MU dochází do MŠ/ZŠ pro děti s autismem, kde si v kostýmech s dětmi hrají a snaží se je aktivizovat (hrají hry, učí je barvy, čísla, písmena, odstranit jejich strachy,…)</a:t>
            </a:r>
          </a:p>
          <a:p>
            <a:pPr lvl="2"/>
            <a:r>
              <a:rPr lang="cs-CZ" dirty="0" err="1" smtClean="0"/>
              <a:t>Denny</a:t>
            </a:r>
            <a:r>
              <a:rPr lang="cs-CZ" dirty="0" smtClean="0"/>
              <a:t> (nyní 8 let) navštěvuje „normální“ ZŠ (2. třída) s asistentem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87685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199" y="365126"/>
            <a:ext cx="7773785" cy="696758"/>
          </a:xfrm>
        </p:spPr>
        <p:txBody>
          <a:bodyPr/>
          <a:lstStyle/>
          <a:p>
            <a:r>
              <a:rPr lang="cs-CZ" dirty="0" smtClean="0">
                <a:solidFill>
                  <a:schemeClr val="accent2"/>
                </a:solidFill>
              </a:rPr>
              <a:t>PODMÍNKY PRO SPLNĚNÍ PŘEDMĚTU</a:t>
            </a:r>
            <a:endParaRPr lang="cs-CZ" dirty="0">
              <a:solidFill>
                <a:schemeClr val="accent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061884"/>
            <a:ext cx="8150782" cy="5405417"/>
          </a:xfrm>
        </p:spPr>
        <p:txBody>
          <a:bodyPr>
            <a:normAutofit/>
          </a:bodyPr>
          <a:lstStyle/>
          <a:p>
            <a:r>
              <a:rPr lang="cs-CZ" b="1" cap="all" dirty="0" smtClean="0"/>
              <a:t>Natočit krátké naučné video v kostýmu</a:t>
            </a:r>
            <a:endParaRPr lang="cs-CZ" cap="all" dirty="0"/>
          </a:p>
          <a:p>
            <a:pPr lvl="1"/>
            <a:r>
              <a:rPr lang="cs-CZ" dirty="0" smtClean="0"/>
              <a:t>Vytvořím / zapůjčím si kostým pohádkové postavičky</a:t>
            </a:r>
          </a:p>
          <a:p>
            <a:pPr lvl="1"/>
            <a:r>
              <a:rPr lang="cs-CZ" dirty="0" smtClean="0"/>
              <a:t>Vymyslím téma, kterému se bude video věnovat</a:t>
            </a:r>
          </a:p>
          <a:p>
            <a:pPr lvl="1"/>
            <a:r>
              <a:rPr lang="cs-CZ" dirty="0" smtClean="0"/>
              <a:t>Promyslím do detailů, aby pro dítě nebylo nebezpečné </a:t>
            </a:r>
          </a:p>
          <a:p>
            <a:pPr lvl="2"/>
            <a:r>
              <a:rPr lang="cs-CZ" dirty="0" smtClean="0"/>
              <a:t>pozn.: video bude sledovat dítě s poruchou autistického spektra popř. s lehkou mentální retardací – nutné zohlednit veškeré nebezpečné předměty, akce, které by dítě mohly ohrozit</a:t>
            </a:r>
          </a:p>
          <a:p>
            <a:pPr lvl="1"/>
            <a:r>
              <a:rPr lang="cs-CZ" dirty="0" smtClean="0"/>
              <a:t>Video bude v rozsahu min. 1,5 minuty a max. do 5 min.</a:t>
            </a:r>
          </a:p>
          <a:p>
            <a:pPr lvl="1"/>
            <a:r>
              <a:rPr lang="cs-CZ" dirty="0" smtClean="0"/>
              <a:t>Do videa vložím titulky - např.:</a:t>
            </a:r>
          </a:p>
          <a:p>
            <a:pPr lvl="2"/>
            <a:r>
              <a:rPr lang="cs-CZ" dirty="0" smtClean="0"/>
              <a:t>úvod: NÁZEV VIDEA</a:t>
            </a:r>
          </a:p>
          <a:p>
            <a:pPr lvl="3"/>
            <a:r>
              <a:rPr lang="cs-CZ" dirty="0" smtClean="0"/>
              <a:t>Pat a Mat s autem v </a:t>
            </a:r>
            <a:r>
              <a:rPr lang="cs-CZ" dirty="0" err="1" smtClean="0"/>
              <a:t>automyčce</a:t>
            </a:r>
            <a:endParaRPr lang="cs-CZ" dirty="0" smtClean="0"/>
          </a:p>
          <a:p>
            <a:pPr lvl="2"/>
            <a:r>
              <a:rPr lang="cs-CZ" dirty="0" smtClean="0"/>
              <a:t>Závěr: ZÁVĚREČNÉ TITULKY </a:t>
            </a:r>
          </a:p>
          <a:p>
            <a:pPr lvl="3"/>
            <a:r>
              <a:rPr lang="cs-CZ" dirty="0" smtClean="0"/>
              <a:t>Hráli: Pat = Jana Nováková, Mat = Eva Maková</a:t>
            </a:r>
            <a:r>
              <a:rPr lang="cs-CZ" dirty="0"/>
              <a:t>;</a:t>
            </a:r>
            <a:r>
              <a:rPr lang="cs-CZ" dirty="0" smtClean="0"/>
              <a:t> Kamera: Josef Novák; Střih: Josef Novák; Ve spolupráci s pracovníky benzínové pumpy Brno-Tuřany; </a:t>
            </a:r>
            <a:r>
              <a:rPr lang="cs-CZ" dirty="0"/>
              <a:t>Rok výroby: 2019</a:t>
            </a:r>
            <a:endParaRPr lang="cs-CZ" dirty="0" smtClean="0"/>
          </a:p>
          <a:p>
            <a:r>
              <a:rPr lang="cs-CZ" b="1" dirty="0" smtClean="0"/>
              <a:t>FINÁLNÍ VIDEO VLOŽÍM DO ODEVZDÁVÁRNY V </a:t>
            </a:r>
            <a:r>
              <a:rPr lang="cs-CZ" b="1" dirty="0" err="1" smtClean="0"/>
              <a:t>ISu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808322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20436"/>
          </a:xfrm>
        </p:spPr>
        <p:txBody>
          <a:bodyPr/>
          <a:lstStyle/>
          <a:p>
            <a:r>
              <a:rPr lang="cs-CZ" cap="all" dirty="0" smtClean="0">
                <a:solidFill>
                  <a:schemeClr val="accent2"/>
                </a:solidFill>
              </a:rPr>
              <a:t>Odkaz na videa </a:t>
            </a:r>
            <a:r>
              <a:rPr lang="cs-CZ" cap="all" dirty="0">
                <a:solidFill>
                  <a:schemeClr val="accent2"/>
                </a:solidFill>
              </a:rPr>
              <a:t>/</a:t>
            </a:r>
            <a:r>
              <a:rPr lang="cs-CZ" cap="all" dirty="0" smtClean="0">
                <a:solidFill>
                  <a:schemeClr val="accent2"/>
                </a:solidFill>
              </a:rPr>
              <a:t> články / FB</a:t>
            </a:r>
            <a:endParaRPr lang="cs-CZ" cap="all" dirty="0">
              <a:solidFill>
                <a:schemeClr val="accent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662545"/>
            <a:ext cx="8596668" cy="4378817"/>
          </a:xfrm>
        </p:spPr>
        <p:txBody>
          <a:bodyPr/>
          <a:lstStyle/>
          <a:p>
            <a:r>
              <a:rPr lang="cs-CZ" dirty="0" err="1" smtClean="0"/>
              <a:t>YouTube</a:t>
            </a:r>
            <a:r>
              <a:rPr lang="cs-CZ" dirty="0"/>
              <a:t> </a:t>
            </a:r>
            <a:r>
              <a:rPr lang="cs-CZ" dirty="0" smtClean="0"/>
              <a:t>= emuska1318 </a:t>
            </a:r>
            <a:r>
              <a:rPr lang="cs-CZ" sz="1600" i="1" dirty="0" smtClean="0"/>
              <a:t>(zadat do vyhledávače)</a:t>
            </a:r>
          </a:p>
          <a:p>
            <a:pPr lvl="1"/>
            <a:r>
              <a:rPr lang="cs-CZ" dirty="0">
                <a:hlinkClick r:id="rId2"/>
              </a:rPr>
              <a:t>https://</a:t>
            </a:r>
            <a:r>
              <a:rPr lang="cs-CZ" dirty="0" smtClean="0">
                <a:hlinkClick r:id="rId2"/>
              </a:rPr>
              <a:t>www.youtube.com/user/emuska1318/videos</a:t>
            </a:r>
            <a:endParaRPr lang="cs-CZ" dirty="0" smtClean="0"/>
          </a:p>
          <a:p>
            <a:pPr marL="457200" lvl="1" indent="0">
              <a:buNone/>
            </a:pPr>
            <a:endParaRPr lang="cs-CZ" dirty="0"/>
          </a:p>
          <a:p>
            <a:r>
              <a:rPr lang="cs-CZ" dirty="0" smtClean="0"/>
              <a:t>Článek: Jak dostat malého autistu k zubaři</a:t>
            </a:r>
          </a:p>
          <a:p>
            <a:pPr lvl="1"/>
            <a:r>
              <a:rPr lang="cs-CZ" dirty="0">
                <a:hlinkClick r:id="rId3"/>
              </a:rPr>
              <a:t>http://www.munimedia.cz/prispevek/jak-dostat-maleho-autistu-k-zubari-rodicum-muze-pomoct-dennyho-metoda-12880</a:t>
            </a:r>
            <a:r>
              <a:rPr lang="cs-CZ" dirty="0" smtClean="0">
                <a:hlinkClick r:id="rId3"/>
              </a:rPr>
              <a:t>/</a:t>
            </a:r>
            <a:endParaRPr lang="cs-CZ" dirty="0" smtClean="0"/>
          </a:p>
          <a:p>
            <a:pPr marL="457200" lvl="1" indent="0">
              <a:buNone/>
            </a:pPr>
            <a:endParaRPr lang="cs-CZ" dirty="0" smtClean="0"/>
          </a:p>
          <a:p>
            <a:r>
              <a:rPr lang="cs-CZ" dirty="0" smtClean="0"/>
              <a:t>FB stránky – MŠ pro děti s autismem Brno </a:t>
            </a:r>
            <a:r>
              <a:rPr lang="cs-CZ" sz="1600" i="1" dirty="0" smtClean="0"/>
              <a:t>(návštěva studentů v MŠ)</a:t>
            </a:r>
          </a:p>
          <a:p>
            <a:pPr lvl="1"/>
            <a:r>
              <a:rPr lang="cs-CZ" dirty="0">
                <a:hlinkClick r:id="rId4"/>
              </a:rPr>
              <a:t>https://www.facebook.com/pg/MSautistickaBRNO/photos/?tab=album&amp;album_id=2016010508481385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42617902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565490" cy="1325563"/>
          </a:xfrm>
        </p:spPr>
        <p:txBody>
          <a:bodyPr/>
          <a:lstStyle/>
          <a:p>
            <a:r>
              <a:rPr lang="cs-CZ" dirty="0" smtClean="0"/>
              <a:t>Doporučená </a:t>
            </a:r>
            <a:r>
              <a:rPr lang="cs-CZ" dirty="0"/>
              <a:t>literatura / film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25631" y="1451068"/>
            <a:ext cx="6423809" cy="4351338"/>
          </a:xfrm>
        </p:spPr>
        <p:txBody>
          <a:bodyPr/>
          <a:lstStyle/>
          <a:p>
            <a:r>
              <a:rPr lang="cs-CZ" dirty="0" smtClean="0"/>
              <a:t>Film</a:t>
            </a:r>
            <a:r>
              <a:rPr lang="cs-CZ" dirty="0"/>
              <a:t>: </a:t>
            </a:r>
            <a:r>
              <a:rPr lang="cs-CZ" b="1" dirty="0"/>
              <a:t>Temple </a:t>
            </a:r>
            <a:r>
              <a:rPr lang="cs-CZ" b="1" dirty="0" err="1"/>
              <a:t>Grandin</a:t>
            </a:r>
            <a:r>
              <a:rPr lang="cs-CZ" b="1" dirty="0"/>
              <a:t> </a:t>
            </a:r>
            <a:r>
              <a:rPr lang="cs-CZ" dirty="0"/>
              <a:t>(ČSFD - 85%) </a:t>
            </a:r>
            <a:r>
              <a:rPr lang="cs-CZ" dirty="0">
                <a:hlinkClick r:id="rId2"/>
              </a:rPr>
              <a:t>https://www.csfd.cz/film/253024-temple-grandinova/prehled</a:t>
            </a:r>
            <a:r>
              <a:rPr lang="cs-CZ" dirty="0" smtClean="0">
                <a:hlinkClick r:id="rId2"/>
              </a:rPr>
              <a:t>/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r>
              <a:rPr lang="cs-CZ" dirty="0" smtClean="0"/>
              <a:t>Kniha</a:t>
            </a:r>
            <a:r>
              <a:rPr lang="cs-CZ" dirty="0"/>
              <a:t>: </a:t>
            </a:r>
            <a:r>
              <a:rPr lang="cs-CZ" b="1" dirty="0"/>
              <a:t>Mozek autisty </a:t>
            </a:r>
            <a:r>
              <a:rPr lang="cs-CZ" dirty="0"/>
              <a:t>(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Autistic</a:t>
            </a:r>
            <a:r>
              <a:rPr lang="cs-CZ" dirty="0"/>
              <a:t> Brain: </a:t>
            </a:r>
            <a:r>
              <a:rPr lang="cs-CZ" dirty="0" err="1"/>
              <a:t>Thinking</a:t>
            </a:r>
            <a:r>
              <a:rPr lang="cs-CZ" dirty="0"/>
              <a:t> </a:t>
            </a:r>
            <a:r>
              <a:rPr lang="cs-CZ" dirty="0" err="1"/>
              <a:t>Across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Spectrum</a:t>
            </a:r>
            <a:r>
              <a:rPr lang="cs-CZ" dirty="0"/>
              <a:t>, r. 2013, ISBN: 978-80-204-3115-8) – autobiografie Temple </a:t>
            </a:r>
            <a:r>
              <a:rPr lang="cs-CZ" dirty="0" err="1"/>
              <a:t>Grandin</a:t>
            </a:r>
            <a:r>
              <a:rPr lang="cs-CZ" dirty="0"/>
              <a:t> 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r>
              <a:rPr lang="cs-CZ" dirty="0" smtClean="0"/>
              <a:t>Kniha</a:t>
            </a:r>
            <a:r>
              <a:rPr lang="cs-CZ" dirty="0"/>
              <a:t>: </a:t>
            </a:r>
            <a:r>
              <a:rPr lang="cs-CZ" b="1" dirty="0"/>
              <a:t>Mami, je to člověk nebo zvíře? </a:t>
            </a:r>
            <a:r>
              <a:rPr lang="cs-CZ" dirty="0"/>
              <a:t>(</a:t>
            </a:r>
            <a:r>
              <a:rPr lang="cs-CZ" dirty="0" err="1"/>
              <a:t>Hilde</a:t>
            </a:r>
            <a:r>
              <a:rPr lang="cs-CZ" dirty="0"/>
              <a:t> De </a:t>
            </a:r>
            <a:r>
              <a:rPr lang="cs-CZ" dirty="0" err="1"/>
              <a:t>Clercq</a:t>
            </a:r>
            <a:r>
              <a:rPr lang="cs-CZ" dirty="0"/>
              <a:t>, r. 2016, </a:t>
            </a:r>
            <a:r>
              <a:rPr lang="cs-CZ" dirty="0" err="1"/>
              <a:t>Portal</a:t>
            </a:r>
            <a:r>
              <a:rPr lang="cs-CZ" dirty="0"/>
              <a:t>, ISBN:978-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8689" y="145463"/>
            <a:ext cx="1755058" cy="254989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47620" y="1451068"/>
            <a:ext cx="2165011" cy="3590511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8689" y="3700026"/>
            <a:ext cx="2028738" cy="286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72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7898" y="282634"/>
            <a:ext cx="3749040" cy="822960"/>
          </a:xfrm>
        </p:spPr>
        <p:txBody>
          <a:bodyPr/>
          <a:lstStyle/>
          <a:p>
            <a:r>
              <a:rPr lang="cs-CZ" dirty="0" smtClean="0">
                <a:solidFill>
                  <a:schemeClr val="accent2"/>
                </a:solidFill>
              </a:rPr>
              <a:t>Postavičky </a:t>
            </a:r>
            <a:endParaRPr lang="cs-CZ" dirty="0">
              <a:solidFill>
                <a:schemeClr val="accent2"/>
              </a:solidFill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61461" y="3790466"/>
            <a:ext cx="4214366" cy="247379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6721" y="4020068"/>
            <a:ext cx="1643831" cy="2467904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1946" y="340927"/>
            <a:ext cx="2378221" cy="3173736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0811" y="3945973"/>
            <a:ext cx="3816760" cy="2541999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00864" y="607070"/>
            <a:ext cx="1979355" cy="2641449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68343" y="1190410"/>
            <a:ext cx="3291717" cy="246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45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72" y="349797"/>
            <a:ext cx="1954488" cy="2924752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376" y="3407874"/>
            <a:ext cx="2010746" cy="301257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2436" y="302750"/>
            <a:ext cx="1616939" cy="2420332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7129" y="3082774"/>
            <a:ext cx="1889244" cy="2829819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705" y="3876741"/>
            <a:ext cx="1818657" cy="2723564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595" y="241069"/>
            <a:ext cx="2288176" cy="3424842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31116" y="423948"/>
            <a:ext cx="1855482" cy="2776451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7635" y="3658286"/>
            <a:ext cx="1845643" cy="2762166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180" y="541572"/>
            <a:ext cx="1696775" cy="2541202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695" y="3607722"/>
            <a:ext cx="1878065" cy="2812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90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zeta">
  <a:themeElements>
    <a:clrScheme name="Faz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109</TotalTime>
  <Words>530</Words>
  <Application>Microsoft Office PowerPoint</Application>
  <PresentationFormat>Širokoúhlá obrazovka</PresentationFormat>
  <Paragraphs>47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1" baseType="lpstr">
      <vt:lpstr>Arial</vt:lpstr>
      <vt:lpstr>Trebuchet MS</vt:lpstr>
      <vt:lpstr>Wingdings 3</vt:lpstr>
      <vt:lpstr>Fazeta</vt:lpstr>
      <vt:lpstr>Kurz ASISTENT PEDAGOGA ASPG_APSP (ukončení zápočtem, 2 kredity)</vt:lpstr>
      <vt:lpstr>O PŘEDMĚTU / O DENNYHO METODĚ</vt:lpstr>
      <vt:lpstr>PODMÍNKY PRO SPLNĚNÍ PŘEDMĚTU</vt:lpstr>
      <vt:lpstr>Odkaz na videa / články / FB</vt:lpstr>
      <vt:lpstr>Doporučená literatura / film </vt:lpstr>
      <vt:lpstr>Postavičky 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Volitelný předmět: SO501 a SZ9BP_ATSP (ukončení zápočet, 3 kredity)</dc:title>
  <dc:creator>Uživatel systému Windows</dc:creator>
  <cp:lastModifiedBy>Uživatel systému Windows</cp:lastModifiedBy>
  <cp:revision>14</cp:revision>
  <dcterms:created xsi:type="dcterms:W3CDTF">2019-02-26T11:36:12Z</dcterms:created>
  <dcterms:modified xsi:type="dcterms:W3CDTF">2019-10-04T11:27:23Z</dcterms:modified>
</cp:coreProperties>
</file>