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4" r:id="rId4"/>
    <p:sldId id="263" r:id="rId5"/>
    <p:sldId id="259" r:id="rId6"/>
    <p:sldId id="256" r:id="rId7"/>
    <p:sldId id="257" r:id="rId8"/>
    <p:sldId id="262" r:id="rId9"/>
    <p:sldId id="265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59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15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11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73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7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45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32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2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79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8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2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E51-0AF0-4B22-8A3F-29D24A03BCF2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09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cs-CZ" smtClean="0"/>
              <a:t>Stavba membrány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155679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Stavba membrány je patrně nejlépe popsána v rámci tzv. mozaikového modelu, který říká, že je tvořena </a:t>
            </a:r>
            <a:r>
              <a:rPr lang="cs-CZ" b="1" dirty="0" smtClean="0">
                <a:solidFill>
                  <a:srgbClr val="0070C0"/>
                </a:solidFill>
              </a:rPr>
              <a:t>dvojitou vrstvou fosfolipidů a proteiny</a:t>
            </a:r>
            <a:r>
              <a:rPr lang="cs-CZ" dirty="0" smtClean="0"/>
              <a:t>, které se mohou v rámci jedné vrstvy relativně volně a nahodile pohybovat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FF0000"/>
                </a:solidFill>
              </a:rPr>
              <a:t>tekutost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polotekutost</a:t>
            </a:r>
            <a:r>
              <a:rPr lang="cs-CZ" dirty="0" smtClean="0"/>
              <a:t>). Každý fosfolipid se skládá z polární části a nepolární lipidové části. </a:t>
            </a:r>
            <a:r>
              <a:rPr lang="cs-CZ" dirty="0" smtClean="0"/>
              <a:t>(přirovnávání </a:t>
            </a:r>
            <a:r>
              <a:rPr lang="cs-CZ" dirty="0" smtClean="0"/>
              <a:t>k hydrofilní hlavičce a hydrofobnímu ocásku.) Díky tomu </a:t>
            </a:r>
            <a:r>
              <a:rPr lang="cs-CZ" dirty="0" smtClean="0"/>
              <a:t>hydrofilní </a:t>
            </a:r>
            <a:r>
              <a:rPr lang="cs-CZ" dirty="0" smtClean="0"/>
              <a:t>(polární) části interagují s molekulami vody, zatímco nepolární část je hydrofobní a interaguje spolu navzájem. Tak vzniká povrchová hydrofilní vrstva membrány a vnitřní hydrofobní část. Díky tomu je </a:t>
            </a:r>
            <a:r>
              <a:rPr lang="cs-CZ" dirty="0" smtClean="0">
                <a:solidFill>
                  <a:srgbClr val="FF0000"/>
                </a:solidFill>
              </a:rPr>
              <a:t>polopropustná </a:t>
            </a:r>
            <a:r>
              <a:rPr lang="cs-CZ" dirty="0" smtClean="0"/>
              <a:t>(semipermeabilní), nepropustí polární a nabité částice. Výjimkou je voda. Proteiny mají </a:t>
            </a:r>
            <a:r>
              <a:rPr lang="cs-CZ" dirty="0" err="1" smtClean="0"/>
              <a:t>m.j</a:t>
            </a:r>
            <a:r>
              <a:rPr lang="cs-CZ" dirty="0" smtClean="0"/>
              <a:t>. transportní funkci a dostávají dovnitř látky, které membrána nepropustí vůbec nebo nesnadno.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2608" y="5220494"/>
            <a:ext cx="7481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složení: </a:t>
            </a:r>
            <a:r>
              <a:rPr lang="cs-CZ" dirty="0" smtClean="0"/>
              <a:t>Polární část molekuly obsahuje fosfátovou, karboxylovou nebo aminoskupinu, nepolární částí jsou řetězce mastných kyselin, převážně kyseliny olejové, stearové a </a:t>
            </a:r>
            <a:r>
              <a:rPr lang="cs-CZ" dirty="0" smtClean="0"/>
              <a:t>palmitové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5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00087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Membránový fosfolipid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44824"/>
            <a:ext cx="9180512" cy="35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4750575" cy="448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463032" cy="644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Fosfolipidová</a:t>
            </a:r>
            <a:r>
              <a:rPr lang="cs-CZ" dirty="0" smtClean="0"/>
              <a:t> dvojvrstva</a:t>
            </a:r>
            <a:endParaRPr lang="cs-CZ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" y="1556792"/>
            <a:ext cx="9167457" cy="432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Membrány organel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buňce je dynamický systém membrán nazýván </a:t>
            </a:r>
            <a:r>
              <a:rPr lang="cs-CZ" dirty="0" err="1" smtClean="0"/>
              <a:t>endomembránový</a:t>
            </a:r>
            <a:r>
              <a:rPr lang="cs-CZ" dirty="0" smtClean="0"/>
              <a:t> systém. </a:t>
            </a:r>
            <a:endParaRPr lang="cs-CZ" dirty="0" smtClean="0"/>
          </a:p>
          <a:p>
            <a:r>
              <a:rPr lang="cs-CZ" dirty="0" smtClean="0"/>
              <a:t>Membrána </a:t>
            </a:r>
            <a:r>
              <a:rPr lang="cs-CZ" dirty="0" smtClean="0"/>
              <a:t>vakuol se nazývá </a:t>
            </a:r>
            <a:r>
              <a:rPr lang="cs-CZ" dirty="0" smtClean="0"/>
              <a:t>tonoplast, stejná stavba jako </a:t>
            </a:r>
            <a:r>
              <a:rPr lang="cs-CZ" dirty="0" err="1" smtClean="0"/>
              <a:t>cytopl</a:t>
            </a:r>
            <a:r>
              <a:rPr lang="cs-CZ" dirty="0" smtClean="0"/>
              <a:t>. Membrána</a:t>
            </a:r>
          </a:p>
          <a:p>
            <a:r>
              <a:rPr lang="cs-CZ" dirty="0" smtClean="0"/>
              <a:t>Buněčné jádro, chloroplasty, </a:t>
            </a:r>
            <a:r>
              <a:rPr lang="cs-CZ" dirty="0" err="1" smtClean="0"/>
              <a:t>mitochondie</a:t>
            </a:r>
            <a:r>
              <a:rPr lang="cs-CZ" dirty="0" smtClean="0"/>
              <a:t> dvojitá membrána </a:t>
            </a:r>
          </a:p>
          <a:p>
            <a:r>
              <a:rPr lang="cs-CZ" dirty="0" smtClean="0"/>
              <a:t>Další </a:t>
            </a:r>
            <a:r>
              <a:rPr lang="cs-CZ" dirty="0" smtClean="0"/>
              <a:t>membránové </a:t>
            </a:r>
            <a:r>
              <a:rPr lang="cs-CZ" dirty="0" smtClean="0"/>
              <a:t>organely: </a:t>
            </a:r>
            <a:r>
              <a:rPr lang="cs-CZ" dirty="0" smtClean="0"/>
              <a:t>lysozomy, Golgiho aparát a endoplazmatické retikulum.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8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8524" y="54868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Působení látek na buněčnou stěnu bakterií</a:t>
            </a:r>
          </a:p>
          <a:p>
            <a:r>
              <a:rPr lang="cs-CZ" dirty="0" smtClean="0"/>
              <a:t>	Bakterie mají (na rozdíl od živočišných buněk) cytoplazmatickou membránu krytou buněčnou stěnou, </a:t>
            </a:r>
            <a:r>
              <a:rPr lang="cs-CZ" dirty="0" smtClean="0"/>
              <a:t>liší se </a:t>
            </a:r>
            <a:r>
              <a:rPr lang="cs-CZ" dirty="0" smtClean="0"/>
              <a:t>svou stavbou, tloušťkou i kvalitou. </a:t>
            </a:r>
            <a:endParaRPr lang="cs-CZ" dirty="0" smtClean="0"/>
          </a:p>
          <a:p>
            <a:r>
              <a:rPr lang="cs-CZ" dirty="0" smtClean="0"/>
              <a:t>Buněčná </a:t>
            </a:r>
            <a:r>
              <a:rPr lang="cs-CZ" dirty="0" smtClean="0"/>
              <a:t>stěna </a:t>
            </a:r>
            <a:r>
              <a:rPr lang="cs-CZ" dirty="0" smtClean="0"/>
              <a:t>je </a:t>
            </a:r>
            <a:r>
              <a:rPr lang="cs-CZ" dirty="0" smtClean="0"/>
              <a:t>nezbytná pro jejich přežití, udržuje tvar buňky a zabezpečuje optimální vnitřní prostředí (vysoký intracelulární tlak). Poškození buněčné stěny </a:t>
            </a:r>
            <a:r>
              <a:rPr lang="cs-CZ" dirty="0" smtClean="0"/>
              <a:t>nebo jejich komponent –lýze buňky.</a:t>
            </a:r>
          </a:p>
          <a:p>
            <a:r>
              <a:rPr lang="cs-CZ" dirty="0" smtClean="0"/>
              <a:t>Většina </a:t>
            </a:r>
            <a:r>
              <a:rPr lang="cs-CZ" dirty="0" smtClean="0"/>
              <a:t>struktur bakteriální buněčné stěny se nevyskytuje v organismu </a:t>
            </a:r>
            <a:r>
              <a:rPr lang="cs-CZ" dirty="0" smtClean="0"/>
              <a:t>člověka - vhodná </a:t>
            </a:r>
            <a:r>
              <a:rPr lang="cs-CZ" dirty="0" smtClean="0"/>
              <a:t>pro inaktivaci </a:t>
            </a:r>
            <a:r>
              <a:rPr lang="cs-CZ" dirty="0" smtClean="0"/>
              <a:t>mikroorganismu.</a:t>
            </a:r>
          </a:p>
          <a:p>
            <a:r>
              <a:rPr lang="cs-CZ" dirty="0" smtClean="0"/>
              <a:t>Inhibice </a:t>
            </a:r>
            <a:r>
              <a:rPr lang="cs-CZ" dirty="0" smtClean="0"/>
              <a:t>syntézy buněčné stěny je hlavním mechanismem účinku celé řady antibiotik (peniciliny, cefalosporiny, </a:t>
            </a:r>
            <a:r>
              <a:rPr lang="cs-CZ" dirty="0" err="1" smtClean="0"/>
              <a:t>monobaktamy</a:t>
            </a:r>
            <a:r>
              <a:rPr lang="cs-CZ" dirty="0" smtClean="0"/>
              <a:t>, </a:t>
            </a:r>
            <a:r>
              <a:rPr lang="cs-CZ" dirty="0" err="1" smtClean="0"/>
              <a:t>karbapenemy</a:t>
            </a:r>
            <a:r>
              <a:rPr lang="cs-CZ" dirty="0" smtClean="0"/>
              <a:t>, </a:t>
            </a:r>
            <a:r>
              <a:rPr lang="cs-CZ" dirty="0" err="1" smtClean="0"/>
              <a:t>vankomycin</a:t>
            </a:r>
            <a:r>
              <a:rPr lang="cs-CZ" dirty="0" smtClean="0"/>
              <a:t>, bacitracin). Lysozym buněčnou stěnu z vnějšku hydrolyzuje.</a:t>
            </a:r>
          </a:p>
          <a:p>
            <a:r>
              <a:rPr lang="cs-CZ" dirty="0" smtClean="0"/>
              <a:t>Buněčná stěna </a:t>
            </a:r>
            <a:r>
              <a:rPr lang="cs-CZ" b="1" dirty="0" err="1" smtClean="0"/>
              <a:t>grampozitivních</a:t>
            </a:r>
            <a:r>
              <a:rPr lang="cs-CZ" b="1" dirty="0" smtClean="0"/>
              <a:t> bakterií (G+) </a:t>
            </a:r>
            <a:r>
              <a:rPr lang="cs-CZ" dirty="0" smtClean="0"/>
              <a:t>o síle 20-80 </a:t>
            </a:r>
            <a:r>
              <a:rPr lang="cs-CZ" dirty="0" err="1" smtClean="0"/>
              <a:t>nm</a:t>
            </a:r>
            <a:r>
              <a:rPr lang="cs-CZ" dirty="0" smtClean="0"/>
              <a:t> je tvořena převážně silnou </a:t>
            </a:r>
            <a:r>
              <a:rPr lang="cs-CZ" dirty="0" err="1" smtClean="0">
                <a:solidFill>
                  <a:srgbClr val="FF0000"/>
                </a:solidFill>
              </a:rPr>
              <a:t>peptidoglykanovou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vtstvou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(15-20 </a:t>
            </a:r>
            <a:r>
              <a:rPr lang="cs-CZ" dirty="0" err="1" smtClean="0"/>
              <a:t>nm</a:t>
            </a:r>
            <a:r>
              <a:rPr lang="cs-CZ" dirty="0" smtClean="0"/>
              <a:t>), přičemž samotný </a:t>
            </a:r>
            <a:r>
              <a:rPr lang="cs-CZ" dirty="0" err="1" smtClean="0">
                <a:solidFill>
                  <a:srgbClr val="FF0000"/>
                </a:solidFill>
              </a:rPr>
              <a:t>murein</a:t>
            </a:r>
            <a:r>
              <a:rPr lang="cs-CZ" dirty="0" smtClean="0"/>
              <a:t> představuje 10-50 % suché hmotnosti celé bakterie. K účinku antibiotik i lysozymu jsou G+ bakterie velmi citlivé.</a:t>
            </a:r>
          </a:p>
          <a:p>
            <a:r>
              <a:rPr lang="cs-CZ" b="1" dirty="0" smtClean="0"/>
              <a:t>Gramnegativní bakterie (G-) </a:t>
            </a:r>
            <a:r>
              <a:rPr lang="cs-CZ" dirty="0" smtClean="0"/>
              <a:t>mají </a:t>
            </a:r>
            <a:r>
              <a:rPr lang="cs-CZ" dirty="0" err="1" smtClean="0"/>
              <a:t>bunečnou</a:t>
            </a:r>
            <a:r>
              <a:rPr lang="cs-CZ" dirty="0" smtClean="0"/>
              <a:t> stěnu tvořenou tenkou, ale pevnou </a:t>
            </a:r>
            <a:r>
              <a:rPr lang="cs-CZ" dirty="0" err="1" smtClean="0"/>
              <a:t>peptidoglykanovou</a:t>
            </a:r>
            <a:r>
              <a:rPr lang="cs-CZ" dirty="0" smtClean="0"/>
              <a:t> vrstvou (cca 10 </a:t>
            </a:r>
            <a:r>
              <a:rPr lang="cs-CZ" dirty="0" err="1" smtClean="0"/>
              <a:t>nm</a:t>
            </a:r>
            <a:r>
              <a:rPr lang="cs-CZ" dirty="0" smtClean="0"/>
              <a:t>), nad kterou se nachází ještě membrána tvořená dvojvrstvou </a:t>
            </a:r>
            <a:r>
              <a:rPr lang="cs-CZ" dirty="0" smtClean="0">
                <a:solidFill>
                  <a:srgbClr val="FF0000"/>
                </a:solidFill>
              </a:rPr>
              <a:t>fosfolipidů a bílkovin</a:t>
            </a:r>
            <a:r>
              <a:rPr lang="cs-CZ" dirty="0" smtClean="0"/>
              <a:t>. Právě vnější </a:t>
            </a:r>
            <a:r>
              <a:rPr lang="cs-CZ" dirty="0" err="1" smtClean="0"/>
              <a:t>fosfolipidová</a:t>
            </a:r>
            <a:r>
              <a:rPr lang="cs-CZ" dirty="0" smtClean="0"/>
              <a:t> membrána brání průniku hydrofilních antibiotik (např. G penicilin). Tato antibiotika ovlivňují gramnegativní bakterie pouze v případě, že jsou schopna pronikat </a:t>
            </a:r>
            <a:r>
              <a:rPr lang="cs-CZ" dirty="0" err="1" smtClean="0"/>
              <a:t>transmembránovými</a:t>
            </a:r>
            <a:r>
              <a:rPr lang="cs-CZ" dirty="0" smtClean="0"/>
              <a:t> póry zevní membrány (např. ampicilin, </a:t>
            </a:r>
            <a:r>
              <a:rPr lang="cs-CZ" dirty="0" err="1" smtClean="0"/>
              <a:t>amoxycilin</a:t>
            </a:r>
            <a:r>
              <a:rPr lang="cs-CZ" dirty="0" smtClean="0"/>
              <a:t>). Vlastní </a:t>
            </a:r>
            <a:r>
              <a:rPr lang="cs-CZ" dirty="0" err="1" smtClean="0"/>
              <a:t>murein</a:t>
            </a:r>
            <a:r>
              <a:rPr lang="cs-CZ" dirty="0" smtClean="0"/>
              <a:t> tvoří cca 3 % suché hmotnosti buňky. I pro působení lysozymu musí mít G- bakterie poškozenu nebo odstraněnu vnější membránu, jinak jsou k účinkům těchto látek velmi málo citlivé.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8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62074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Rozdíly ve stavbě buněčné stěny </a:t>
            </a:r>
            <a:r>
              <a:rPr lang="cs-CZ" sz="3100" dirty="0" err="1" smtClean="0"/>
              <a:t>grampozitivních</a:t>
            </a:r>
            <a:r>
              <a:rPr lang="cs-CZ" sz="3100" dirty="0" smtClean="0"/>
              <a:t> a gramnegativních bakterií</a:t>
            </a:r>
            <a:endParaRPr lang="cs-CZ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30716" cy="31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9512" y="4293096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</a:t>
            </a:r>
            <a:r>
              <a:rPr lang="cs-CZ" b="1" dirty="0" smtClean="0"/>
              <a:t>) Buněčná stěna </a:t>
            </a:r>
            <a:r>
              <a:rPr lang="cs-CZ" b="1" dirty="0" err="1" smtClean="0"/>
              <a:t>grampozitivních</a:t>
            </a:r>
            <a:r>
              <a:rPr lang="cs-CZ" b="1" dirty="0" smtClean="0"/>
              <a:t> bakterií: </a:t>
            </a:r>
          </a:p>
          <a:p>
            <a:r>
              <a:rPr lang="cs-CZ" dirty="0" smtClean="0"/>
              <a:t>1. polysacharidový řetězec </a:t>
            </a:r>
            <a:r>
              <a:rPr lang="cs-CZ" dirty="0" err="1" smtClean="0"/>
              <a:t>peptidoglykanu</a:t>
            </a:r>
            <a:r>
              <a:rPr lang="cs-CZ" dirty="0" smtClean="0"/>
              <a:t> (</a:t>
            </a:r>
            <a:r>
              <a:rPr lang="cs-CZ" dirty="0" err="1" smtClean="0"/>
              <a:t>mureinu</a:t>
            </a:r>
            <a:r>
              <a:rPr lang="cs-CZ" dirty="0" smtClean="0"/>
              <a:t>) 2. příčné propojení 3. polysacharid 4. kyselina </a:t>
            </a:r>
            <a:r>
              <a:rPr lang="cs-CZ" dirty="0" err="1" smtClean="0"/>
              <a:t>teichoová</a:t>
            </a:r>
            <a:r>
              <a:rPr lang="cs-CZ" dirty="0" smtClean="0"/>
              <a:t> 5. buněčná stěna 6. cytoplazmatická membrána 7. fosfolipid 8. protein </a:t>
            </a:r>
          </a:p>
          <a:p>
            <a:endParaRPr lang="cs-CZ" b="1" dirty="0" smtClean="0"/>
          </a:p>
          <a:p>
            <a:r>
              <a:rPr lang="cs-CZ" b="1" dirty="0" smtClean="0"/>
              <a:t>b) Buněčná stěna gramnegativních bakterií: </a:t>
            </a:r>
          </a:p>
          <a:p>
            <a:r>
              <a:rPr lang="cs-CZ" dirty="0" smtClean="0"/>
              <a:t>1. lipoprotein 2. </a:t>
            </a:r>
            <a:r>
              <a:rPr lang="cs-CZ" dirty="0" err="1" smtClean="0"/>
              <a:t>peptidoglykan</a:t>
            </a:r>
            <a:r>
              <a:rPr lang="cs-CZ" dirty="0" smtClean="0"/>
              <a:t> 3. lipopolysacharid 4. antigeny 5. </a:t>
            </a:r>
            <a:r>
              <a:rPr lang="cs-CZ" dirty="0" err="1" smtClean="0"/>
              <a:t>porinové</a:t>
            </a:r>
            <a:r>
              <a:rPr lang="cs-CZ" dirty="0" smtClean="0"/>
              <a:t> trimery 6. vnější membrána 7. </a:t>
            </a:r>
            <a:r>
              <a:rPr lang="cs-CZ" dirty="0" err="1" smtClean="0"/>
              <a:t>periplasmatický</a:t>
            </a:r>
            <a:r>
              <a:rPr lang="cs-CZ" dirty="0" smtClean="0"/>
              <a:t> prostor 8. cytoplazmatická membrána 9. fosfolipid 10. protein</a:t>
            </a:r>
          </a:p>
          <a:p>
            <a:r>
              <a:rPr lang="cs-CZ" dirty="0" smtClean="0"/>
              <a:t>MJ </a:t>
            </a:r>
            <a:r>
              <a:rPr lang="cs-CZ" dirty="0" err="1" smtClean="0"/>
              <a:t>Pelczar</a:t>
            </a:r>
            <a:r>
              <a:rPr lang="cs-CZ" dirty="0" smtClean="0"/>
              <a:t>, ECS </a:t>
            </a:r>
            <a:r>
              <a:rPr lang="cs-CZ" dirty="0" err="1" smtClean="0"/>
              <a:t>Chang</a:t>
            </a:r>
            <a:r>
              <a:rPr lang="cs-CZ" dirty="0" smtClean="0"/>
              <a:t> y, NR </a:t>
            </a:r>
            <a:r>
              <a:rPr lang="cs-CZ" dirty="0" err="1" smtClean="0"/>
              <a:t>Krieg</a:t>
            </a:r>
            <a:r>
              <a:rPr lang="cs-CZ" dirty="0" smtClean="0"/>
              <a:t>. </a:t>
            </a:r>
            <a:r>
              <a:rPr lang="cs-CZ" dirty="0" err="1" smtClean="0"/>
              <a:t>Microbiology</a:t>
            </a:r>
            <a:r>
              <a:rPr lang="cs-CZ" dirty="0" smtClean="0"/>
              <a:t>. </a:t>
            </a:r>
            <a:r>
              <a:rPr lang="cs-CZ" dirty="0" err="1" smtClean="0"/>
              <a:t>Mc</a:t>
            </a:r>
            <a:r>
              <a:rPr lang="cs-CZ" dirty="0" smtClean="0"/>
              <a:t> </a:t>
            </a:r>
            <a:r>
              <a:rPr lang="cs-CZ" dirty="0" err="1" smtClean="0"/>
              <a:t>Graw</a:t>
            </a:r>
            <a:r>
              <a:rPr lang="cs-CZ" dirty="0" smtClean="0"/>
              <a:t> </a:t>
            </a:r>
            <a:r>
              <a:rPr lang="cs-CZ" dirty="0" err="1" smtClean="0"/>
              <a:t>Hill</a:t>
            </a:r>
            <a:r>
              <a:rPr lang="cs-CZ" dirty="0" smtClean="0"/>
              <a:t> inc,.1986. New York. 5.ed.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4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Pinocytóza a fagocytóza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27" y="1600200"/>
            <a:ext cx="48543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4248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4619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330</Words>
  <Application>Microsoft Office PowerPoint</Application>
  <PresentationFormat>Předvádění na obrazovce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Stavba membrány</vt:lpstr>
      <vt:lpstr>Membránový fosfolipid</vt:lpstr>
      <vt:lpstr>Prezentace aplikace PowerPoint</vt:lpstr>
      <vt:lpstr>Fosfolipidová dvojvrstva</vt:lpstr>
      <vt:lpstr>Membrány organel </vt:lpstr>
      <vt:lpstr>Prezentace aplikace PowerPoint</vt:lpstr>
      <vt:lpstr>Rozdíly ve stavbě buněčné stěny grampozitivních a gramnegativních bakterií</vt:lpstr>
      <vt:lpstr>Pinocytóza a fagocytóza</vt:lpstr>
      <vt:lpstr>Prezentace aplikace PowerPoint</vt:lpstr>
      <vt:lpstr>Prezentace aplikace PowerPoint</vt:lpstr>
    </vt:vector>
  </TitlesOfParts>
  <Company>UEB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Žákovská</dc:creator>
  <cp:lastModifiedBy>Alena Žákovská</cp:lastModifiedBy>
  <cp:revision>14</cp:revision>
  <dcterms:created xsi:type="dcterms:W3CDTF">2019-11-09T22:24:57Z</dcterms:created>
  <dcterms:modified xsi:type="dcterms:W3CDTF">2019-11-10T19:45:21Z</dcterms:modified>
</cp:coreProperties>
</file>