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5" r:id="rId4"/>
    <p:sldId id="266" r:id="rId5"/>
    <p:sldId id="258" r:id="rId6"/>
    <p:sldId id="271" r:id="rId7"/>
    <p:sldId id="267" r:id="rId8"/>
    <p:sldId id="259" r:id="rId9"/>
    <p:sldId id="272" r:id="rId10"/>
    <p:sldId id="268" r:id="rId11"/>
    <p:sldId id="269" r:id="rId12"/>
    <p:sldId id="273" r:id="rId13"/>
    <p:sldId id="260" r:id="rId14"/>
    <p:sldId id="261" r:id="rId15"/>
    <p:sldId id="270" r:id="rId16"/>
    <p:sldId id="274" r:id="rId17"/>
    <p:sldId id="262" r:id="rId18"/>
    <p:sldId id="263" r:id="rId19"/>
    <p:sldId id="264" r:id="rId20"/>
  </p:sldIdLst>
  <p:sldSz cx="12192000" cy="6858000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F71A-C585-4835-BEDF-3AA6A70F48AE}" type="datetimeFigureOut">
              <a:rPr lang="cs-CZ" smtClean="0"/>
              <a:t>03.10.2019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8CB2-B6A4-4A87-BEEF-F7ED1DEB44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3830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F71A-C585-4835-BEDF-3AA6A70F48AE}" type="datetimeFigureOut">
              <a:rPr lang="cs-CZ" smtClean="0"/>
              <a:t>03.10.2019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8CB2-B6A4-4A87-BEEF-F7ED1DEB44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7272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F71A-C585-4835-BEDF-3AA6A70F48AE}" type="datetimeFigureOut">
              <a:rPr lang="cs-CZ" smtClean="0"/>
              <a:t>03.10.2019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8CB2-B6A4-4A87-BEEF-F7ED1DEB44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7640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F71A-C585-4835-BEDF-3AA6A70F48AE}" type="datetimeFigureOut">
              <a:rPr lang="cs-CZ" smtClean="0"/>
              <a:t>03.10.2019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8CB2-B6A4-4A87-BEEF-F7ED1DEB44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2845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F71A-C585-4835-BEDF-3AA6A70F48AE}" type="datetimeFigureOut">
              <a:rPr lang="cs-CZ" smtClean="0"/>
              <a:t>03.10.2019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8CB2-B6A4-4A87-BEEF-F7ED1DEB44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804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F71A-C585-4835-BEDF-3AA6A70F48AE}" type="datetimeFigureOut">
              <a:rPr lang="cs-CZ" smtClean="0"/>
              <a:t>03.10.2019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8CB2-B6A4-4A87-BEEF-F7ED1DEB44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032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F71A-C585-4835-BEDF-3AA6A70F48AE}" type="datetimeFigureOut">
              <a:rPr lang="cs-CZ" smtClean="0"/>
              <a:t>03.10.2019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8CB2-B6A4-4A87-BEEF-F7ED1DEB44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080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F71A-C585-4835-BEDF-3AA6A70F48AE}" type="datetimeFigureOut">
              <a:rPr lang="cs-CZ" smtClean="0"/>
              <a:t>03.10.2019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8CB2-B6A4-4A87-BEEF-F7ED1DEB44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9370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F71A-C585-4835-BEDF-3AA6A70F48AE}" type="datetimeFigureOut">
              <a:rPr lang="cs-CZ" smtClean="0"/>
              <a:t>03.10.2019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8CB2-B6A4-4A87-BEEF-F7ED1DEB44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382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F71A-C585-4835-BEDF-3AA6A70F48AE}" type="datetimeFigureOut">
              <a:rPr lang="cs-CZ" smtClean="0"/>
              <a:t>03.10.2019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8CB2-B6A4-4A87-BEEF-F7ED1DEB44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000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F71A-C585-4835-BEDF-3AA6A70F48AE}" type="datetimeFigureOut">
              <a:rPr lang="cs-CZ" smtClean="0"/>
              <a:t>03.10.2019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8CB2-B6A4-4A87-BEEF-F7ED1DEB44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9595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F71A-C585-4835-BEDF-3AA6A70F48AE}" type="datetimeFigureOut">
              <a:rPr lang="cs-CZ" smtClean="0"/>
              <a:t>03.10.2019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78CB2-B6A4-4A87-BEEF-F7ED1DEB44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860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Transmastn%C3%A9_kyseliny" TargetMode="External"/><Relationship Id="rId2" Type="http://schemas.openxmlformats.org/officeDocument/2006/relationships/hyperlink" Target="https://cs.wikipedia.org/wiki/Cis-trans_izomerie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cs.wikipedia.org/wiki/Ateroskler%C3%B3za" TargetMode="External"/><Relationship Id="rId5" Type="http://schemas.openxmlformats.org/officeDocument/2006/relationships/hyperlink" Target="https://cs.wikipedia.org/wiki/P%C5%99e%C5%BEv%C3%BDkavec" TargetMode="External"/><Relationship Id="rId4" Type="http://schemas.openxmlformats.org/officeDocument/2006/relationships/hyperlink" Target="https://cs.wikipedia.org/wiki/Hydrogenace#Ztu&#382;ov&#225;n&#237;_tuk&#367;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2971800" y="685800"/>
            <a:ext cx="6477000" cy="5754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b="1"/>
              <a:t>Fyziologie živočichů (a člověka)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b="1"/>
              <a:t>Bi2BP_FYZP,    Bi2BP_FYZL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b="1"/>
              <a:t>III. ročník  </a:t>
            </a:r>
            <a:r>
              <a:rPr lang="cs-CZ" altLang="cs-CZ"/>
              <a:t> </a:t>
            </a:r>
            <a:r>
              <a:rPr lang="cs-CZ" altLang="cs-CZ" b="1"/>
              <a:t>1</a:t>
            </a:r>
            <a:r>
              <a:rPr lang="cs-CZ" altLang="cs-CZ"/>
              <a:t>/0/</a:t>
            </a:r>
            <a:r>
              <a:rPr lang="cs-CZ" altLang="cs-CZ" b="1"/>
              <a:t>2 Zk, z </a:t>
            </a:r>
            <a:r>
              <a:rPr lang="cs-CZ" altLang="cs-CZ" sz="1800"/>
              <a:t>(SP nebo AV)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2000"/>
              <a:t>	Zk – písemná, 30 ot. s i bez výběru,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2000"/>
              <a:t>	různý výsledný počet bodů – min. 60%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cs-CZ" altLang="cs-CZ" b="1"/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b="1"/>
              <a:t>        </a:t>
            </a:r>
            <a:r>
              <a:rPr lang="cs-CZ" altLang="cs-CZ" sz="2800" b="1"/>
              <a:t>doc.RNDr. B. Rychnovský, CSc.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b="1"/>
              <a:t>		     </a:t>
            </a:r>
            <a:r>
              <a:rPr lang="cs-CZ" altLang="cs-CZ" sz="2400" b="1"/>
              <a:t>doc.RNDr. Žákovská, Ph.D.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/>
              <a:t>    		</a:t>
            </a:r>
          </a:p>
        </p:txBody>
      </p:sp>
    </p:spTree>
    <p:extLst>
      <p:ext uri="{BB962C8B-B14F-4D97-AF65-F5344CB8AC3E}">
        <p14:creationId xmlns:p14="http://schemas.microsoft.com/office/powerpoint/2010/main" val="2676456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77505" y="67112"/>
            <a:ext cx="12192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altLang="cs-CZ" sz="2400" b="1" dirty="0" smtClean="0">
                <a:solidFill>
                  <a:srgbClr val="7030A0"/>
                </a:solidFill>
              </a:rPr>
              <a:t>Intenzivní sval. práce </a:t>
            </a:r>
            <a:endParaRPr lang="cs-CZ" altLang="cs-CZ" sz="2400" b="1" dirty="0" smtClean="0">
              <a:solidFill>
                <a:srgbClr val="7030A0"/>
              </a:solidFill>
            </a:endParaRPr>
          </a:p>
          <a:p>
            <a:pPr lvl="0">
              <a:defRPr/>
            </a:pPr>
            <a:r>
              <a:rPr lang="cs-CZ" altLang="cs-CZ" sz="2400" dirty="0" smtClean="0">
                <a:solidFill>
                  <a:prstClr val="black"/>
                </a:solidFill>
              </a:rPr>
              <a:t>bez </a:t>
            </a:r>
            <a:r>
              <a:rPr lang="cs-CZ" altLang="cs-CZ" sz="2400" dirty="0" smtClean="0">
                <a:solidFill>
                  <a:prstClr val="black"/>
                </a:solidFill>
              </a:rPr>
              <a:t>dodání dostatečného mn. O2 – práce svalů v anaerobním prostředí- </a:t>
            </a:r>
            <a:r>
              <a:rPr lang="cs-CZ" altLang="cs-CZ" sz="2400" dirty="0" smtClean="0">
                <a:solidFill>
                  <a:prstClr val="black"/>
                </a:solidFill>
              </a:rPr>
              <a:t>glykolýza </a:t>
            </a:r>
            <a:r>
              <a:rPr lang="cs-CZ" altLang="cs-CZ" sz="2400" dirty="0" smtClean="0">
                <a:solidFill>
                  <a:prstClr val="black"/>
                </a:solidFill>
              </a:rPr>
              <a:t>(využití jen sacharidů), neúplné štěpení </a:t>
            </a:r>
            <a:r>
              <a:rPr lang="cs-CZ" altLang="cs-CZ" sz="2400" dirty="0" err="1" smtClean="0">
                <a:solidFill>
                  <a:prstClr val="black"/>
                </a:solidFill>
              </a:rPr>
              <a:t>glc</a:t>
            </a:r>
            <a:r>
              <a:rPr lang="cs-CZ" altLang="cs-CZ" sz="2400" dirty="0" smtClean="0">
                <a:solidFill>
                  <a:prstClr val="black"/>
                </a:solidFill>
              </a:rPr>
              <a:t> na </a:t>
            </a:r>
            <a:r>
              <a:rPr lang="cs-CZ" altLang="cs-CZ" sz="2400" dirty="0" err="1" smtClean="0">
                <a:solidFill>
                  <a:prstClr val="black"/>
                </a:solidFill>
              </a:rPr>
              <a:t>kys</a:t>
            </a:r>
            <a:r>
              <a:rPr lang="cs-CZ" altLang="cs-CZ" sz="2400" dirty="0" smtClean="0">
                <a:solidFill>
                  <a:prstClr val="black"/>
                </a:solidFill>
              </a:rPr>
              <a:t>. </a:t>
            </a:r>
            <a:r>
              <a:rPr lang="cs-CZ" altLang="cs-CZ" sz="2400" dirty="0" smtClean="0">
                <a:solidFill>
                  <a:prstClr val="black"/>
                </a:solidFill>
              </a:rPr>
              <a:t>mléčnou</a:t>
            </a:r>
            <a:r>
              <a:rPr lang="cs-CZ" altLang="cs-CZ" sz="2400" dirty="0" smtClean="0">
                <a:solidFill>
                  <a:prstClr val="black"/>
                </a:solidFill>
              </a:rPr>
              <a:t>. </a:t>
            </a:r>
            <a:endParaRPr lang="cs-CZ" altLang="cs-CZ" sz="2400" dirty="0" smtClean="0">
              <a:solidFill>
                <a:prstClr val="black"/>
              </a:solidFill>
            </a:endParaRPr>
          </a:p>
          <a:p>
            <a:pPr lvl="0">
              <a:defRPr/>
            </a:pPr>
            <a:r>
              <a:rPr lang="cs-CZ" altLang="cs-CZ" sz="2400" dirty="0" smtClean="0">
                <a:solidFill>
                  <a:prstClr val="black"/>
                </a:solidFill>
              </a:rPr>
              <a:t>Konec </a:t>
            </a:r>
            <a:r>
              <a:rPr lang="cs-CZ" altLang="cs-CZ" sz="2400" dirty="0" smtClean="0">
                <a:solidFill>
                  <a:prstClr val="black"/>
                </a:solidFill>
              </a:rPr>
              <a:t>sval práce- zotavovací fáze- vyšší spotřeba O2 </a:t>
            </a:r>
            <a:r>
              <a:rPr lang="cs-CZ" altLang="cs-CZ" sz="2400" dirty="0" smtClean="0">
                <a:solidFill>
                  <a:prstClr val="black"/>
                </a:solidFill>
              </a:rPr>
              <a:t>( od oxidace </a:t>
            </a:r>
            <a:r>
              <a:rPr lang="cs-CZ" altLang="cs-CZ" sz="2400" dirty="0" err="1" smtClean="0">
                <a:solidFill>
                  <a:prstClr val="black"/>
                </a:solidFill>
              </a:rPr>
              <a:t>kys</a:t>
            </a:r>
            <a:r>
              <a:rPr lang="cs-CZ" altLang="cs-CZ" sz="2400" dirty="0" smtClean="0">
                <a:solidFill>
                  <a:prstClr val="black"/>
                </a:solidFill>
              </a:rPr>
              <a:t>. mléčné </a:t>
            </a:r>
            <a:r>
              <a:rPr lang="cs-CZ" altLang="cs-CZ" sz="2400" dirty="0" smtClean="0">
                <a:solidFill>
                  <a:prstClr val="black"/>
                </a:solidFill>
              </a:rPr>
              <a:t>po </a:t>
            </a:r>
            <a:r>
              <a:rPr lang="cs-CZ" altLang="cs-CZ" sz="2400" dirty="0" err="1" smtClean="0">
                <a:solidFill>
                  <a:prstClr val="black"/>
                </a:solidFill>
              </a:rPr>
              <a:t>resyntézu</a:t>
            </a:r>
            <a:r>
              <a:rPr lang="cs-CZ" altLang="cs-CZ" sz="2400" dirty="0" smtClean="0">
                <a:solidFill>
                  <a:prstClr val="black"/>
                </a:solidFill>
              </a:rPr>
              <a:t> </a:t>
            </a:r>
            <a:r>
              <a:rPr lang="cs-CZ" altLang="cs-CZ" sz="2400" dirty="0" smtClean="0">
                <a:solidFill>
                  <a:prstClr val="black"/>
                </a:solidFill>
              </a:rPr>
              <a:t>glykogenu)</a:t>
            </a:r>
          </a:p>
          <a:p>
            <a:pPr lvl="0">
              <a:defRPr/>
            </a:pPr>
            <a:r>
              <a:rPr lang="cs-CZ" altLang="cs-CZ" sz="2400" dirty="0" smtClean="0">
                <a:solidFill>
                  <a:srgbClr val="7030A0"/>
                </a:solidFill>
              </a:rPr>
              <a:t>Dočasní </a:t>
            </a:r>
            <a:r>
              <a:rPr lang="cs-CZ" altLang="cs-CZ" sz="2400" dirty="0" err="1" smtClean="0">
                <a:solidFill>
                  <a:srgbClr val="7030A0"/>
                </a:solidFill>
              </a:rPr>
              <a:t>anaerobionti</a:t>
            </a:r>
            <a:r>
              <a:rPr lang="cs-CZ" altLang="cs-CZ" sz="2400" dirty="0" smtClean="0">
                <a:solidFill>
                  <a:srgbClr val="7030A0"/>
                </a:solidFill>
              </a:rPr>
              <a:t>- </a:t>
            </a:r>
            <a:r>
              <a:rPr lang="cs-CZ" altLang="cs-CZ" sz="2400" dirty="0" smtClean="0">
                <a:solidFill>
                  <a:prstClr val="black"/>
                </a:solidFill>
              </a:rPr>
              <a:t>vodní bahenní nižší živočichové</a:t>
            </a:r>
          </a:p>
          <a:p>
            <a:pPr lvl="0">
              <a:defRPr/>
            </a:pPr>
            <a:r>
              <a:rPr lang="cs-CZ" altLang="cs-CZ" sz="2400" dirty="0" smtClean="0">
                <a:solidFill>
                  <a:srgbClr val="7030A0"/>
                </a:solidFill>
              </a:rPr>
              <a:t>Trvalí a.</a:t>
            </a:r>
            <a:r>
              <a:rPr lang="cs-CZ" altLang="cs-CZ" sz="2400" dirty="0" smtClean="0">
                <a:solidFill>
                  <a:prstClr val="black"/>
                </a:solidFill>
              </a:rPr>
              <a:t>- parazitičtí červi (tvorba dalších kyselin, CO2 </a:t>
            </a:r>
            <a:r>
              <a:rPr lang="cs-CZ" altLang="cs-CZ" sz="2400" dirty="0" err="1" smtClean="0">
                <a:solidFill>
                  <a:prstClr val="black"/>
                </a:solidFill>
              </a:rPr>
              <a:t>atd</a:t>
            </a:r>
            <a:r>
              <a:rPr lang="cs-CZ" altLang="cs-CZ" sz="2400" dirty="0" smtClean="0">
                <a:solidFill>
                  <a:prstClr val="black"/>
                </a:solidFill>
              </a:rPr>
              <a:t>)</a:t>
            </a:r>
            <a:endParaRPr lang="cs-CZ" altLang="cs-CZ" sz="2400" b="1" dirty="0" smtClean="0">
              <a:solidFill>
                <a:prstClr val="black"/>
              </a:solidFill>
            </a:endParaRPr>
          </a:p>
          <a:p>
            <a:pPr lvl="0">
              <a:defRPr/>
            </a:pPr>
            <a:endParaRPr lang="cs-CZ" altLang="cs-CZ" sz="2400" b="1" dirty="0" smtClean="0">
              <a:solidFill>
                <a:srgbClr val="7030A0"/>
              </a:solidFill>
            </a:endParaRPr>
          </a:p>
          <a:p>
            <a:pPr lvl="0">
              <a:defRPr/>
            </a:pPr>
            <a:r>
              <a:rPr lang="cs-CZ" altLang="cs-CZ" sz="2400" b="1" dirty="0" smtClean="0">
                <a:solidFill>
                  <a:srgbClr val="7030A0"/>
                </a:solidFill>
              </a:rPr>
              <a:t>Pronikavé </a:t>
            </a:r>
            <a:r>
              <a:rPr lang="cs-CZ" altLang="cs-CZ" sz="2400" b="1" dirty="0">
                <a:solidFill>
                  <a:srgbClr val="7030A0"/>
                </a:solidFill>
              </a:rPr>
              <a:t>snížení velikosti metabolismu (</a:t>
            </a:r>
            <a:r>
              <a:rPr lang="cs-CZ" altLang="cs-CZ" sz="2400" b="1" u="sng" dirty="0">
                <a:solidFill>
                  <a:srgbClr val="7030A0"/>
                </a:solidFill>
              </a:rPr>
              <a:t>dormance</a:t>
            </a:r>
            <a:r>
              <a:rPr lang="cs-CZ" altLang="cs-CZ" sz="2400" b="1" dirty="0">
                <a:solidFill>
                  <a:srgbClr val="7030A0"/>
                </a:solidFill>
              </a:rPr>
              <a:t>)</a:t>
            </a:r>
            <a:endParaRPr lang="cs-CZ" altLang="cs-CZ" sz="2400" dirty="0">
              <a:solidFill>
                <a:srgbClr val="7030A0"/>
              </a:solidFill>
            </a:endParaRPr>
          </a:p>
          <a:p>
            <a:pPr lvl="0">
              <a:defRPr/>
            </a:pPr>
            <a:r>
              <a:rPr lang="cs-CZ" altLang="cs-CZ" sz="2400" b="1" dirty="0">
                <a:solidFill>
                  <a:prstClr val="black"/>
                </a:solidFill>
              </a:rPr>
              <a:t>	Diapauza </a:t>
            </a:r>
            <a:r>
              <a:rPr lang="cs-CZ" altLang="cs-CZ" sz="2400" dirty="0">
                <a:solidFill>
                  <a:prstClr val="black"/>
                </a:solidFill>
              </a:rPr>
              <a:t>fyziologická ¼,1/10</a:t>
            </a:r>
            <a:r>
              <a:rPr lang="cs-CZ" altLang="cs-CZ" sz="2400" b="1" dirty="0">
                <a:solidFill>
                  <a:prstClr val="black"/>
                </a:solidFill>
              </a:rPr>
              <a:t>				Hibernace </a:t>
            </a:r>
            <a:r>
              <a:rPr lang="cs-CZ" altLang="cs-CZ" sz="2400" dirty="0">
                <a:solidFill>
                  <a:prstClr val="black"/>
                </a:solidFill>
              </a:rPr>
              <a:t>pravá nepravá 1/100</a:t>
            </a:r>
          </a:p>
          <a:p>
            <a:pPr lvl="0">
              <a:defRPr/>
            </a:pPr>
            <a:r>
              <a:rPr lang="cs-CZ" altLang="cs-CZ" sz="2400" b="1" dirty="0">
                <a:solidFill>
                  <a:prstClr val="black"/>
                </a:solidFill>
              </a:rPr>
              <a:t>	</a:t>
            </a:r>
            <a:r>
              <a:rPr lang="cs-CZ" altLang="cs-CZ" sz="2400" b="1" dirty="0" err="1">
                <a:solidFill>
                  <a:prstClr val="black"/>
                </a:solidFill>
              </a:rPr>
              <a:t>Kviescence</a:t>
            </a:r>
            <a:r>
              <a:rPr lang="cs-CZ" altLang="cs-CZ" sz="2400" b="1" dirty="0">
                <a:solidFill>
                  <a:prstClr val="black"/>
                </a:solidFill>
              </a:rPr>
              <a:t>- </a:t>
            </a:r>
            <a:r>
              <a:rPr lang="cs-CZ" altLang="cs-CZ" sz="2400" dirty="0">
                <a:solidFill>
                  <a:prstClr val="black"/>
                </a:solidFill>
              </a:rPr>
              <a:t>při změně okolních </a:t>
            </a:r>
            <a:r>
              <a:rPr lang="cs-CZ" altLang="cs-CZ" sz="2400" dirty="0" err="1">
                <a:solidFill>
                  <a:prstClr val="black"/>
                </a:solidFill>
              </a:rPr>
              <a:t>podm</a:t>
            </a:r>
            <a:r>
              <a:rPr lang="cs-CZ" altLang="cs-CZ" sz="2400" dirty="0">
                <a:solidFill>
                  <a:prstClr val="black"/>
                </a:solidFill>
              </a:rPr>
              <a:t>. 	</a:t>
            </a:r>
            <a:r>
              <a:rPr lang="cs-CZ" altLang="cs-CZ" sz="2400" b="1" dirty="0">
                <a:solidFill>
                  <a:prstClr val="black"/>
                </a:solidFill>
              </a:rPr>
              <a:t>			Estivace - </a:t>
            </a:r>
            <a:r>
              <a:rPr lang="cs-CZ" altLang="cs-CZ" sz="2400" dirty="0">
                <a:solidFill>
                  <a:prstClr val="black"/>
                </a:solidFill>
              </a:rPr>
              <a:t>poušť</a:t>
            </a:r>
          </a:p>
        </p:txBody>
      </p:sp>
      <p:sp>
        <p:nvSpPr>
          <p:cNvPr id="3" name="Obdélník 2"/>
          <p:cNvSpPr/>
          <p:nvPr/>
        </p:nvSpPr>
        <p:spPr>
          <a:xfrm>
            <a:off x="148905" y="4180344"/>
            <a:ext cx="1025920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800" dirty="0" smtClean="0">
                <a:solidFill>
                  <a:srgbClr val="7030A0"/>
                </a:solidFill>
              </a:rPr>
              <a:t>Stálost </a:t>
            </a:r>
            <a:r>
              <a:rPr lang="cs-CZ" sz="2800" dirty="0" err="1" smtClean="0">
                <a:solidFill>
                  <a:srgbClr val="7030A0"/>
                </a:solidFill>
              </a:rPr>
              <a:t>vnitř</a:t>
            </a:r>
            <a:r>
              <a:rPr lang="cs-CZ" sz="2800" dirty="0" smtClean="0">
                <a:solidFill>
                  <a:srgbClr val="7030A0"/>
                </a:solidFill>
              </a:rPr>
              <a:t>. </a:t>
            </a:r>
            <a:r>
              <a:rPr lang="cs-CZ" sz="2800" dirty="0" smtClean="0">
                <a:solidFill>
                  <a:srgbClr val="7030A0"/>
                </a:solidFill>
              </a:rPr>
              <a:t>p</a:t>
            </a:r>
            <a:r>
              <a:rPr lang="cs-CZ" sz="2800" dirty="0" smtClean="0">
                <a:solidFill>
                  <a:srgbClr val="7030A0"/>
                </a:solidFill>
              </a:rPr>
              <a:t>rostředí</a:t>
            </a:r>
          </a:p>
          <a:p>
            <a:pPr lvl="0"/>
            <a:r>
              <a:rPr lang="cs-CZ" sz="2800" dirty="0" smtClean="0">
                <a:solidFill>
                  <a:prstClr val="black"/>
                </a:solidFill>
              </a:rPr>
              <a:t>Extra </a:t>
            </a:r>
            <a:r>
              <a:rPr lang="cs-CZ" sz="2800" dirty="0">
                <a:solidFill>
                  <a:prstClr val="black"/>
                </a:solidFill>
              </a:rPr>
              <a:t>(15l) a intracelulární (30l) prostředí člověka</a:t>
            </a:r>
          </a:p>
          <a:p>
            <a:pPr lvl="0"/>
            <a:r>
              <a:rPr lang="cs-CZ" sz="2800" dirty="0">
                <a:solidFill>
                  <a:prstClr val="black"/>
                </a:solidFill>
              </a:rPr>
              <a:t>Tkáňový mok (12l), plasma (3l), buněčné membrány oddělují – nejednotnost složení</a:t>
            </a:r>
          </a:p>
          <a:p>
            <a:pPr lvl="0"/>
            <a:r>
              <a:rPr lang="cs-CZ" sz="2800" dirty="0">
                <a:solidFill>
                  <a:srgbClr val="7030A0"/>
                </a:solidFill>
              </a:rPr>
              <a:t>Složení: </a:t>
            </a:r>
            <a:r>
              <a:rPr lang="cs-CZ" sz="2800" dirty="0" err="1">
                <a:solidFill>
                  <a:prstClr val="black"/>
                </a:solidFill>
              </a:rPr>
              <a:t>intracel</a:t>
            </a:r>
            <a:r>
              <a:rPr lang="cs-CZ" sz="2800" dirty="0">
                <a:solidFill>
                  <a:prstClr val="black"/>
                </a:solidFill>
              </a:rPr>
              <a:t>. – bez </a:t>
            </a:r>
            <a:r>
              <a:rPr lang="cs-CZ" sz="2800" dirty="0" err="1">
                <a:solidFill>
                  <a:prstClr val="black"/>
                </a:solidFill>
              </a:rPr>
              <a:t>Na</a:t>
            </a:r>
            <a:r>
              <a:rPr lang="cs-CZ" sz="2800" baseline="30000" dirty="0" err="1">
                <a:solidFill>
                  <a:prstClr val="black"/>
                </a:solidFill>
              </a:rPr>
              <a:t>+</a:t>
            </a:r>
            <a:r>
              <a:rPr lang="cs-CZ" sz="2800" dirty="0" err="1">
                <a:solidFill>
                  <a:prstClr val="black"/>
                </a:solidFill>
              </a:rPr>
              <a:t>,Cl</a:t>
            </a:r>
            <a:r>
              <a:rPr lang="cs-CZ" sz="2800" dirty="0">
                <a:solidFill>
                  <a:prstClr val="black"/>
                </a:solidFill>
              </a:rPr>
              <a:t>¯, nadbytek K, Ca, Mg, bílkovin, fosfátů, </a:t>
            </a:r>
          </a:p>
          <a:p>
            <a:pPr lvl="0"/>
            <a:r>
              <a:rPr lang="cs-CZ" sz="2800" dirty="0" err="1">
                <a:solidFill>
                  <a:prstClr val="black"/>
                </a:solidFill>
              </a:rPr>
              <a:t>Extracel</a:t>
            </a:r>
            <a:r>
              <a:rPr lang="cs-CZ" sz="2800" dirty="0">
                <a:solidFill>
                  <a:prstClr val="black"/>
                </a:solidFill>
              </a:rPr>
              <a:t>. Nadbytek Na, Cl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15071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03796" y="863600"/>
            <a:ext cx="9627604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Výměna mezi nimi </a:t>
            </a:r>
            <a:r>
              <a:rPr lang="cs-CZ" sz="2800" dirty="0" smtClean="0">
                <a:solidFill>
                  <a:srgbClr val="7030A0"/>
                </a:solidFill>
              </a:rPr>
              <a:t>pasivními, aktivními mechanismy</a:t>
            </a:r>
          </a:p>
          <a:p>
            <a:r>
              <a:rPr lang="cs-CZ" sz="2800" dirty="0" smtClean="0">
                <a:solidFill>
                  <a:srgbClr val="7030A0"/>
                </a:solidFill>
              </a:rPr>
              <a:t>Pasivní transport – </a:t>
            </a:r>
            <a:r>
              <a:rPr lang="cs-CZ" sz="2800" dirty="0" smtClean="0"/>
              <a:t>bez E, difuzí, oba směry</a:t>
            </a:r>
          </a:p>
          <a:p>
            <a:r>
              <a:rPr lang="cs-CZ" sz="2800" dirty="0" smtClean="0">
                <a:solidFill>
                  <a:srgbClr val="7030A0"/>
                </a:solidFill>
              </a:rPr>
              <a:t>a) tlakový, b) elektrochemický (koncentrační, elektrostatický, pH) c) teplotní</a:t>
            </a:r>
          </a:p>
          <a:p>
            <a:r>
              <a:rPr lang="cs-CZ" sz="2800" dirty="0" smtClean="0">
                <a:solidFill>
                  <a:srgbClr val="7030A0"/>
                </a:solidFill>
              </a:rPr>
              <a:t>Aktivní transport </a:t>
            </a:r>
            <a:r>
              <a:rPr lang="cs-CZ" sz="2800" dirty="0" smtClean="0"/>
              <a:t>i proti </a:t>
            </a:r>
            <a:r>
              <a:rPr lang="cs-CZ" sz="2800" dirty="0" err="1" smtClean="0"/>
              <a:t>konc</a:t>
            </a:r>
            <a:r>
              <a:rPr lang="cs-CZ" sz="2800" dirty="0" smtClean="0"/>
              <a:t>. spádu za účasti přenašeče (bílkovina enzymatického charakteru, E)</a:t>
            </a:r>
          </a:p>
          <a:p>
            <a:r>
              <a:rPr lang="cs-CZ" sz="2800" dirty="0" smtClean="0">
                <a:solidFill>
                  <a:srgbClr val="7030A0"/>
                </a:solidFill>
              </a:rPr>
              <a:t>Pinocytóza – </a:t>
            </a:r>
            <a:r>
              <a:rPr lang="cs-CZ" sz="2800" dirty="0" smtClean="0"/>
              <a:t>váček pro velké molekuly, </a:t>
            </a:r>
            <a:r>
              <a:rPr lang="cs-CZ" sz="2800" dirty="0" err="1" smtClean="0"/>
              <a:t>vchlípení</a:t>
            </a:r>
            <a:r>
              <a:rPr lang="cs-CZ" sz="2800" dirty="0" smtClean="0"/>
              <a:t> membrány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4606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00100" y="495299"/>
            <a:ext cx="83439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800" b="1" dirty="0">
                <a:solidFill>
                  <a:srgbClr val="7030A0"/>
                </a:solidFill>
              </a:rPr>
              <a:t>Výživa</a:t>
            </a:r>
          </a:p>
          <a:p>
            <a:pPr lvl="0"/>
            <a:r>
              <a:rPr lang="cs-CZ" sz="2800" dirty="0">
                <a:solidFill>
                  <a:srgbClr val="7030A0"/>
                </a:solidFill>
              </a:rPr>
              <a:t>Heterotrofie</a:t>
            </a:r>
            <a:r>
              <a:rPr lang="cs-CZ" sz="2800" dirty="0">
                <a:solidFill>
                  <a:prstClr val="black"/>
                </a:solidFill>
              </a:rPr>
              <a:t> - nejsou schopny samy vytvářet organické látky z anorganických, </a:t>
            </a:r>
            <a:r>
              <a:rPr lang="cs-CZ" sz="2800" dirty="0" err="1">
                <a:solidFill>
                  <a:prstClr val="black"/>
                </a:solidFill>
              </a:rPr>
              <a:t>metatrofie</a:t>
            </a:r>
            <a:endParaRPr lang="cs-CZ" sz="2800" dirty="0">
              <a:solidFill>
                <a:prstClr val="black"/>
              </a:solidFill>
            </a:endParaRPr>
          </a:p>
          <a:p>
            <a:pPr lvl="0"/>
            <a:r>
              <a:rPr lang="cs-CZ" sz="2800" dirty="0" err="1">
                <a:solidFill>
                  <a:srgbClr val="7030A0"/>
                </a:solidFill>
              </a:rPr>
              <a:t>Monofágové</a:t>
            </a:r>
            <a:r>
              <a:rPr lang="cs-CZ" sz="2800" dirty="0">
                <a:solidFill>
                  <a:prstClr val="black"/>
                </a:solidFill>
              </a:rPr>
              <a:t>- jediný druh potravy, </a:t>
            </a:r>
            <a:r>
              <a:rPr lang="cs-CZ" sz="2800" dirty="0" err="1">
                <a:solidFill>
                  <a:srgbClr val="7030A0"/>
                </a:solidFill>
              </a:rPr>
              <a:t>oligofágie</a:t>
            </a:r>
            <a:r>
              <a:rPr lang="cs-CZ" sz="2800" dirty="0">
                <a:solidFill>
                  <a:srgbClr val="7030A0"/>
                </a:solidFill>
              </a:rPr>
              <a:t>, polyfagie</a:t>
            </a:r>
          </a:p>
          <a:p>
            <a:pPr lvl="0"/>
            <a:r>
              <a:rPr lang="cs-CZ" sz="2800" dirty="0" err="1">
                <a:solidFill>
                  <a:prstClr val="black"/>
                </a:solidFill>
              </a:rPr>
              <a:t>Herbivorové</a:t>
            </a:r>
            <a:r>
              <a:rPr lang="cs-CZ" sz="2800" dirty="0">
                <a:solidFill>
                  <a:prstClr val="black"/>
                </a:solidFill>
              </a:rPr>
              <a:t>, </a:t>
            </a:r>
            <a:r>
              <a:rPr lang="cs-CZ" sz="2800" dirty="0" err="1">
                <a:solidFill>
                  <a:prstClr val="black"/>
                </a:solidFill>
              </a:rPr>
              <a:t>carnivorové</a:t>
            </a:r>
            <a:r>
              <a:rPr lang="cs-CZ" sz="2800" dirty="0">
                <a:solidFill>
                  <a:prstClr val="black"/>
                </a:solidFill>
              </a:rPr>
              <a:t>, </a:t>
            </a:r>
            <a:r>
              <a:rPr lang="cs-CZ" sz="2800" dirty="0" err="1">
                <a:solidFill>
                  <a:prstClr val="black"/>
                </a:solidFill>
              </a:rPr>
              <a:t>omnivorové</a:t>
            </a:r>
            <a:endParaRPr lang="cs-CZ" sz="2800" dirty="0">
              <a:solidFill>
                <a:prstClr val="black"/>
              </a:solidFill>
            </a:endParaRPr>
          </a:p>
          <a:p>
            <a:pPr lvl="0"/>
            <a:r>
              <a:rPr lang="cs-CZ" sz="2800" dirty="0">
                <a:solidFill>
                  <a:prstClr val="black"/>
                </a:solidFill>
              </a:rPr>
              <a:t>Příjem sacharidy (55%), bílkoviny (15%), lipidy (30%) živočich nedovede využít všechnu potravu- balastní látky, nedokáže zpracovat – výkaly. Rozdíly ve využití (celulóza, vosky skleroproteiny)</a:t>
            </a:r>
          </a:p>
          <a:p>
            <a:pPr lvl="0"/>
            <a:r>
              <a:rPr lang="cs-CZ" sz="2800" dirty="0">
                <a:solidFill>
                  <a:prstClr val="black"/>
                </a:solidFill>
              </a:rPr>
              <a:t>Využitelnost cukrů (98%), lipidů (98%), bílkovin (92%)</a:t>
            </a:r>
          </a:p>
          <a:p>
            <a:pPr lvl="0"/>
            <a:r>
              <a:rPr lang="cs-CZ" sz="2800" dirty="0">
                <a:solidFill>
                  <a:srgbClr val="7030A0"/>
                </a:solidFill>
              </a:rPr>
              <a:t>Zastupování živin </a:t>
            </a:r>
            <a:r>
              <a:rPr lang="cs-CZ" sz="2800" dirty="0">
                <a:solidFill>
                  <a:prstClr val="black"/>
                </a:solidFill>
              </a:rPr>
              <a:t>– princip izodynamie živin- nelze zcela nahradit </a:t>
            </a:r>
          </a:p>
          <a:p>
            <a:pPr lvl="0"/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3680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9" name="Picture 6" descr="energ zdroj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1" t="7524" r="2330" b="5956"/>
          <a:stretch>
            <a:fillRect/>
          </a:stretch>
        </p:blipFill>
        <p:spPr bwMode="auto">
          <a:xfrm>
            <a:off x="1674607" y="-179939"/>
            <a:ext cx="91440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38" name="Rectangle 5"/>
          <p:cNvSpPr>
            <a:spLocks noChangeArrowheads="1"/>
          </p:cNvSpPr>
          <p:nvPr/>
        </p:nvSpPr>
        <p:spPr bwMode="auto">
          <a:xfrm>
            <a:off x="301214" y="3413111"/>
            <a:ext cx="11890786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>
                <a:latin typeface="+mn-lt"/>
              </a:rPr>
              <a:t>Dělení živočichů podle typu přijímané potravy (B + T +C)</a:t>
            </a:r>
            <a:endParaRPr lang="cs-CZ" altLang="cs-CZ" sz="1800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>
                <a:latin typeface="+mn-lt"/>
              </a:rPr>
              <a:t>(všežravci: 15 + 30 + 55 % </a:t>
            </a:r>
            <a:r>
              <a:rPr lang="cs-CZ" altLang="cs-CZ" sz="1800" dirty="0">
                <a:latin typeface="+mn-lt"/>
              </a:rPr>
              <a:t>= 100 + 100 + 180 g)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>
                <a:latin typeface="+mn-lt"/>
              </a:rPr>
              <a:t>Masožravci, býložravci – zvláštnosti)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>
                <a:latin typeface="+mn-lt"/>
              </a:rPr>
              <a:t>Využitelnost </a:t>
            </a:r>
            <a:r>
              <a:rPr lang="cs-CZ" altLang="cs-CZ" sz="1800" b="1" dirty="0" smtClean="0">
                <a:latin typeface="+mn-lt"/>
              </a:rPr>
              <a:t>živin</a:t>
            </a:r>
            <a:endParaRPr lang="cs-CZ" altLang="cs-CZ" sz="1800" b="1" dirty="0">
              <a:latin typeface="+mn-lt"/>
            </a:endParaRPr>
          </a:p>
          <a:p>
            <a:pPr lvl="0">
              <a:spcBef>
                <a:spcPts val="0"/>
              </a:spcBef>
              <a:buNone/>
            </a:pPr>
            <a:r>
              <a:rPr lang="cs-CZ" altLang="cs-CZ" sz="1800" b="1" dirty="0">
                <a:latin typeface="+mn-lt"/>
              </a:rPr>
              <a:t>Princip izodynamie </a:t>
            </a:r>
            <a:r>
              <a:rPr lang="cs-CZ" altLang="cs-CZ" sz="1800" b="1" dirty="0" smtClean="0">
                <a:latin typeface="+mn-lt"/>
              </a:rPr>
              <a:t>živin (vzájemné zastupování živin) </a:t>
            </a:r>
            <a:r>
              <a:rPr lang="cs-CZ" altLang="cs-CZ" sz="1800" dirty="0" smtClean="0">
                <a:latin typeface="+mn-lt"/>
              </a:rPr>
              <a:t>–</a:t>
            </a:r>
            <a:r>
              <a:rPr lang="cs-CZ" sz="2400" dirty="0" smtClean="0">
                <a:solidFill>
                  <a:prstClr val="black"/>
                </a:solidFill>
                <a:latin typeface="+mn-lt"/>
              </a:rPr>
              <a:t>Minimální </a:t>
            </a:r>
            <a:r>
              <a:rPr lang="cs-CZ" sz="2400" dirty="0">
                <a:solidFill>
                  <a:prstClr val="black"/>
                </a:solidFill>
                <a:latin typeface="+mn-lt"/>
              </a:rPr>
              <a:t>mn. a typy potravin: 10% cukrů – při </a:t>
            </a:r>
            <a:r>
              <a:rPr lang="cs-CZ" sz="2400" dirty="0" smtClean="0">
                <a:solidFill>
                  <a:prstClr val="black"/>
                </a:solidFill>
                <a:latin typeface="+mn-lt"/>
              </a:rPr>
              <a:t>nedostatku - poruchy </a:t>
            </a:r>
            <a:r>
              <a:rPr lang="cs-CZ" sz="2400" dirty="0">
                <a:solidFill>
                  <a:prstClr val="black"/>
                </a:solidFill>
                <a:latin typeface="+mn-lt"/>
              </a:rPr>
              <a:t>intermediárního metabolismu,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 smtClean="0">
                <a:latin typeface="+mn-lt"/>
              </a:rPr>
              <a:t>– </a:t>
            </a:r>
            <a:r>
              <a:rPr lang="cs-CZ" altLang="cs-CZ" sz="2000" dirty="0">
                <a:latin typeface="+mn-lt"/>
              </a:rPr>
              <a:t>esenciální MK (</a:t>
            </a:r>
            <a:r>
              <a:rPr lang="cs-CZ" altLang="cs-CZ" sz="2000" dirty="0" err="1">
                <a:latin typeface="+mn-lt"/>
              </a:rPr>
              <a:t>kys</a:t>
            </a:r>
            <a:r>
              <a:rPr lang="cs-CZ" altLang="cs-CZ" sz="2000" dirty="0">
                <a:latin typeface="+mn-lt"/>
              </a:rPr>
              <a:t>. arachidonová, linolová, </a:t>
            </a:r>
            <a:r>
              <a:rPr lang="cs-CZ" altLang="cs-CZ" sz="2000" dirty="0" err="1">
                <a:latin typeface="+mn-lt"/>
              </a:rPr>
              <a:t>linolenová</a:t>
            </a:r>
            <a:r>
              <a:rPr lang="cs-CZ" altLang="cs-CZ" sz="2000" dirty="0">
                <a:latin typeface="+mn-lt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 smtClean="0">
                <a:latin typeface="+mn-lt"/>
              </a:rPr>
              <a:t>(</a:t>
            </a:r>
            <a:r>
              <a:rPr lang="cs-CZ" altLang="cs-CZ" sz="2000" dirty="0">
                <a:latin typeface="+mn-lt"/>
              </a:rPr>
              <a:t>20 – 30 mg pro krysu, pro člověka 3 – 5 g)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 smtClean="0">
                <a:latin typeface="+mn-lt"/>
              </a:rPr>
              <a:t>– </a:t>
            </a:r>
            <a:r>
              <a:rPr lang="cs-CZ" altLang="cs-CZ" sz="2000" dirty="0">
                <a:latin typeface="+mn-lt"/>
              </a:rPr>
              <a:t>esenciální aminokyseliny (6 – 12 g) – arginin, izoleucin, </a:t>
            </a:r>
            <a:r>
              <a:rPr lang="cs-CZ" altLang="cs-CZ" sz="2000" dirty="0" smtClean="0">
                <a:latin typeface="+mn-lt"/>
              </a:rPr>
              <a:t>leucin</a:t>
            </a:r>
            <a:r>
              <a:rPr lang="cs-CZ" altLang="cs-CZ" sz="2000" dirty="0">
                <a:latin typeface="+mn-lt"/>
              </a:rPr>
              <a:t>, lyzin, metionin, treonin, tryptofan, tyrozin, valin</a:t>
            </a:r>
          </a:p>
        </p:txBody>
      </p:sp>
      <p:sp>
        <p:nvSpPr>
          <p:cNvPr id="39940" name="TextovéPole 1"/>
          <p:cNvSpPr txBox="1">
            <a:spLocks noChangeArrowheads="1"/>
          </p:cNvSpPr>
          <p:nvPr/>
        </p:nvSpPr>
        <p:spPr bwMode="auto">
          <a:xfrm>
            <a:off x="8458200" y="2286000"/>
            <a:ext cx="838200" cy="36933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</p:spTree>
    <p:extLst>
      <p:ext uri="{BB962C8B-B14F-4D97-AF65-F5344CB8AC3E}">
        <p14:creationId xmlns:p14="http://schemas.microsoft.com/office/powerpoint/2010/main" val="11239287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ChangeArrowheads="1"/>
          </p:cNvSpPr>
          <p:nvPr/>
        </p:nvSpPr>
        <p:spPr bwMode="auto">
          <a:xfrm>
            <a:off x="279206" y="0"/>
            <a:ext cx="10170952" cy="7109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>
              <a:spcBef>
                <a:spcPts val="0"/>
              </a:spcBef>
              <a:buNone/>
            </a:pPr>
            <a:r>
              <a:rPr lang="cs-CZ" sz="2800" b="1" dirty="0">
                <a:solidFill>
                  <a:srgbClr val="7030A0"/>
                </a:solidFill>
                <a:latin typeface="Calibri" panose="020F0502020204030204"/>
              </a:rPr>
              <a:t>Bílkoviny</a:t>
            </a:r>
          </a:p>
          <a:p>
            <a:pPr lvl="0">
              <a:spcBef>
                <a:spcPts val="0"/>
              </a:spcBef>
              <a:buNone/>
            </a:pPr>
            <a:r>
              <a:rPr lang="cs-CZ" sz="2400" dirty="0">
                <a:solidFill>
                  <a:prstClr val="black"/>
                </a:solidFill>
                <a:latin typeface="Calibri" panose="020F0502020204030204"/>
              </a:rPr>
              <a:t>Savčí se neukládají jako zásobu. Doplnění a nahrazení rozpadlých při životních pochodech (srst, odírání </a:t>
            </a:r>
            <a:r>
              <a:rPr lang="cs-CZ" sz="2400" dirty="0" err="1">
                <a:solidFill>
                  <a:prstClr val="black"/>
                </a:solidFill>
                <a:latin typeface="Calibri" panose="020F0502020204030204"/>
              </a:rPr>
              <a:t>poikožky</a:t>
            </a:r>
            <a:r>
              <a:rPr lang="cs-CZ" sz="2400" dirty="0">
                <a:solidFill>
                  <a:prstClr val="black"/>
                </a:solidFill>
                <a:latin typeface="Calibri" panose="020F0502020204030204"/>
              </a:rPr>
              <a:t>, sliznice, vyměšování N exkrementů)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/>
              <a:t>Látková </a:t>
            </a:r>
            <a:r>
              <a:rPr lang="cs-CZ" altLang="cs-CZ" sz="2400" b="1" dirty="0"/>
              <a:t>bilance</a:t>
            </a:r>
            <a:r>
              <a:rPr lang="cs-CZ" altLang="cs-CZ" sz="2400" dirty="0"/>
              <a:t> – jaké množství určité živiny je přijato z potravy do těla, přeměněno, vyloučeno (sledování změn v přeměně N – 16 % hmotnosti bílkovin).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solidFill>
                  <a:srgbClr val="7030A0"/>
                </a:solidFill>
              </a:rPr>
              <a:t>Bílkovinné </a:t>
            </a:r>
            <a:r>
              <a:rPr lang="cs-CZ" altLang="cs-CZ" sz="2400" b="1" dirty="0">
                <a:solidFill>
                  <a:srgbClr val="7030A0"/>
                </a:solidFill>
              </a:rPr>
              <a:t>optimum</a:t>
            </a:r>
            <a:r>
              <a:rPr lang="cs-CZ" altLang="cs-CZ" sz="2400" dirty="0">
                <a:solidFill>
                  <a:srgbClr val="7030A0"/>
                </a:solidFill>
              </a:rPr>
              <a:t> </a:t>
            </a:r>
            <a:r>
              <a:rPr lang="cs-CZ" altLang="cs-CZ" sz="2400" dirty="0"/>
              <a:t>– 1 g bílkovin na 1 kg hmotnosti (&lt; 1/3 živočišných)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Bílkovinné bilanční minimum – 20 – 30 g denně pro </a:t>
            </a:r>
            <a:r>
              <a:rPr lang="cs-CZ" altLang="cs-CZ" sz="2400" dirty="0" smtClean="0"/>
              <a:t>Evropany, dusíková rovnováha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 smtClean="0"/>
              <a:t>Hodnotnější živočišné -  (stravitelnost 85-98%), rostlinné (80%)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 smtClean="0">
                <a:solidFill>
                  <a:srgbClr val="7030A0"/>
                </a:solidFill>
              </a:rPr>
              <a:t>Biologická hodnota bílkovin </a:t>
            </a:r>
            <a:r>
              <a:rPr lang="cs-CZ" altLang="cs-CZ" sz="2400" dirty="0" smtClean="0"/>
              <a:t>– tím větší, čím méně je potřebné k naplnění bil. </a:t>
            </a:r>
            <a:r>
              <a:rPr lang="cs-CZ" altLang="cs-CZ" sz="2400" dirty="0" smtClean="0"/>
              <a:t>minima</a:t>
            </a:r>
            <a:r>
              <a:rPr lang="cs-CZ" altLang="cs-CZ" sz="2400" dirty="0" smtClean="0"/>
              <a:t>. Bílkovinná </a:t>
            </a:r>
            <a:r>
              <a:rPr lang="cs-CZ" altLang="cs-CZ" sz="2400" dirty="0"/>
              <a:t>malnutrice (nedostatečnost)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 smtClean="0"/>
              <a:t>Potřeba </a:t>
            </a:r>
            <a:r>
              <a:rPr lang="cs-CZ" altLang="cs-CZ" sz="2400" dirty="0"/>
              <a:t>aminokyselin: - syntéza peptidů a bílkovin v těle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			- možný zdroj energie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Zastoupení bílkovin v těle: do 20 % hmotnosti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Zastoupení sacharidů v těle: do 1 % hmotnosti (glykogenová rezerva asi 300 g,	glykémie – normální koncentrace glukózy v krvi:  1 g na 1 l krve)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Zastoupení lipidů: 13 % hmotnosti těla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6630472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25359" y="-88341"/>
            <a:ext cx="7503544" cy="1325563"/>
          </a:xfrm>
        </p:spPr>
        <p:txBody>
          <a:bodyPr>
            <a:normAutofit/>
          </a:bodyPr>
          <a:lstStyle/>
          <a:p>
            <a:r>
              <a:rPr lang="cs-CZ" sz="3600" dirty="0">
                <a:ea typeface="Times New Roman" panose="02020603050405020304" pitchFamily="18" charset="0"/>
                <a:cs typeface="Times New Roman" panose="02020603050405020304" pitchFamily="18" charset="0"/>
              </a:rPr>
              <a:t>Mastné kyseliny a imunitní </a:t>
            </a:r>
            <a:r>
              <a:rPr lang="cs-CZ" sz="36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systém</a:t>
            </a:r>
            <a:endParaRPr lang="cs-CZ" sz="3600" dirty="0"/>
          </a:p>
        </p:txBody>
      </p:sp>
      <p:sp>
        <p:nvSpPr>
          <p:cNvPr id="3" name="Obdélník 2"/>
          <p:cNvSpPr/>
          <p:nvPr/>
        </p:nvSpPr>
        <p:spPr>
          <a:xfrm>
            <a:off x="204396" y="848372"/>
            <a:ext cx="11489167" cy="68945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400" b="1" dirty="0">
                <a:solidFill>
                  <a:srgbClr val="000000"/>
                </a:solidFill>
              </a:rPr>
              <a:t>Mastné kyseliny dělíme na tři základní kategorie</a:t>
            </a:r>
            <a:r>
              <a:rPr lang="cs-CZ" sz="2400" b="1" dirty="0" smtClean="0">
                <a:solidFill>
                  <a:srgbClr val="000000"/>
                </a:solidFill>
              </a:rPr>
              <a:t>:</a:t>
            </a:r>
            <a:endParaRPr lang="cs-CZ" sz="2400" dirty="0">
              <a:solidFill>
                <a:srgbClr val="000000"/>
              </a:solidFill>
            </a:endParaRPr>
          </a:p>
          <a:p>
            <a:pPr algn="just"/>
            <a:r>
              <a:rPr lang="cs-CZ" sz="2400" dirty="0">
                <a:solidFill>
                  <a:srgbClr val="000000"/>
                </a:solidFill>
              </a:rPr>
              <a:t>·         nasycené mastné kyseliny (NMK neboli angl. SFA)</a:t>
            </a:r>
          </a:p>
          <a:p>
            <a:pPr algn="just"/>
            <a:r>
              <a:rPr lang="cs-CZ" sz="2400" dirty="0">
                <a:solidFill>
                  <a:srgbClr val="000000"/>
                </a:solidFill>
              </a:rPr>
              <a:t>·         </a:t>
            </a:r>
            <a:r>
              <a:rPr lang="cs-CZ" sz="2400" dirty="0" err="1">
                <a:solidFill>
                  <a:srgbClr val="000000"/>
                </a:solidFill>
              </a:rPr>
              <a:t>mononenasycené</a:t>
            </a:r>
            <a:r>
              <a:rPr lang="cs-CZ" sz="2400" dirty="0">
                <a:solidFill>
                  <a:srgbClr val="000000"/>
                </a:solidFill>
              </a:rPr>
              <a:t> mastné kyseliny (MNMK neboli angl. MUFA)</a:t>
            </a:r>
          </a:p>
          <a:p>
            <a:pPr algn="just"/>
            <a:r>
              <a:rPr lang="cs-CZ" sz="2400" dirty="0">
                <a:solidFill>
                  <a:srgbClr val="000000"/>
                </a:solidFill>
              </a:rPr>
              <a:t>·         polynenasycené mastné kyseliny (PNMK neboli angl. PUFA)</a:t>
            </a:r>
          </a:p>
          <a:p>
            <a:r>
              <a:rPr lang="cs-CZ" sz="2400" dirty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sz="2400" dirty="0" smtClean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enasycené dle místa dvojné vazby:</a:t>
            </a:r>
          </a:p>
          <a:p>
            <a:r>
              <a:rPr lang="cs-CZ" sz="2400" dirty="0" smtClean="0">
                <a:solidFill>
                  <a:srgbClr val="7030A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1. omega </a:t>
            </a:r>
            <a:r>
              <a:rPr lang="cs-CZ" sz="2400" dirty="0">
                <a:solidFill>
                  <a:srgbClr val="7030A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– 9 </a:t>
            </a:r>
            <a:r>
              <a:rPr lang="cs-CZ" sz="2400" dirty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(neesenciální, vycházení z kyseliny olejové</a:t>
            </a:r>
            <a:r>
              <a:rPr lang="cs-CZ" sz="2400" dirty="0" smtClean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) a </a:t>
            </a:r>
            <a:r>
              <a:rPr lang="cs-CZ" sz="2400" dirty="0" smtClean="0">
                <a:solidFill>
                  <a:srgbClr val="7030A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2. esenciální </a:t>
            </a:r>
            <a:r>
              <a:rPr lang="cs-CZ" sz="2400" dirty="0">
                <a:solidFill>
                  <a:srgbClr val="7030A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omega </a:t>
            </a:r>
            <a:r>
              <a:rPr lang="cs-CZ" sz="2400" dirty="0" smtClean="0">
                <a:solidFill>
                  <a:srgbClr val="7030A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–3, 6 </a:t>
            </a:r>
          </a:p>
          <a:p>
            <a:r>
              <a:rPr lang="cs-CZ" sz="2400" dirty="0" smtClean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esenciální </a:t>
            </a:r>
            <a:r>
              <a:rPr lang="cs-CZ" sz="2400" dirty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omega – 6 (jsou odvozené od linolové kyseliny, zahrnují </a:t>
            </a:r>
            <a:r>
              <a:rPr lang="cs-CZ" sz="2400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kyselinu arachidonovou</a:t>
            </a:r>
            <a:r>
              <a:rPr lang="cs-CZ" sz="2400" dirty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cs-CZ" sz="2400" dirty="0" smtClean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Omega-3 </a:t>
            </a:r>
            <a:r>
              <a:rPr lang="cs-CZ" sz="2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nenasycené mastné kyseliny (odvozené od </a:t>
            </a:r>
            <a:r>
              <a:rPr lang="cs-CZ" sz="2400" dirty="0" err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linolenové</a:t>
            </a:r>
            <a:r>
              <a:rPr lang="cs-CZ" sz="24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kyseliny </a:t>
            </a:r>
            <a:r>
              <a:rPr lang="cs-CZ" sz="2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 zahrnuje aktivní </a:t>
            </a:r>
            <a:r>
              <a:rPr lang="cs-CZ" sz="2400" dirty="0" err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eikosapentaenovou</a:t>
            </a:r>
            <a:r>
              <a:rPr lang="cs-CZ" sz="24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kyselinu EPA</a:t>
            </a:r>
            <a:r>
              <a:rPr lang="cs-CZ" sz="2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endParaRPr lang="cs-CZ" sz="2400" dirty="0" smtClean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solidFill>
                  <a:srgbClr val="222222"/>
                </a:solidFill>
              </a:rPr>
              <a:t>Většina </a:t>
            </a:r>
            <a:r>
              <a:rPr lang="cs-CZ" sz="2400" dirty="0">
                <a:solidFill>
                  <a:srgbClr val="222222"/>
                </a:solidFill>
              </a:rPr>
              <a:t>přírodních nenasycených mastných kyselin se vyskytuje v konfiguraci </a:t>
            </a:r>
            <a:r>
              <a:rPr lang="cs-CZ" sz="2400" dirty="0">
                <a:solidFill>
                  <a:srgbClr val="0645AD"/>
                </a:solidFill>
                <a:hlinkClick r:id="rId2" tooltip="Cis-trans izomerie"/>
              </a:rPr>
              <a:t>cis</a:t>
            </a:r>
            <a:r>
              <a:rPr lang="cs-CZ" sz="2400" dirty="0">
                <a:solidFill>
                  <a:srgbClr val="222222"/>
                </a:solidFill>
              </a:rPr>
              <a:t>. Trans izomery (</a:t>
            </a:r>
            <a:r>
              <a:rPr lang="cs-CZ" sz="2400" dirty="0" err="1">
                <a:solidFill>
                  <a:srgbClr val="0645AD"/>
                </a:solidFill>
                <a:hlinkClick r:id="rId3" tooltip="Transmastné kyseliny"/>
              </a:rPr>
              <a:t>transmastné</a:t>
            </a:r>
            <a:r>
              <a:rPr lang="cs-CZ" sz="2400" dirty="0">
                <a:solidFill>
                  <a:srgbClr val="0645AD"/>
                </a:solidFill>
                <a:hlinkClick r:id="rId3" tooltip="Transmastné kyseliny"/>
              </a:rPr>
              <a:t> </a:t>
            </a:r>
            <a:r>
              <a:rPr lang="cs-CZ" sz="2400" dirty="0" smtClean="0">
                <a:solidFill>
                  <a:srgbClr val="0645AD"/>
                </a:solidFill>
                <a:hlinkClick r:id="rId3" tooltip="Transmastné kyseliny"/>
              </a:rPr>
              <a:t>kyseliny</a:t>
            </a:r>
            <a:r>
              <a:rPr lang="cs-CZ" sz="2400" dirty="0">
                <a:solidFill>
                  <a:srgbClr val="222222"/>
                </a:solidFill>
              </a:rPr>
              <a:t> </a:t>
            </a:r>
            <a:r>
              <a:rPr lang="cs-CZ" sz="2400" dirty="0" smtClean="0">
                <a:solidFill>
                  <a:srgbClr val="222222"/>
                </a:solidFill>
              </a:rPr>
              <a:t>nebo </a:t>
            </a:r>
            <a:r>
              <a:rPr lang="cs-CZ" sz="2400" dirty="0">
                <a:solidFill>
                  <a:srgbClr val="222222"/>
                </a:solidFill>
              </a:rPr>
              <a:t>TRANS) se vyskytují hlavně ve </a:t>
            </a:r>
            <a:r>
              <a:rPr lang="cs-CZ" sz="2400" dirty="0">
                <a:solidFill>
                  <a:srgbClr val="0645AD"/>
                </a:solidFill>
                <a:hlinkClick r:id="rId4" tooltip="Hydrogenace"/>
              </a:rPr>
              <a:t>ztužených tucích</a:t>
            </a:r>
            <a:r>
              <a:rPr lang="cs-CZ" sz="2400" dirty="0">
                <a:solidFill>
                  <a:srgbClr val="222222"/>
                </a:solidFill>
              </a:rPr>
              <a:t> a ve velmi malém množství v tuku </a:t>
            </a:r>
            <a:r>
              <a:rPr lang="cs-CZ" sz="2400" dirty="0">
                <a:solidFill>
                  <a:srgbClr val="0645AD"/>
                </a:solidFill>
                <a:hlinkClick r:id="rId5" tooltip="Přežvýkavec"/>
              </a:rPr>
              <a:t>přežvýkavců</a:t>
            </a:r>
            <a:r>
              <a:rPr lang="cs-CZ" sz="2400" dirty="0">
                <a:solidFill>
                  <a:srgbClr val="222222"/>
                </a:solidFill>
              </a:rPr>
              <a:t>. </a:t>
            </a:r>
          </a:p>
          <a:p>
            <a:r>
              <a:rPr lang="cs-CZ" sz="2400" dirty="0">
                <a:solidFill>
                  <a:srgbClr val="222222"/>
                </a:solidFill>
              </a:rPr>
              <a:t>Cis-</a:t>
            </a:r>
            <a:r>
              <a:rPr lang="cs-CZ" sz="2400" dirty="0" err="1">
                <a:solidFill>
                  <a:srgbClr val="222222"/>
                </a:solidFill>
              </a:rPr>
              <a:t>mononenasycené</a:t>
            </a:r>
            <a:r>
              <a:rPr lang="cs-CZ" sz="2400" dirty="0">
                <a:solidFill>
                  <a:srgbClr val="222222"/>
                </a:solidFill>
              </a:rPr>
              <a:t> kyseliny zrychlují odbouráváni </a:t>
            </a:r>
            <a:r>
              <a:rPr lang="cs-CZ" sz="2400" dirty="0" smtClean="0">
                <a:solidFill>
                  <a:srgbClr val="222222"/>
                </a:solidFill>
              </a:rPr>
              <a:t>lipoproteinů, </a:t>
            </a:r>
          </a:p>
          <a:p>
            <a:r>
              <a:rPr lang="cs-CZ" sz="2400" dirty="0" smtClean="0">
                <a:solidFill>
                  <a:srgbClr val="222222"/>
                </a:solidFill>
              </a:rPr>
              <a:t>snižují </a:t>
            </a:r>
            <a:r>
              <a:rPr lang="cs-CZ" sz="2400" dirty="0">
                <a:solidFill>
                  <a:srgbClr val="222222"/>
                </a:solidFill>
              </a:rPr>
              <a:t>tak hladinu cholesterolu v </a:t>
            </a:r>
            <a:r>
              <a:rPr lang="cs-CZ" sz="2400" dirty="0" smtClean="0">
                <a:solidFill>
                  <a:srgbClr val="222222"/>
                </a:solidFill>
              </a:rPr>
              <a:t>krvi a regulují (LDL a HDL). </a:t>
            </a:r>
          </a:p>
          <a:p>
            <a:r>
              <a:rPr lang="cs-CZ" sz="2400" dirty="0" smtClean="0">
                <a:solidFill>
                  <a:srgbClr val="222222"/>
                </a:solidFill>
              </a:rPr>
              <a:t>Naproti </a:t>
            </a:r>
            <a:r>
              <a:rPr lang="cs-CZ" sz="2400" dirty="0">
                <a:solidFill>
                  <a:srgbClr val="222222"/>
                </a:solidFill>
              </a:rPr>
              <a:t>tomu </a:t>
            </a:r>
            <a:r>
              <a:rPr lang="cs-CZ" sz="2400" dirty="0" err="1">
                <a:solidFill>
                  <a:srgbClr val="222222"/>
                </a:solidFill>
              </a:rPr>
              <a:t>transmastné</a:t>
            </a:r>
            <a:r>
              <a:rPr lang="cs-CZ" sz="2400" dirty="0">
                <a:solidFill>
                  <a:srgbClr val="222222"/>
                </a:solidFill>
              </a:rPr>
              <a:t> kyseliny prokazatelně hladinu cholesterolu zvyšují a zvyšují tak riziko </a:t>
            </a:r>
            <a:r>
              <a:rPr lang="cs-CZ" sz="2400" dirty="0">
                <a:solidFill>
                  <a:srgbClr val="0645AD"/>
                </a:solidFill>
                <a:hlinkClick r:id="rId6" tooltip="Ateroskleróza"/>
              </a:rPr>
              <a:t>aterosklerózy</a:t>
            </a:r>
            <a:r>
              <a:rPr lang="cs-CZ" sz="2400" dirty="0">
                <a:solidFill>
                  <a:srgbClr val="222222"/>
                </a:solidFill>
              </a:rPr>
              <a:t>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400" dirty="0" smtClean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400" dirty="0" smtClean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3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88900" y="4254500"/>
            <a:ext cx="818085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solidFill>
                  <a:prstClr val="black"/>
                </a:solidFill>
              </a:rPr>
              <a:t>V oblasti doplňků stravy se nejčastěji setkáváme </a:t>
            </a:r>
            <a:endParaRPr lang="cs-CZ" dirty="0" smtClean="0">
              <a:solidFill>
                <a:prstClr val="black"/>
              </a:solidFill>
            </a:endParaRPr>
          </a:p>
          <a:p>
            <a:r>
              <a:rPr lang="cs-CZ" dirty="0" smtClean="0">
                <a:solidFill>
                  <a:prstClr val="black"/>
                </a:solidFill>
              </a:rPr>
              <a:t>s </a:t>
            </a:r>
            <a:r>
              <a:rPr lang="cs-CZ" dirty="0">
                <a:solidFill>
                  <a:prstClr val="black"/>
                </a:solidFill>
              </a:rPr>
              <a:t>nenasycenými mastnými kyselinami</a:t>
            </a:r>
          </a:p>
          <a:p>
            <a:r>
              <a:rPr lang="pl-PL" dirty="0">
                <a:solidFill>
                  <a:prstClr val="black"/>
                </a:solidFill>
              </a:rPr>
              <a:t>známými pod označením omega 3.</a:t>
            </a:r>
            <a:endParaRPr lang="cs-CZ" dirty="0">
              <a:solidFill>
                <a:prstClr val="black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4091" y="3957147"/>
            <a:ext cx="1024217" cy="1518036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11791" y="622300"/>
            <a:ext cx="10037109" cy="30637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solidFill>
                  <a:srgbClr val="703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Esenciální (polynenasycené) mastné kyseliny </a:t>
            </a:r>
            <a:r>
              <a:rPr lang="cs-CZ" sz="2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jsou důležité pro růst, rozmnožování, funkci mozku, </a:t>
            </a:r>
            <a:r>
              <a:rPr lang="cs-CZ" sz="24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očí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cs-CZ" sz="24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Jsou podstatnou </a:t>
            </a:r>
            <a:r>
              <a:rPr lang="cs-CZ" sz="2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součástí buněčných membrán, které jsou nezbytné pro růst, vývoj a funkce imunitních buněk. 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cs-CZ" sz="24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Umožňují </a:t>
            </a:r>
            <a:r>
              <a:rPr lang="cs-CZ" sz="2400" dirty="0" err="1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systézu</a:t>
            </a:r>
            <a:r>
              <a:rPr lang="cs-CZ" sz="24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látek s imunitními vlastnostmi </a:t>
            </a:r>
            <a:r>
              <a:rPr lang="cs-CZ" sz="2400" dirty="0" err="1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eikosanoidů</a:t>
            </a:r>
            <a:r>
              <a:rPr lang="cs-CZ" sz="2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2400" dirty="0" err="1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leukotrieny</a:t>
            </a:r>
            <a:r>
              <a:rPr lang="cs-CZ" sz="2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a prostaglandiny, </a:t>
            </a:r>
            <a:r>
              <a:rPr lang="cs-CZ" sz="2400" dirty="0" err="1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tromoxany</a:t>
            </a:r>
            <a:r>
              <a:rPr lang="cs-CZ" sz="24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), ovlivňují </a:t>
            </a:r>
            <a:r>
              <a:rPr lang="cs-CZ" sz="2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genové </a:t>
            </a:r>
            <a:r>
              <a:rPr lang="cs-CZ" sz="24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regulace a </a:t>
            </a:r>
            <a:r>
              <a:rPr lang="cs-CZ" sz="2400" dirty="0">
                <a:solidFill>
                  <a:srgbClr val="222222"/>
                </a:solidFill>
                <a:latin typeface="Arial" panose="020B0604020202020204" pitchFamily="34" charset="0"/>
              </a:rPr>
              <a:t>jsou vnitrobuněčné signalizační molekuly</a:t>
            </a:r>
            <a:endParaRPr lang="cs-CZ" sz="24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5688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4" descr="vitam přeh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338"/>
          <a:stretch>
            <a:fillRect/>
          </a:stretch>
        </p:blipFill>
        <p:spPr bwMode="auto">
          <a:xfrm>
            <a:off x="965200" y="1781092"/>
            <a:ext cx="10967512" cy="5076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7" name="Rectangle 5"/>
          <p:cNvSpPr>
            <a:spLocks noChangeArrowheads="1"/>
          </p:cNvSpPr>
          <p:nvPr/>
        </p:nvSpPr>
        <p:spPr bwMode="auto">
          <a:xfrm>
            <a:off x="1247887" y="213361"/>
            <a:ext cx="10048539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/>
              <a:t>Vitamíny</a:t>
            </a:r>
            <a:r>
              <a:rPr lang="cs-CZ" altLang="cs-CZ" sz="2400" dirty="0"/>
              <a:t> – látky, které si organismus nedovede syntetizovat. Malá množství. Součást enzymů, provitamíny.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Rozpustné v tucích (A D E K F), ve vodě (B C PP H)</a:t>
            </a:r>
          </a:p>
        </p:txBody>
      </p:sp>
    </p:spTree>
    <p:extLst>
      <p:ext uri="{BB962C8B-B14F-4D97-AF65-F5344CB8AC3E}">
        <p14:creationId xmlns:p14="http://schemas.microsoft.com/office/powerpoint/2010/main" val="31851611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4" descr="vitam přeh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171" r="2499" b="1306"/>
          <a:stretch>
            <a:fillRect/>
          </a:stretch>
        </p:blipFill>
        <p:spPr bwMode="auto">
          <a:xfrm>
            <a:off x="1045079" y="0"/>
            <a:ext cx="9622921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59951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4"/>
          <p:cNvSpPr>
            <a:spLocks noChangeArrowheads="1"/>
          </p:cNvSpPr>
          <p:nvPr/>
        </p:nvSpPr>
        <p:spPr bwMode="auto">
          <a:xfrm>
            <a:off x="268941" y="533400"/>
            <a:ext cx="10897497" cy="637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/>
              <a:t>Minerální látky</a:t>
            </a:r>
            <a:endParaRPr lang="cs-CZ" altLang="cs-CZ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 err="1"/>
              <a:t>Makroelementy</a:t>
            </a:r>
            <a:r>
              <a:rPr lang="cs-CZ" altLang="cs-CZ" sz="2400" dirty="0"/>
              <a:t> – Ca P Na 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Mikroelementy (stopové) – I Co </a:t>
            </a:r>
            <a:r>
              <a:rPr lang="cs-CZ" altLang="cs-CZ" sz="2400" dirty="0" err="1"/>
              <a:t>Fe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Cu</a:t>
            </a:r>
            <a:r>
              <a:rPr lang="cs-CZ" altLang="cs-CZ" sz="2400" dirty="0"/>
              <a:t> </a:t>
            </a:r>
            <a:r>
              <a:rPr lang="cs-CZ" altLang="cs-CZ" sz="2400" dirty="0" err="1"/>
              <a:t>Mn</a:t>
            </a:r>
            <a:r>
              <a:rPr lang="cs-CZ" altLang="cs-CZ" sz="2400" dirty="0"/>
              <a:t> </a:t>
            </a:r>
            <a:r>
              <a:rPr lang="cs-CZ" altLang="cs-CZ" sz="2400" dirty="0" err="1"/>
              <a:t>Zn</a:t>
            </a:r>
            <a:endParaRPr lang="cs-CZ" altLang="cs-CZ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Změny v potřebě živin během života (růst, těhotenství a kojení), práce, podnebí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/>
              <a:t>Racionální </a:t>
            </a:r>
            <a:r>
              <a:rPr lang="cs-CZ" altLang="cs-CZ" sz="2400" b="1" dirty="0"/>
              <a:t>výživa </a:t>
            </a:r>
            <a:r>
              <a:rPr lang="cs-CZ" altLang="cs-CZ" sz="2400" dirty="0"/>
              <a:t>(versus „zdravá v.“ – subjektivní)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 smtClean="0"/>
              <a:t>Shrnutí: Cukry Lipidy Bílkoviny</a:t>
            </a:r>
            <a:r>
              <a:rPr lang="cs-CZ" altLang="cs-CZ" sz="2400" dirty="0"/>
              <a:t> V</a:t>
            </a:r>
            <a:r>
              <a:rPr lang="cs-CZ" altLang="cs-CZ" sz="2400" dirty="0" smtClean="0"/>
              <a:t>itaminy</a:t>
            </a:r>
            <a:endParaRPr lang="cs-CZ" altLang="cs-CZ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Voda, minerální látky (včetně stopových)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Vláknina (nestravitelné zbytky)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rgbClr val="7030A0"/>
                </a:solidFill>
              </a:rPr>
              <a:t>Výživa s rozumem </a:t>
            </a:r>
            <a:r>
              <a:rPr lang="cs-CZ" altLang="cs-CZ" sz="2400" dirty="0"/>
              <a:t>– člověk všežravec.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Nebezpečí (skryté) reklamy, nabídkou, přístupem (slevy), složení.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Rizika potlačování fyziologických mechanismů (proces trávení versus </a:t>
            </a:r>
            <a:r>
              <a:rPr lang="cs-CZ" altLang="cs-CZ" sz="2400" dirty="0" smtClean="0"/>
              <a:t>výkonnost), </a:t>
            </a:r>
            <a:r>
              <a:rPr lang="cs-CZ" altLang="cs-CZ" sz="2400" dirty="0"/>
              <a:t>pocit nasycení, </a:t>
            </a:r>
            <a:r>
              <a:rPr lang="cs-CZ" altLang="cs-CZ" sz="2400" dirty="0" err="1"/>
              <a:t>volumostatický</a:t>
            </a:r>
            <a:r>
              <a:rPr lang="cs-CZ" altLang="cs-CZ" sz="2400" dirty="0"/>
              <a:t> efekt potravy – čokoláda versus zelenina).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Poruchy příjmu potravy (anorexie, bulimie, </a:t>
            </a:r>
            <a:r>
              <a:rPr lang="cs-CZ" altLang="cs-CZ" sz="2400" dirty="0" err="1"/>
              <a:t>ortorexie</a:t>
            </a:r>
            <a:r>
              <a:rPr lang="cs-CZ" altLang="cs-CZ" sz="2400" dirty="0"/>
              <a:t> – posedlost zdravou výživou)</a:t>
            </a:r>
          </a:p>
        </p:txBody>
      </p:sp>
    </p:spTree>
    <p:extLst>
      <p:ext uri="{BB962C8B-B14F-4D97-AF65-F5344CB8AC3E}">
        <p14:creationId xmlns:p14="http://schemas.microsoft.com/office/powerpoint/2010/main" val="3773774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Homeostáza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687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8448" y="234892"/>
            <a:ext cx="11450971" cy="63840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Úvod: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solidFill>
                  <a:srgbClr val="7030A0"/>
                </a:solidFill>
              </a:rPr>
              <a:t>v</a:t>
            </a:r>
            <a:r>
              <a:rPr lang="cs-CZ" dirty="0" smtClean="0">
                <a:solidFill>
                  <a:srgbClr val="7030A0"/>
                </a:solidFill>
              </a:rPr>
              <a:t>šechny organismy- společný základ (obdobné látkové složení, podobný průběh zákl. životních pochodů)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 smtClean="0"/>
              <a:t>Složení: základní prvky: COHN, základní látky: cukry, lipidy, bílkoviny – zdroj 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 smtClean="0">
                <a:solidFill>
                  <a:srgbClr val="7030A0"/>
                </a:solidFill>
              </a:rPr>
              <a:t>Vývoj organismů: </a:t>
            </a:r>
            <a:r>
              <a:rPr lang="cs-CZ" dirty="0" smtClean="0"/>
              <a:t>jednoduché formy v mořském prostředí (stálé </a:t>
            </a:r>
            <a:r>
              <a:rPr lang="cs-CZ" dirty="0" err="1" smtClean="0"/>
              <a:t>fyz</a:t>
            </a:r>
            <a:r>
              <a:rPr lang="cs-CZ" dirty="0" smtClean="0"/>
              <a:t>. </a:t>
            </a:r>
            <a:r>
              <a:rPr lang="cs-CZ" dirty="0" err="1" smtClean="0"/>
              <a:t>chem</a:t>
            </a:r>
            <a:r>
              <a:rPr lang="cs-CZ" dirty="0" smtClean="0"/>
              <a:t>. vlastnosti, rozpouštěcí schopnost, t), výhody: stálá t, živný roztok, odpady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 smtClean="0"/>
              <a:t>Vývoj buněčné plasmatické membrány- výběr látek- vlastní životní prostředí.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 smtClean="0"/>
              <a:t>Další vývoj – více buněk – větší složitosti, koordinace, specializace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 smtClean="0">
              <a:solidFill>
                <a:srgbClr val="7030A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 err="1" smtClean="0">
                <a:solidFill>
                  <a:srgbClr val="7030A0"/>
                </a:solidFill>
              </a:rPr>
              <a:t>Vícebuněční</a:t>
            </a:r>
            <a:r>
              <a:rPr lang="cs-CZ" dirty="0" smtClean="0">
                <a:solidFill>
                  <a:srgbClr val="7030A0"/>
                </a:solidFill>
              </a:rPr>
              <a:t>: </a:t>
            </a:r>
            <a:r>
              <a:rPr lang="cs-CZ" dirty="0" smtClean="0"/>
              <a:t>stálé vnitřní (</a:t>
            </a:r>
            <a:r>
              <a:rPr lang="cs-CZ" dirty="0" err="1" smtClean="0"/>
              <a:t>intracel</a:t>
            </a:r>
            <a:r>
              <a:rPr lang="cs-CZ" dirty="0" smtClean="0"/>
              <a:t>.)prostředí, vnější (</a:t>
            </a:r>
            <a:r>
              <a:rPr lang="cs-CZ" dirty="0" err="1" smtClean="0"/>
              <a:t>extracel</a:t>
            </a:r>
            <a:r>
              <a:rPr lang="cs-CZ" dirty="0" smtClean="0"/>
              <a:t>.)prostředí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 smtClean="0"/>
              <a:t>S vyšší fylogenezí- posun ve prospěch </a:t>
            </a:r>
            <a:r>
              <a:rPr lang="cs-CZ" dirty="0" err="1" smtClean="0"/>
              <a:t>intracel</a:t>
            </a:r>
            <a:r>
              <a:rPr lang="cs-CZ" dirty="0" smtClean="0"/>
              <a:t>. Tekutiny, vzrůst tělesných rozměrů – delší dráha k vnitřním orgánům (difuzní pochody pomalé). Vývoj specializovaných orgánů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68717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3916" y="466608"/>
            <a:ext cx="11611063" cy="5984526"/>
          </a:xfrm>
        </p:spPr>
        <p:txBody>
          <a:bodyPr>
            <a:normAutofit lnSpcReduction="10000"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400" dirty="0" smtClean="0">
              <a:solidFill>
                <a:prstClr val="black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dirty="0" smtClean="0">
                <a:solidFill>
                  <a:prstClr val="black"/>
                </a:solidFill>
              </a:rPr>
              <a:t>Činnost </a:t>
            </a:r>
            <a:r>
              <a:rPr lang="cs-CZ" sz="2400" dirty="0">
                <a:solidFill>
                  <a:prstClr val="black"/>
                </a:solidFill>
              </a:rPr>
              <a:t>zabezpečována odlišnými biochemickými vlastnostmi buněk orgánů za účelem homeostázy – </a:t>
            </a:r>
            <a:r>
              <a:rPr lang="cs-CZ" sz="2400" b="1" dirty="0">
                <a:solidFill>
                  <a:srgbClr val="7030A0"/>
                </a:solidFill>
              </a:rPr>
              <a:t>zajištění stálého vnitřního prostředí </a:t>
            </a:r>
            <a:r>
              <a:rPr lang="cs-CZ" sz="2400" dirty="0">
                <a:solidFill>
                  <a:prstClr val="black"/>
                </a:solidFill>
              </a:rPr>
              <a:t>organismu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cap="all" dirty="0">
                <a:solidFill>
                  <a:prstClr val="black"/>
                </a:solidFill>
              </a:rPr>
              <a:t>Jednobuněční - regulační pochody uvnitř buňky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cap="all" dirty="0">
                <a:solidFill>
                  <a:prstClr val="black"/>
                </a:solidFill>
              </a:rPr>
              <a:t>Mnohobuněční – regulační mechanismy, možnost přenosu informací (hormony, nervy imunita</a:t>
            </a:r>
            <a:r>
              <a:rPr lang="cs-CZ" sz="2400" cap="all" dirty="0" smtClean="0">
                <a:solidFill>
                  <a:prstClr val="black"/>
                </a:solidFill>
              </a:rPr>
              <a:t>)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400" cap="all" dirty="0">
              <a:solidFill>
                <a:prstClr val="black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b="1" dirty="0">
                <a:solidFill>
                  <a:prstClr val="black"/>
                </a:solidFill>
              </a:rPr>
              <a:t>Základní vlastnost živé hmoty – potřeba energie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b="1" dirty="0">
                <a:solidFill>
                  <a:prstClr val="black"/>
                </a:solidFill>
              </a:rPr>
              <a:t>Energetika živočichů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b="1" dirty="0">
                <a:solidFill>
                  <a:prstClr val="black"/>
                </a:solidFill>
              </a:rPr>
              <a:t>Získávání: tvorba a využití stávající organické hmoty: podobná u jedno- i mnohobuněčných </a:t>
            </a:r>
            <a:r>
              <a:rPr lang="cs-CZ" altLang="cs-CZ" b="1" dirty="0" err="1">
                <a:solidFill>
                  <a:prstClr val="black"/>
                </a:solidFill>
              </a:rPr>
              <a:t>org</a:t>
            </a:r>
            <a:r>
              <a:rPr lang="cs-CZ" altLang="cs-CZ" b="1" dirty="0">
                <a:solidFill>
                  <a:prstClr val="black"/>
                </a:solidFill>
              </a:rPr>
              <a:t>.</a:t>
            </a:r>
            <a:endParaRPr lang="cs-CZ" altLang="cs-CZ" dirty="0">
              <a:solidFill>
                <a:prstClr val="black"/>
              </a:solidFill>
            </a:endParaRPr>
          </a:p>
          <a:p>
            <a:pPr marL="342900" lvl="0" indent="-342900"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r>
              <a:rPr lang="cs-CZ" altLang="cs-CZ" b="1" dirty="0">
                <a:solidFill>
                  <a:srgbClr val="7030A0"/>
                </a:solidFill>
              </a:rPr>
              <a:t>enzymatický rozklad organických látek </a:t>
            </a:r>
            <a:endParaRPr lang="cs-CZ" altLang="cs-CZ" b="1" dirty="0" smtClean="0">
              <a:solidFill>
                <a:srgbClr val="7030A0"/>
              </a:solidFill>
            </a:endParaRPr>
          </a:p>
          <a:p>
            <a:pPr marL="342900" lvl="0" indent="-342900"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r>
              <a:rPr lang="cs-CZ" altLang="cs-CZ" b="1" dirty="0" smtClean="0">
                <a:solidFill>
                  <a:srgbClr val="7030A0"/>
                </a:solidFill>
              </a:rPr>
              <a:t>anaerobní </a:t>
            </a:r>
            <a:r>
              <a:rPr lang="cs-CZ" altLang="cs-CZ" b="1" dirty="0">
                <a:solidFill>
                  <a:srgbClr val="7030A0"/>
                </a:solidFill>
              </a:rPr>
              <a:t>i aerobní odbourávání látek 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b="1" dirty="0">
                <a:solidFill>
                  <a:srgbClr val="7030A0"/>
                </a:solidFill>
              </a:rPr>
              <a:t>3. systém odbourávání a uchování energie formou energeticky bohatých vazeb nukleotidů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1206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ChangeArrowheads="1"/>
          </p:cNvSpPr>
          <p:nvPr/>
        </p:nvSpPr>
        <p:spPr bwMode="auto">
          <a:xfrm>
            <a:off x="271244" y="1610980"/>
            <a:ext cx="11920756" cy="4047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80918" tIns="76176" bIns="0" anchor="ctr">
            <a:spAutoFit/>
          </a:bodyPr>
          <a:lstStyle>
            <a:lvl1pPr indent="449263"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0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/>
              <a:t>Homeostáza organismu</a:t>
            </a:r>
          </a:p>
          <a:p>
            <a:pPr indent="0"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  <a:p>
            <a:pPr indent="0"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 smtClean="0"/>
              <a:t>Všechny </a:t>
            </a:r>
            <a:r>
              <a:rPr lang="cs-CZ" altLang="cs-CZ" sz="2400" dirty="0"/>
              <a:t>životní děje – neustálá přeměna energie</a:t>
            </a:r>
          </a:p>
          <a:p>
            <a:pPr indent="0"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Dvoustupňová cesta (katabolismus x anabolismus): </a:t>
            </a:r>
          </a:p>
          <a:p>
            <a:pPr indent="0"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	</a:t>
            </a:r>
            <a:r>
              <a:rPr lang="cs-CZ" altLang="cs-CZ" sz="2400" dirty="0">
                <a:solidFill>
                  <a:srgbClr val="FFC000"/>
                </a:solidFill>
              </a:rPr>
              <a:t>a) </a:t>
            </a:r>
            <a:r>
              <a:rPr lang="cs-CZ" altLang="cs-CZ" sz="2400" dirty="0"/>
              <a:t>energie z živin,  transport glukózy </a:t>
            </a:r>
            <a:r>
              <a:rPr lang="cs-CZ" altLang="cs-CZ" sz="2400" dirty="0" smtClean="0"/>
              <a:t> převod do→ ATP jen </a:t>
            </a:r>
            <a:r>
              <a:rPr lang="cs-CZ" altLang="cs-CZ" sz="2400" dirty="0"/>
              <a:t>v </a:t>
            </a:r>
            <a:r>
              <a:rPr lang="cs-CZ" altLang="cs-CZ" sz="2400" dirty="0" smtClean="0"/>
              <a:t>buňkách (neprojde membránou)</a:t>
            </a:r>
            <a:endParaRPr lang="cs-CZ" altLang="cs-CZ" sz="2400" dirty="0"/>
          </a:p>
          <a:p>
            <a:pPr indent="0"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	</a:t>
            </a:r>
            <a:r>
              <a:rPr lang="cs-CZ" altLang="cs-CZ" sz="2400" dirty="0">
                <a:solidFill>
                  <a:srgbClr val="FFC000"/>
                </a:solidFill>
              </a:rPr>
              <a:t>b) </a:t>
            </a:r>
            <a:r>
              <a:rPr lang="cs-CZ" altLang="cs-CZ" sz="2400" dirty="0"/>
              <a:t>štěpení ATP → uvolnění energie (vlastní metabolismus</a:t>
            </a:r>
            <a:r>
              <a:rPr lang="cs-CZ" altLang="cs-CZ" sz="2400" dirty="0" smtClean="0"/>
              <a:t>)</a:t>
            </a:r>
          </a:p>
          <a:p>
            <a:pPr indent="0"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 smtClean="0"/>
              <a:t>V </a:t>
            </a:r>
            <a:r>
              <a:rPr lang="cs-CZ" altLang="cs-CZ" sz="2400" dirty="0" smtClean="0"/>
              <a:t>těle </a:t>
            </a:r>
            <a:r>
              <a:rPr lang="cs-CZ" altLang="cs-CZ" sz="2400" dirty="0" smtClean="0"/>
              <a:t>i jiné formy E, mimo tělo jen t</a:t>
            </a:r>
            <a:endParaRPr lang="cs-CZ" altLang="cs-CZ" sz="2400" dirty="0"/>
          </a:p>
          <a:p>
            <a:pPr indent="0"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Odpad: ztrátové </a:t>
            </a:r>
            <a:r>
              <a:rPr lang="cs-CZ" altLang="cs-CZ" sz="2400" dirty="0" smtClean="0"/>
              <a:t>teplo (využito jen 25% substrátu)</a:t>
            </a:r>
          </a:p>
          <a:p>
            <a:pPr indent="0"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 smtClean="0">
                <a:solidFill>
                  <a:srgbClr val="7030A0"/>
                </a:solidFill>
              </a:rPr>
              <a:t>Různé přeměny E:</a:t>
            </a:r>
          </a:p>
          <a:p>
            <a:pPr indent="0" eaLnBrk="1" hangingPunct="1">
              <a:spcBef>
                <a:spcPct val="0"/>
              </a:spcBef>
              <a:buFontTx/>
              <a:buNone/>
            </a:pPr>
            <a:endParaRPr lang="cs-CZ" alt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004772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96900" y="457201"/>
            <a:ext cx="9372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2800" dirty="0">
                <a:solidFill>
                  <a:srgbClr val="7030A0"/>
                </a:solidFill>
              </a:rPr>
              <a:t>Různé přeměny E:</a:t>
            </a:r>
          </a:p>
          <a:p>
            <a:pPr lvl="0">
              <a:spcBef>
                <a:spcPct val="0"/>
              </a:spcBef>
            </a:pPr>
            <a:r>
              <a:rPr lang="cs-CZ" altLang="cs-CZ" sz="2800" b="1" dirty="0">
                <a:solidFill>
                  <a:prstClr val="black"/>
                </a:solidFill>
              </a:rPr>
              <a:t>Chemická</a:t>
            </a:r>
            <a:r>
              <a:rPr lang="cs-CZ" altLang="cs-CZ" sz="2800" dirty="0">
                <a:solidFill>
                  <a:prstClr val="black"/>
                </a:solidFill>
              </a:rPr>
              <a:t> - glykogen, tuky v zásobách, sekrety (mléko, exkrety) rozklad na ATP</a:t>
            </a:r>
          </a:p>
          <a:p>
            <a:pPr lvl="0">
              <a:spcBef>
                <a:spcPct val="0"/>
              </a:spcBef>
            </a:pPr>
            <a:r>
              <a:rPr lang="cs-CZ" altLang="cs-CZ" sz="2800" b="1" dirty="0">
                <a:solidFill>
                  <a:prstClr val="black"/>
                </a:solidFill>
              </a:rPr>
              <a:t>Mechanická</a:t>
            </a:r>
            <a:r>
              <a:rPr lang="cs-CZ" altLang="cs-CZ" sz="2800" dirty="0">
                <a:solidFill>
                  <a:prstClr val="black"/>
                </a:solidFill>
              </a:rPr>
              <a:t> (améboidní pohyb, </a:t>
            </a:r>
            <a:r>
              <a:rPr lang="cs-CZ" altLang="cs-CZ" sz="2800" dirty="0" err="1">
                <a:solidFill>
                  <a:prstClr val="black"/>
                </a:solidFill>
              </a:rPr>
              <a:t>ičinkatý</a:t>
            </a:r>
            <a:r>
              <a:rPr lang="cs-CZ" altLang="cs-CZ" sz="2800" dirty="0">
                <a:solidFill>
                  <a:prstClr val="black"/>
                </a:solidFill>
              </a:rPr>
              <a:t>, řasinkový, svalová práce)</a:t>
            </a:r>
          </a:p>
          <a:p>
            <a:pPr lvl="0">
              <a:spcBef>
                <a:spcPct val="0"/>
              </a:spcBef>
            </a:pPr>
            <a:r>
              <a:rPr lang="cs-CZ" altLang="cs-CZ" sz="2800" b="1" dirty="0">
                <a:solidFill>
                  <a:prstClr val="black"/>
                </a:solidFill>
              </a:rPr>
              <a:t>Osmotická</a:t>
            </a:r>
            <a:r>
              <a:rPr lang="cs-CZ" altLang="cs-CZ" sz="2800" dirty="0">
                <a:solidFill>
                  <a:prstClr val="black"/>
                </a:solidFill>
              </a:rPr>
              <a:t> - spojená s aktivním transportem</a:t>
            </a:r>
          </a:p>
          <a:p>
            <a:pPr lvl="0">
              <a:spcBef>
                <a:spcPct val="0"/>
              </a:spcBef>
            </a:pPr>
            <a:r>
              <a:rPr lang="cs-CZ" altLang="cs-CZ" sz="2800" b="1" dirty="0">
                <a:solidFill>
                  <a:prstClr val="black"/>
                </a:solidFill>
              </a:rPr>
              <a:t>Elektrická</a:t>
            </a:r>
            <a:r>
              <a:rPr lang="cs-CZ" altLang="cs-CZ" sz="2800" dirty="0">
                <a:solidFill>
                  <a:prstClr val="black"/>
                </a:solidFill>
              </a:rPr>
              <a:t> – při propustnosti membrán, šíření vzruchu, orientace, lov</a:t>
            </a:r>
          </a:p>
          <a:p>
            <a:pPr lvl="0">
              <a:spcBef>
                <a:spcPct val="0"/>
              </a:spcBef>
            </a:pPr>
            <a:r>
              <a:rPr lang="cs-CZ" altLang="cs-CZ" sz="2800" b="1" dirty="0">
                <a:solidFill>
                  <a:prstClr val="black"/>
                </a:solidFill>
              </a:rPr>
              <a:t>Světelná</a:t>
            </a:r>
            <a:r>
              <a:rPr lang="cs-CZ" altLang="cs-CZ" sz="2800" dirty="0">
                <a:solidFill>
                  <a:prstClr val="black"/>
                </a:solidFill>
              </a:rPr>
              <a:t> – u světélkujících </a:t>
            </a:r>
            <a:r>
              <a:rPr lang="cs-CZ" altLang="cs-CZ" sz="2800" dirty="0" err="1">
                <a:solidFill>
                  <a:prstClr val="black"/>
                </a:solidFill>
              </a:rPr>
              <a:t>org</a:t>
            </a:r>
            <a:r>
              <a:rPr lang="cs-CZ" altLang="cs-CZ" sz="2800" dirty="0">
                <a:solidFill>
                  <a:prstClr val="black"/>
                </a:solidFill>
              </a:rPr>
              <a:t>.</a:t>
            </a:r>
          </a:p>
          <a:p>
            <a:pPr lvl="0">
              <a:spcBef>
                <a:spcPct val="0"/>
              </a:spcBef>
            </a:pPr>
            <a:r>
              <a:rPr lang="cs-CZ" altLang="cs-CZ" sz="2800" dirty="0">
                <a:solidFill>
                  <a:prstClr val="black"/>
                </a:solidFill>
              </a:rPr>
              <a:t>Výsledek všech přeměn – teplo</a:t>
            </a:r>
          </a:p>
          <a:p>
            <a:pPr lvl="0">
              <a:spcBef>
                <a:spcPct val="0"/>
              </a:spcBef>
            </a:pPr>
            <a:r>
              <a:rPr lang="cs-CZ" altLang="cs-CZ" sz="2800" dirty="0">
                <a:solidFill>
                  <a:prstClr val="black"/>
                </a:solidFill>
              </a:rPr>
              <a:t>Řízení látkové přeměny- nelze samovolně spalovat jakékoliv mn. ž</a:t>
            </a:r>
            <a:r>
              <a:rPr lang="cs-CZ" altLang="cs-CZ" sz="2800" dirty="0" smtClean="0">
                <a:solidFill>
                  <a:prstClr val="black"/>
                </a:solidFill>
              </a:rPr>
              <a:t>ivin </a:t>
            </a:r>
            <a:r>
              <a:rPr lang="cs-CZ" altLang="cs-CZ" sz="2800" dirty="0">
                <a:solidFill>
                  <a:prstClr val="black"/>
                </a:solidFill>
              </a:rPr>
              <a:t>– vyčerpání, zvýšení t</a:t>
            </a:r>
            <a:endParaRPr lang="cs-CZ" altLang="cs-CZ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166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34892" y="83890"/>
            <a:ext cx="119571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2400" b="1" dirty="0">
                <a:solidFill>
                  <a:prstClr val="black"/>
                </a:solidFill>
              </a:rPr>
              <a:t>Řízení látkové přeměny – </a:t>
            </a:r>
            <a:r>
              <a:rPr lang="cs-CZ" altLang="cs-CZ" sz="2400" b="1" dirty="0">
                <a:solidFill>
                  <a:srgbClr val="7030A0"/>
                </a:solidFill>
              </a:rPr>
              <a:t>primitivnější: </a:t>
            </a:r>
            <a:r>
              <a:rPr lang="cs-CZ" altLang="cs-CZ" sz="2400" dirty="0">
                <a:solidFill>
                  <a:prstClr val="black"/>
                </a:solidFill>
              </a:rPr>
              <a:t>teplota prostředí – </a:t>
            </a:r>
            <a:r>
              <a:rPr lang="cs-CZ" altLang="cs-CZ" sz="2400" dirty="0" err="1">
                <a:solidFill>
                  <a:prstClr val="black"/>
                </a:solidFill>
              </a:rPr>
              <a:t>poikilotermové</a:t>
            </a:r>
            <a:r>
              <a:rPr lang="cs-CZ" altLang="cs-CZ" sz="2400" dirty="0">
                <a:solidFill>
                  <a:prstClr val="black"/>
                </a:solidFill>
              </a:rPr>
              <a:t> </a:t>
            </a:r>
            <a:r>
              <a:rPr lang="cs-CZ" altLang="cs-CZ" sz="2400" dirty="0" smtClean="0">
                <a:solidFill>
                  <a:prstClr val="black"/>
                </a:solidFill>
              </a:rPr>
              <a:t>(</a:t>
            </a:r>
            <a:r>
              <a:rPr lang="cs-CZ" altLang="cs-CZ" sz="2400" dirty="0" err="1">
                <a:solidFill>
                  <a:prstClr val="black"/>
                </a:solidFill>
              </a:rPr>
              <a:t>exotermové</a:t>
            </a:r>
            <a:r>
              <a:rPr lang="cs-CZ" altLang="cs-CZ" sz="2400" dirty="0">
                <a:solidFill>
                  <a:prstClr val="black"/>
                </a:solidFill>
              </a:rPr>
              <a:t>)</a:t>
            </a:r>
          </a:p>
          <a:p>
            <a:pPr lvl="0">
              <a:spcBef>
                <a:spcPct val="0"/>
              </a:spcBef>
            </a:pPr>
            <a:r>
              <a:rPr lang="cs-CZ" altLang="cs-CZ" sz="2400" b="1" dirty="0" smtClean="0">
                <a:solidFill>
                  <a:srgbClr val="7030A0"/>
                </a:solidFill>
              </a:rPr>
              <a:t>pokročilejší</a:t>
            </a:r>
            <a:r>
              <a:rPr lang="cs-CZ" altLang="cs-CZ" sz="2400" b="1" dirty="0">
                <a:solidFill>
                  <a:srgbClr val="7030A0"/>
                </a:solidFill>
              </a:rPr>
              <a:t>: </a:t>
            </a:r>
            <a:r>
              <a:rPr lang="cs-CZ" altLang="cs-CZ" sz="2400" b="1" dirty="0" err="1">
                <a:solidFill>
                  <a:prstClr val="black"/>
                </a:solidFill>
              </a:rPr>
              <a:t>neurohumorálně</a:t>
            </a:r>
            <a:r>
              <a:rPr lang="cs-CZ" altLang="cs-CZ" sz="2400" b="1" dirty="0">
                <a:solidFill>
                  <a:prstClr val="black"/>
                </a:solidFill>
              </a:rPr>
              <a:t> – </a:t>
            </a:r>
            <a:r>
              <a:rPr lang="cs-CZ" altLang="cs-CZ" sz="2400" b="1" dirty="0" err="1">
                <a:solidFill>
                  <a:prstClr val="black"/>
                </a:solidFill>
              </a:rPr>
              <a:t>homoiotermové</a:t>
            </a:r>
            <a:r>
              <a:rPr lang="cs-CZ" altLang="cs-CZ" sz="2400" b="1" dirty="0">
                <a:solidFill>
                  <a:prstClr val="black"/>
                </a:solidFill>
              </a:rPr>
              <a:t> </a:t>
            </a:r>
            <a:r>
              <a:rPr lang="cs-CZ" altLang="cs-CZ" sz="2400" dirty="0">
                <a:solidFill>
                  <a:prstClr val="black"/>
                </a:solidFill>
              </a:rPr>
              <a:t>(</a:t>
            </a:r>
            <a:r>
              <a:rPr lang="cs-CZ" altLang="cs-CZ" sz="2400" dirty="0" err="1">
                <a:solidFill>
                  <a:prstClr val="black"/>
                </a:solidFill>
              </a:rPr>
              <a:t>endotermové</a:t>
            </a:r>
            <a:r>
              <a:rPr lang="cs-CZ" altLang="cs-CZ" sz="2400" dirty="0">
                <a:solidFill>
                  <a:prstClr val="black"/>
                </a:solidFill>
              </a:rPr>
              <a:t>) – 					využití ztrátového tepla s energetickými vklady </a:t>
            </a:r>
            <a:r>
              <a:rPr lang="cs-CZ" altLang="cs-CZ" sz="2400" dirty="0" smtClean="0">
                <a:solidFill>
                  <a:prstClr val="black"/>
                </a:solidFill>
              </a:rPr>
              <a:t>navíc</a:t>
            </a:r>
          </a:p>
          <a:p>
            <a:pPr lvl="0">
              <a:spcBef>
                <a:spcPct val="0"/>
              </a:spcBef>
            </a:pPr>
            <a:endParaRPr lang="cs-CZ" altLang="cs-CZ" sz="2400" dirty="0">
              <a:solidFill>
                <a:prstClr val="black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8977" y="1512372"/>
            <a:ext cx="5528630" cy="5183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967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67337" y="1187392"/>
            <a:ext cx="9489463" cy="594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s-CZ" altLang="cs-CZ" sz="2800" b="1" dirty="0">
                <a:solidFill>
                  <a:srgbClr val="7030A0"/>
                </a:solidFill>
              </a:rPr>
              <a:t>Klidový stav </a:t>
            </a:r>
            <a:r>
              <a:rPr lang="cs-CZ" altLang="cs-CZ" sz="2800" b="1" dirty="0"/>
              <a:t>– určitá potřeba energie </a:t>
            </a:r>
            <a:endParaRPr lang="cs-CZ" altLang="cs-CZ" sz="2800" b="1" dirty="0" smtClean="0"/>
          </a:p>
          <a:p>
            <a:pPr eaLnBrk="1" hangingPunct="1">
              <a:defRPr/>
            </a:pPr>
            <a:r>
              <a:rPr lang="cs-CZ" altLang="cs-CZ" sz="2800" b="1" dirty="0" smtClean="0">
                <a:solidFill>
                  <a:srgbClr val="7030A0"/>
                </a:solidFill>
              </a:rPr>
              <a:t>1. </a:t>
            </a:r>
            <a:r>
              <a:rPr lang="cs-CZ" altLang="cs-CZ" sz="2800" b="1" dirty="0">
                <a:solidFill>
                  <a:srgbClr val="7030A0"/>
                </a:solidFill>
              </a:rPr>
              <a:t>V</a:t>
            </a:r>
            <a:r>
              <a:rPr lang="cs-CZ" altLang="cs-CZ" sz="2800" b="1" dirty="0" smtClean="0">
                <a:solidFill>
                  <a:srgbClr val="7030A0"/>
                </a:solidFill>
              </a:rPr>
              <a:t> </a:t>
            </a:r>
            <a:r>
              <a:rPr lang="cs-CZ" altLang="cs-CZ" sz="2800" b="1" dirty="0" smtClean="0">
                <a:solidFill>
                  <a:srgbClr val="7030A0"/>
                </a:solidFill>
              </a:rPr>
              <a:t>buňkách </a:t>
            </a:r>
            <a:r>
              <a:rPr lang="cs-CZ" altLang="cs-CZ" sz="2800" b="1" dirty="0" smtClean="0"/>
              <a:t>na udržení stálého iontového složení, </a:t>
            </a:r>
            <a:r>
              <a:rPr lang="cs-CZ" altLang="cs-CZ" sz="2800" b="1" dirty="0" err="1" smtClean="0"/>
              <a:t>resyntéza</a:t>
            </a:r>
            <a:r>
              <a:rPr lang="cs-CZ" altLang="cs-CZ" sz="2800" b="1" dirty="0" smtClean="0"/>
              <a:t> opotřebovaných bílkovin</a:t>
            </a:r>
          </a:p>
          <a:p>
            <a:pPr eaLnBrk="1" hangingPunct="1">
              <a:defRPr/>
            </a:pPr>
            <a:r>
              <a:rPr lang="cs-CZ" altLang="cs-CZ" sz="2800" b="1" dirty="0" smtClean="0">
                <a:solidFill>
                  <a:srgbClr val="7030A0"/>
                </a:solidFill>
              </a:rPr>
              <a:t>2. V orgánech </a:t>
            </a:r>
            <a:r>
              <a:rPr lang="cs-CZ" altLang="cs-CZ" sz="2800" b="1" dirty="0" smtClean="0"/>
              <a:t>(stahy srdce, dýchací pohyby </a:t>
            </a:r>
            <a:r>
              <a:rPr lang="cs-CZ" altLang="cs-CZ" sz="2800" b="1" dirty="0" err="1" smtClean="0"/>
              <a:t>atd</a:t>
            </a:r>
            <a:r>
              <a:rPr lang="cs-CZ" altLang="cs-CZ" sz="2800" b="1" dirty="0" smtClean="0"/>
              <a:t>, rozdíly </a:t>
            </a:r>
            <a:r>
              <a:rPr lang="cs-CZ" altLang="cs-CZ" sz="2800" b="1" dirty="0"/>
              <a:t>mezi orgány</a:t>
            </a:r>
            <a:r>
              <a:rPr lang="cs-CZ" altLang="cs-CZ" sz="2800" b="1" dirty="0" smtClean="0"/>
              <a:t>) největší podíl na celkovém metabolismu, čl. 32% metabolismu na jednotku hmotnosti (rysa 64, pes 37)</a:t>
            </a:r>
          </a:p>
          <a:p>
            <a:pPr eaLnBrk="1" hangingPunct="1">
              <a:defRPr/>
            </a:pPr>
            <a:r>
              <a:rPr lang="cs-CZ" altLang="cs-CZ" sz="2800" b="1" dirty="0" smtClean="0"/>
              <a:t>Bazální </a:t>
            </a:r>
            <a:r>
              <a:rPr lang="cs-CZ" altLang="cs-CZ" sz="2800" b="1" dirty="0"/>
              <a:t>metabolismus (klid, </a:t>
            </a:r>
            <a:r>
              <a:rPr lang="cs-CZ" altLang="cs-CZ" sz="2800" b="1" dirty="0" err="1"/>
              <a:t>termoneutrální</a:t>
            </a:r>
            <a:r>
              <a:rPr lang="cs-CZ" altLang="cs-CZ" sz="2800" b="1" dirty="0"/>
              <a:t> zóna, </a:t>
            </a:r>
            <a:r>
              <a:rPr lang="cs-CZ" altLang="cs-CZ" sz="2800" b="1" dirty="0" err="1"/>
              <a:t>postabsorpční</a:t>
            </a:r>
            <a:r>
              <a:rPr lang="cs-CZ" altLang="cs-CZ" sz="2800" b="1" dirty="0"/>
              <a:t> stav) </a:t>
            </a:r>
            <a:r>
              <a:rPr lang="cs-CZ" altLang="cs-CZ" sz="2800" b="1" dirty="0" smtClean="0">
                <a:solidFill>
                  <a:srgbClr val="7030A0"/>
                </a:solidFill>
              </a:rPr>
              <a:t>Standardní  </a:t>
            </a:r>
            <a:r>
              <a:rPr lang="cs-CZ" altLang="cs-CZ" sz="2800" b="1" dirty="0">
                <a:solidFill>
                  <a:srgbClr val="7030A0"/>
                </a:solidFill>
              </a:rPr>
              <a:t>m. (</a:t>
            </a:r>
            <a:r>
              <a:rPr lang="cs-CZ" altLang="cs-CZ" sz="2800" b="1" dirty="0" err="1">
                <a:solidFill>
                  <a:srgbClr val="7030A0"/>
                </a:solidFill>
              </a:rPr>
              <a:t>homoiotermové</a:t>
            </a:r>
            <a:r>
              <a:rPr lang="cs-CZ" altLang="cs-CZ" sz="2800" b="1" dirty="0" smtClean="0">
                <a:solidFill>
                  <a:srgbClr val="7030A0"/>
                </a:solidFill>
              </a:rPr>
              <a:t>)</a:t>
            </a:r>
          </a:p>
          <a:p>
            <a:pPr lvl="0">
              <a:defRPr/>
            </a:pPr>
            <a:r>
              <a:rPr lang="cs-CZ" altLang="cs-CZ" sz="2800" b="1" dirty="0">
                <a:solidFill>
                  <a:prstClr val="black"/>
                </a:solidFill>
              </a:rPr>
              <a:t>Velikost BM </a:t>
            </a:r>
            <a:r>
              <a:rPr lang="cs-CZ" altLang="cs-CZ" sz="2800" dirty="0">
                <a:solidFill>
                  <a:prstClr val="black"/>
                </a:solidFill>
              </a:rPr>
              <a:t>(BMR)</a:t>
            </a:r>
            <a:r>
              <a:rPr lang="cs-CZ" altLang="cs-CZ" sz="2800" b="1" dirty="0">
                <a:solidFill>
                  <a:prstClr val="black"/>
                </a:solidFill>
              </a:rPr>
              <a:t>: muži 7200 </a:t>
            </a:r>
            <a:r>
              <a:rPr lang="cs-CZ" altLang="cs-CZ" sz="2800" b="1" dirty="0" err="1">
                <a:solidFill>
                  <a:prstClr val="black"/>
                </a:solidFill>
              </a:rPr>
              <a:t>kJ</a:t>
            </a:r>
            <a:r>
              <a:rPr lang="cs-CZ" altLang="cs-CZ" sz="2800" b="1" dirty="0">
                <a:solidFill>
                  <a:prstClr val="black"/>
                </a:solidFill>
              </a:rPr>
              <a:t>	ženy 6500 </a:t>
            </a:r>
            <a:r>
              <a:rPr lang="cs-CZ" altLang="cs-CZ" sz="2800" b="1" dirty="0" err="1">
                <a:solidFill>
                  <a:prstClr val="black"/>
                </a:solidFill>
              </a:rPr>
              <a:t>kJ</a:t>
            </a:r>
            <a:r>
              <a:rPr lang="cs-CZ" altLang="cs-CZ" sz="2800" b="1" dirty="0">
                <a:solidFill>
                  <a:prstClr val="black"/>
                </a:solidFill>
              </a:rPr>
              <a:t> </a:t>
            </a:r>
            <a:r>
              <a:rPr lang="cs-CZ" altLang="cs-CZ" sz="2800" dirty="0">
                <a:solidFill>
                  <a:prstClr val="black"/>
                </a:solidFill>
              </a:rPr>
              <a:t>(ideál) – individuální rozdílnost – vzorce (vlivy věku, tělesné stavby, stupněm aktivity, stravováním aj.). BMI body mas index</a:t>
            </a:r>
          </a:p>
          <a:p>
            <a:pPr lvl="0">
              <a:defRPr/>
            </a:pPr>
            <a:r>
              <a:rPr lang="cs-CZ" altLang="cs-CZ" sz="2800" b="1" dirty="0">
                <a:solidFill>
                  <a:prstClr val="black"/>
                </a:solidFill>
              </a:rPr>
              <a:t>Relativní BM je nepřímo úměrný hmotnosti </a:t>
            </a:r>
            <a:r>
              <a:rPr lang="cs-CZ" altLang="cs-CZ" sz="2800" dirty="0">
                <a:solidFill>
                  <a:prstClr val="black"/>
                </a:solidFill>
              </a:rPr>
              <a:t>(velikosti povrchu)</a:t>
            </a:r>
          </a:p>
          <a:p>
            <a:pPr eaLnBrk="1" hangingPunct="1">
              <a:defRPr/>
            </a:pPr>
            <a:endParaRPr lang="cs-CZ" altLang="cs-CZ" sz="2400" b="1" dirty="0">
              <a:solidFill>
                <a:srgbClr val="7030A0"/>
              </a:solidFill>
            </a:endParaRPr>
          </a:p>
          <a:p>
            <a:pPr eaLnBrk="1" hangingPunct="1">
              <a:defRPr/>
            </a:pPr>
            <a:endParaRPr lang="cs-CZ" alt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244911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82600" y="305068"/>
            <a:ext cx="86614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altLang="cs-CZ" sz="2800" b="1" dirty="0" smtClean="0">
                <a:solidFill>
                  <a:srgbClr val="7030A0"/>
                </a:solidFill>
              </a:rPr>
              <a:t>Klidový </a:t>
            </a:r>
            <a:r>
              <a:rPr lang="cs-CZ" altLang="cs-CZ" sz="2800" b="1" dirty="0">
                <a:solidFill>
                  <a:srgbClr val="7030A0"/>
                </a:solidFill>
              </a:rPr>
              <a:t>standardní metabolismus (</a:t>
            </a:r>
            <a:r>
              <a:rPr lang="cs-CZ" altLang="cs-CZ" sz="2800" b="1" dirty="0" err="1">
                <a:solidFill>
                  <a:srgbClr val="7030A0"/>
                </a:solidFill>
              </a:rPr>
              <a:t>poikilotermové</a:t>
            </a:r>
            <a:r>
              <a:rPr lang="cs-CZ" altLang="cs-CZ" sz="2800" b="1" dirty="0">
                <a:solidFill>
                  <a:srgbClr val="7030A0"/>
                </a:solidFill>
              </a:rPr>
              <a:t>)</a:t>
            </a:r>
          </a:p>
          <a:p>
            <a:pPr lvl="0">
              <a:defRPr/>
            </a:pPr>
            <a:r>
              <a:rPr lang="cs-CZ" altLang="cs-CZ" sz="2800" dirty="0">
                <a:solidFill>
                  <a:prstClr val="black"/>
                </a:solidFill>
              </a:rPr>
              <a:t>– nižší velikost met</a:t>
            </a:r>
            <a:r>
              <a:rPr lang="cs-CZ" altLang="cs-CZ" sz="2800" dirty="0" smtClean="0">
                <a:solidFill>
                  <a:prstClr val="black"/>
                </a:solidFill>
              </a:rPr>
              <a:t>. na </a:t>
            </a:r>
            <a:r>
              <a:rPr lang="cs-CZ" altLang="cs-CZ" sz="2800" dirty="0">
                <a:solidFill>
                  <a:prstClr val="black"/>
                </a:solidFill>
              </a:rPr>
              <a:t>jednotku hmotnosti,</a:t>
            </a:r>
            <a:r>
              <a:rPr lang="cs-CZ" altLang="cs-CZ" sz="2800" b="1" dirty="0">
                <a:solidFill>
                  <a:prstClr val="black"/>
                </a:solidFill>
              </a:rPr>
              <a:t> </a:t>
            </a:r>
            <a:r>
              <a:rPr lang="cs-CZ" altLang="cs-CZ" sz="2800" dirty="0" err="1">
                <a:solidFill>
                  <a:prstClr val="black"/>
                </a:solidFill>
              </a:rPr>
              <a:t>zvýš</a:t>
            </a:r>
            <a:r>
              <a:rPr lang="cs-CZ" altLang="cs-CZ" sz="2800" dirty="0">
                <a:solidFill>
                  <a:prstClr val="black"/>
                </a:solidFill>
              </a:rPr>
              <a:t>. t o 10ºC–</a:t>
            </a:r>
            <a:r>
              <a:rPr lang="cs-CZ" altLang="cs-CZ" sz="2800" dirty="0" err="1">
                <a:solidFill>
                  <a:prstClr val="black"/>
                </a:solidFill>
              </a:rPr>
              <a:t>zvýš</a:t>
            </a:r>
            <a:r>
              <a:rPr lang="cs-CZ" altLang="cs-CZ" sz="2800" dirty="0">
                <a:solidFill>
                  <a:prstClr val="black"/>
                </a:solidFill>
              </a:rPr>
              <a:t>. metabolismu 2-3x</a:t>
            </a:r>
            <a:endParaRPr lang="cs-CZ" altLang="cs-CZ" sz="2800" b="1" dirty="0">
              <a:solidFill>
                <a:prstClr val="black"/>
              </a:solidFill>
            </a:endParaRPr>
          </a:p>
          <a:p>
            <a:pPr lvl="0">
              <a:defRPr/>
            </a:pPr>
            <a:r>
              <a:rPr lang="cs-CZ" altLang="cs-CZ" sz="2800" b="1" dirty="0">
                <a:solidFill>
                  <a:prstClr val="black"/>
                </a:solidFill>
              </a:rPr>
              <a:t>Zvýšení tepelné produkce </a:t>
            </a:r>
            <a:r>
              <a:rPr lang="cs-CZ" altLang="cs-CZ" sz="2800" b="1" dirty="0" err="1">
                <a:solidFill>
                  <a:prstClr val="black"/>
                </a:solidFill>
              </a:rPr>
              <a:t>homoiotermů</a:t>
            </a:r>
            <a:r>
              <a:rPr lang="cs-CZ" altLang="cs-CZ" sz="2800" dirty="0">
                <a:solidFill>
                  <a:prstClr val="black"/>
                </a:solidFill>
              </a:rPr>
              <a:t>: </a:t>
            </a:r>
            <a:endParaRPr lang="cs-CZ" altLang="cs-CZ" sz="2800" dirty="0" smtClean="0">
              <a:solidFill>
                <a:prstClr val="black"/>
              </a:solidFill>
            </a:endParaRPr>
          </a:p>
          <a:p>
            <a:pPr lvl="0">
              <a:defRPr/>
            </a:pPr>
            <a:r>
              <a:rPr lang="cs-CZ" altLang="cs-CZ" sz="2800" dirty="0" smtClean="0">
                <a:solidFill>
                  <a:prstClr val="black"/>
                </a:solidFill>
              </a:rPr>
              <a:t>málo setrvávají </a:t>
            </a:r>
            <a:r>
              <a:rPr lang="cs-CZ" altLang="cs-CZ" sz="2800" dirty="0">
                <a:solidFill>
                  <a:prstClr val="black"/>
                </a:solidFill>
              </a:rPr>
              <a:t>v klidu (spánek)</a:t>
            </a:r>
          </a:p>
          <a:p>
            <a:pPr lvl="0">
              <a:buFontTx/>
              <a:buChar char="-"/>
              <a:defRPr/>
            </a:pPr>
            <a:r>
              <a:rPr lang="cs-CZ" altLang="cs-CZ" sz="2800" dirty="0">
                <a:solidFill>
                  <a:prstClr val="black"/>
                </a:solidFill>
              </a:rPr>
              <a:t> práce (až 20-krát vyšší – trénovaní jedinci)</a:t>
            </a:r>
          </a:p>
          <a:p>
            <a:pPr lvl="0">
              <a:defRPr/>
            </a:pPr>
            <a:r>
              <a:rPr lang="cs-CZ" altLang="cs-CZ" sz="2800" dirty="0">
                <a:solidFill>
                  <a:prstClr val="black"/>
                </a:solidFill>
              </a:rPr>
              <a:t>- při snížené teplotě okolí až 4krát více (metabolický kvocient 3 – 6)</a:t>
            </a:r>
          </a:p>
          <a:p>
            <a:pPr lvl="0">
              <a:buFontTx/>
              <a:buChar char="-"/>
              <a:defRPr/>
            </a:pPr>
            <a:r>
              <a:rPr lang="cs-CZ" altLang="cs-CZ" sz="2800" dirty="0">
                <a:solidFill>
                  <a:prstClr val="black"/>
                </a:solidFill>
              </a:rPr>
              <a:t> požití bílkovin – zvýšení metabolismu až o 30 %  </a:t>
            </a:r>
          </a:p>
          <a:p>
            <a:pPr lvl="0">
              <a:defRPr/>
            </a:pPr>
            <a:r>
              <a:rPr lang="cs-CZ" altLang="cs-CZ" sz="2800" dirty="0">
                <a:solidFill>
                  <a:prstClr val="black"/>
                </a:solidFill>
              </a:rPr>
              <a:t>(</a:t>
            </a:r>
            <a:r>
              <a:rPr lang="cs-CZ" altLang="cs-CZ" sz="2800" b="1" dirty="0" err="1">
                <a:solidFill>
                  <a:prstClr val="black"/>
                </a:solidFill>
              </a:rPr>
              <a:t>teplotvorný</a:t>
            </a:r>
            <a:r>
              <a:rPr lang="cs-CZ" altLang="cs-CZ" sz="2800" b="1" dirty="0">
                <a:solidFill>
                  <a:prstClr val="black"/>
                </a:solidFill>
              </a:rPr>
              <a:t> </a:t>
            </a:r>
            <a:r>
              <a:rPr lang="cs-CZ" altLang="cs-CZ" sz="2800" dirty="0">
                <a:solidFill>
                  <a:prstClr val="black"/>
                </a:solidFill>
              </a:rPr>
              <a:t>/specificko-dynamický/</a:t>
            </a:r>
            <a:r>
              <a:rPr lang="cs-CZ" altLang="cs-CZ" sz="2800" b="1" dirty="0">
                <a:solidFill>
                  <a:prstClr val="black"/>
                </a:solidFill>
              </a:rPr>
              <a:t> účinek potravy</a:t>
            </a:r>
            <a:r>
              <a:rPr lang="cs-CZ" altLang="cs-CZ" sz="2800" dirty="0">
                <a:solidFill>
                  <a:prstClr val="black"/>
                </a:solidFill>
              </a:rPr>
              <a:t>, sacharidy a tuky pouze 5 – 10 %)</a:t>
            </a:r>
          </a:p>
          <a:p>
            <a:pPr lvl="0">
              <a:buFontTx/>
              <a:buChar char="-"/>
              <a:defRPr/>
            </a:pPr>
            <a:r>
              <a:rPr lang="cs-CZ" altLang="cs-CZ" sz="2800" dirty="0">
                <a:solidFill>
                  <a:prstClr val="black"/>
                </a:solidFill>
              </a:rPr>
              <a:t> horečka – zvýšení teploty o 1 </a:t>
            </a:r>
            <a:r>
              <a:rPr lang="cs-CZ" altLang="cs-CZ" sz="2800" baseline="30000" dirty="0" err="1">
                <a:solidFill>
                  <a:prstClr val="black"/>
                </a:solidFill>
              </a:rPr>
              <a:t>o</a:t>
            </a:r>
            <a:r>
              <a:rPr lang="cs-CZ" altLang="cs-CZ" sz="2800" dirty="0" err="1">
                <a:solidFill>
                  <a:prstClr val="black"/>
                </a:solidFill>
              </a:rPr>
              <a:t>C</a:t>
            </a:r>
            <a:r>
              <a:rPr lang="cs-CZ" altLang="cs-CZ" sz="2800" dirty="0">
                <a:solidFill>
                  <a:prstClr val="black"/>
                </a:solidFill>
              </a:rPr>
              <a:t> – o 14 % vyšší produkce  tepla</a:t>
            </a:r>
          </a:p>
          <a:p>
            <a:pPr lvl="0">
              <a:buFontTx/>
              <a:buChar char="-"/>
              <a:defRPr/>
            </a:pPr>
            <a:r>
              <a:rPr lang="cs-CZ" altLang="cs-CZ" sz="2800" dirty="0">
                <a:solidFill>
                  <a:prstClr val="black"/>
                </a:solidFill>
              </a:rPr>
              <a:t> gravidita a laktace – 30 %</a:t>
            </a:r>
            <a:endParaRPr lang="cs-CZ" altLang="cs-CZ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214022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1283</Words>
  <Application>Microsoft Office PowerPoint</Application>
  <PresentationFormat>Širokoúhlá obrazovka</PresentationFormat>
  <Paragraphs>150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Motiv Office</vt:lpstr>
      <vt:lpstr>Prezentace aplikace PowerPoint</vt:lpstr>
      <vt:lpstr>Homeostáza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Mastné kyseliny a imunitní systém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Žákovská</dc:creator>
  <cp:lastModifiedBy>Žákovská</cp:lastModifiedBy>
  <cp:revision>45</cp:revision>
  <cp:lastPrinted>2019-10-02T14:01:22Z</cp:lastPrinted>
  <dcterms:created xsi:type="dcterms:W3CDTF">2018-09-25T13:21:27Z</dcterms:created>
  <dcterms:modified xsi:type="dcterms:W3CDTF">2019-10-03T05:54:05Z</dcterms:modified>
</cp:coreProperties>
</file>