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64" r:id="rId5"/>
    <p:sldId id="259" r:id="rId6"/>
    <p:sldId id="265" r:id="rId7"/>
    <p:sldId id="260" r:id="rId8"/>
    <p:sldId id="261" r:id="rId9"/>
    <p:sldId id="266" r:id="rId10"/>
    <p:sldId id="262" r:id="rId11"/>
    <p:sldId id="267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7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90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29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00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08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0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04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20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79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6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86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7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anatomie-srdce-5a" TargetMode="External"/><Relationship Id="rId13" Type="http://schemas.openxmlformats.org/officeDocument/2006/relationships/hyperlink" Target="anatomie-srdce-8a" TargetMode="External"/><Relationship Id="rId3" Type="http://schemas.openxmlformats.org/officeDocument/2006/relationships/image" Target="../media/image5.jpeg"/><Relationship Id="rId7" Type="http://schemas.openxmlformats.org/officeDocument/2006/relationships/hyperlink" Target="anatomie-srdce-2a" TargetMode="External"/><Relationship Id="rId12" Type="http://schemas.openxmlformats.org/officeDocument/2006/relationships/hyperlink" Target="anatomie-srdce-6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anatomie-srdce-3a" TargetMode="External"/><Relationship Id="rId11" Type="http://schemas.openxmlformats.org/officeDocument/2006/relationships/hyperlink" Target="anatomie-srdce-9a" TargetMode="External"/><Relationship Id="rId5" Type="http://schemas.openxmlformats.org/officeDocument/2006/relationships/hyperlink" Target="anatomie-srdce-1a" TargetMode="External"/><Relationship Id="rId10" Type="http://schemas.openxmlformats.org/officeDocument/2006/relationships/hyperlink" Target="anatomie-srdce-4a" TargetMode="External"/><Relationship Id="rId4" Type="http://schemas.openxmlformats.org/officeDocument/2006/relationships/image" Target="../media/image6.jpeg"/><Relationship Id="rId9" Type="http://schemas.openxmlformats.org/officeDocument/2006/relationships/hyperlink" Target="anatomie-srdce-7a" TargetMode="External"/><Relationship Id="rId14" Type="http://schemas.openxmlformats.org/officeDocument/2006/relationships/hyperlink" Target="anatomie-srdce-10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52400" y="-382538"/>
            <a:ext cx="12039600" cy="7740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76176" bIns="0" anchor="ctr">
            <a:spAutoFit/>
          </a:bodyPr>
          <a:lstStyle>
            <a:lvl1pPr indent="449263">
              <a:spcBef>
                <a:spcPct val="20000"/>
              </a:spcBef>
              <a:buChar char="•"/>
              <a:tabLst>
                <a:tab pos="276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6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6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/>
              <a:t>Dýchání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Energie pro životní pochody – oxidace (O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) organických látek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Příjem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– dýchací mechanismy (+ výdej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udržování pH)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a) </a:t>
            </a:r>
            <a:r>
              <a:rPr lang="cs-CZ" altLang="cs-CZ" sz="2400" dirty="0">
                <a:solidFill>
                  <a:srgbClr val="FF0000"/>
                </a:solidFill>
              </a:rPr>
              <a:t>ze vzduchu </a:t>
            </a:r>
            <a:r>
              <a:rPr lang="cs-CZ" altLang="cs-CZ" sz="2400" dirty="0"/>
              <a:t>(20,95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78,01 N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0,03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+ 0,9 Ar, Ne …)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b) </a:t>
            </a:r>
            <a:r>
              <a:rPr lang="cs-CZ" altLang="cs-CZ" sz="2400" dirty="0">
                <a:solidFill>
                  <a:srgbClr val="FF0000"/>
                </a:solidFill>
              </a:rPr>
              <a:t>z vody </a:t>
            </a:r>
            <a:r>
              <a:rPr lang="cs-CZ" altLang="cs-CZ" sz="2400" dirty="0"/>
              <a:t>– (závisí na t, salinitě, tlaku …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	- sladká, 15 </a:t>
            </a:r>
            <a:r>
              <a:rPr lang="cs-CZ" altLang="cs-CZ" sz="2400" baseline="30000" dirty="0" err="1"/>
              <a:t>o</a:t>
            </a:r>
            <a:r>
              <a:rPr lang="cs-CZ" altLang="cs-CZ" sz="2400" dirty="0" err="1"/>
              <a:t>C</a:t>
            </a:r>
            <a:r>
              <a:rPr lang="cs-CZ" altLang="cs-CZ" sz="2400" dirty="0"/>
              <a:t> – 0,7 %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+ 1,36 % N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Se zvětšováním tělesných rozměrů → nedostatek O</a:t>
            </a:r>
            <a:r>
              <a:rPr lang="cs-CZ" altLang="cs-CZ" sz="2400" baseline="-20000" dirty="0"/>
              <a:t>2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Fylogenetické tendence zvýšení výkonnosti výměny plynů: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1. </a:t>
            </a:r>
            <a:r>
              <a:rPr lang="cs-CZ" altLang="cs-CZ" sz="2400" dirty="0"/>
              <a:t>zvětšení dýchacího povrchu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 </a:t>
            </a:r>
            <a:r>
              <a:rPr lang="cs-CZ" altLang="cs-CZ" sz="2400" dirty="0">
                <a:solidFill>
                  <a:srgbClr val="7030A0"/>
                </a:solidFill>
              </a:rPr>
              <a:t> 	A) </a:t>
            </a:r>
            <a:r>
              <a:rPr lang="cs-CZ" altLang="cs-CZ" sz="2400" dirty="0"/>
              <a:t>navenek – vodní živočichové </a:t>
            </a:r>
            <a:r>
              <a:rPr lang="cs-CZ" altLang="cs-CZ" sz="2400" dirty="0">
                <a:solidFill>
                  <a:srgbClr val="7030A0"/>
                </a:solidFill>
              </a:rPr>
              <a:t>- </a:t>
            </a:r>
            <a:r>
              <a:rPr lang="cs-CZ" altLang="cs-CZ" sz="2400" dirty="0">
                <a:solidFill>
                  <a:srgbClr val="FF0000"/>
                </a:solidFill>
              </a:rPr>
              <a:t>žábry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7030A0"/>
                </a:solidFill>
              </a:rPr>
              <a:t>	B) </a:t>
            </a:r>
            <a:r>
              <a:rPr lang="cs-CZ" altLang="cs-CZ" sz="2400" dirty="0"/>
              <a:t>dovnitř – suchozemští živočichové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		a) </a:t>
            </a:r>
            <a:r>
              <a:rPr lang="cs-CZ" altLang="cs-CZ" sz="2400" dirty="0">
                <a:solidFill>
                  <a:srgbClr val="FF0000"/>
                </a:solidFill>
              </a:rPr>
              <a:t>plíce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		b) </a:t>
            </a:r>
            <a:r>
              <a:rPr lang="cs-CZ" altLang="cs-CZ" sz="2400" dirty="0">
                <a:solidFill>
                  <a:srgbClr val="FF0000"/>
                </a:solidFill>
              </a:rPr>
              <a:t>tracheje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2. </a:t>
            </a:r>
            <a:r>
              <a:rPr lang="cs-CZ" altLang="cs-CZ" sz="2400" dirty="0"/>
              <a:t>udržování vysokého difúzního spádu plynů na vnější dýchací ploše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3. </a:t>
            </a:r>
            <a:r>
              <a:rPr lang="cs-CZ" altLang="cs-CZ" sz="2400" dirty="0"/>
              <a:t>přenos plynů tělní tekutinou s látkou s vysokou  vázací schopností pro 			plyny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4. </a:t>
            </a:r>
            <a:r>
              <a:rPr lang="cs-CZ" altLang="cs-CZ" sz="2400" dirty="0"/>
              <a:t>náhrada pomalé difúze plynů ve vodním prostředí tkání  difúzí plynů ve </a:t>
            </a:r>
            <a:r>
              <a:rPr lang="cs-CZ" altLang="cs-CZ" sz="2400" dirty="0" smtClean="0"/>
              <a:t>vzduchu</a:t>
            </a:r>
            <a:r>
              <a:rPr lang="cs-CZ" altLang="cs-CZ" sz="2400" dirty="0"/>
              <a:t>			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1829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333449" y="190032"/>
            <a:ext cx="8921801" cy="723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  <a:cs typeface="Times New Roman" panose="02020603050405020304" pitchFamily="18" charset="0"/>
              </a:rPr>
              <a:t>Podíly hlavních složek (%) a jejich  parciální tlaky (</a:t>
            </a:r>
            <a:r>
              <a:rPr lang="cs-CZ" altLang="cs-CZ" sz="2400" dirty="0" err="1">
                <a:latin typeface="+mn-lt"/>
                <a:cs typeface="Times New Roman" panose="02020603050405020304" pitchFamily="18" charset="0"/>
              </a:rPr>
              <a:t>kP</a:t>
            </a:r>
            <a:r>
              <a:rPr lang="cs-CZ" altLang="cs-CZ" sz="2400" dirty="0">
                <a:latin typeface="+mn-lt"/>
                <a:cs typeface="Times New Roman" panose="02020603050405020304" pitchFamily="18" charset="0"/>
              </a:rPr>
              <a:t>) ve vzduchu a krvi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graphicFrame>
        <p:nvGraphicFramePr>
          <p:cNvPr id="9370" name="Group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044419"/>
              </p:ext>
            </p:extLst>
          </p:nvPr>
        </p:nvGraphicFramePr>
        <p:xfrm>
          <a:off x="825500" y="1435102"/>
          <a:ext cx="7518400" cy="4114596"/>
        </p:xfrm>
        <a:graphic>
          <a:graphicData uri="http://schemas.openxmlformats.org/drawingml/2006/table">
            <a:tbl>
              <a:tblPr/>
              <a:tblGrid>
                <a:gridCol w="1219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8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6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Atmosfér.  v.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Alveolár. v.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Tepenná krev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Žilná krev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Vydech.  v.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7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  O</a:t>
                      </a:r>
                      <a:r>
                        <a:rPr kumimoji="0" lang="cs-CZ" altLang="cs-CZ" sz="1800" b="1" i="0" u="none" strike="noStrike" cap="none" normalizeH="0" baseline="-2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kPa   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torr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20,95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19,95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150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14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13,3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 – 13 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 o 1,3-2,6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 o 10-20 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5,3 (2,0)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40 (-15)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15,4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% CO</a:t>
                      </a:r>
                      <a:r>
                        <a:rPr kumimoji="0" lang="cs-CZ" altLang="cs-CZ" sz="1800" b="1" i="0" u="none" strike="noStrike" cap="none" normalizeH="0" baseline="-2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kPa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torr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0,03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0,04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0,3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5,5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5,33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40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Jako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 alveolár.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vzduchu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6,2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46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4,26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32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489" name="Picture 155" descr="parc tla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9" t="5556"/>
          <a:stretch>
            <a:fillRect/>
          </a:stretch>
        </p:blipFill>
        <p:spPr bwMode="auto">
          <a:xfrm>
            <a:off x="8496300" y="913283"/>
            <a:ext cx="3517900" cy="498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377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1301" y="67698"/>
            <a:ext cx="8661399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rgbClr val="FF0000"/>
                </a:solidFill>
              </a:rPr>
              <a:t>Pneumotaktické</a:t>
            </a:r>
            <a:r>
              <a:rPr lang="cs-CZ" sz="2400" dirty="0" smtClean="0">
                <a:solidFill>
                  <a:srgbClr val="FF0000"/>
                </a:solidFill>
              </a:rPr>
              <a:t> centrum</a:t>
            </a:r>
          </a:p>
          <a:p>
            <a:pPr marL="342900" indent="-342900">
              <a:buAutoNum type="arabicPeriod"/>
            </a:pPr>
            <a:r>
              <a:rPr lang="cs-CZ" sz="2000" dirty="0" smtClean="0">
                <a:solidFill>
                  <a:srgbClr val="FF0000"/>
                </a:solidFill>
              </a:rPr>
              <a:t>Mozkový kmen </a:t>
            </a:r>
            <a:r>
              <a:rPr lang="cs-CZ" sz="2000" dirty="0" smtClean="0"/>
              <a:t>– dýchací centrum, zpětnovazebná inervace prodloužené míchy a nervů z míchy</a:t>
            </a:r>
          </a:p>
          <a:p>
            <a:r>
              <a:rPr lang="cs-CZ" sz="2000" dirty="0" smtClean="0"/>
              <a:t>                                     řídí hluboké a intenzivní dýchání</a:t>
            </a:r>
          </a:p>
          <a:p>
            <a:r>
              <a:rPr lang="cs-CZ" sz="2000" dirty="0" smtClean="0"/>
              <a:t>2. </a:t>
            </a:r>
            <a:r>
              <a:rPr lang="cs-CZ" sz="2000" dirty="0" smtClean="0">
                <a:solidFill>
                  <a:srgbClr val="FF0000"/>
                </a:solidFill>
              </a:rPr>
              <a:t>Prodloužená mícha </a:t>
            </a:r>
            <a:r>
              <a:rPr lang="cs-CZ" sz="2000" dirty="0" smtClean="0"/>
              <a:t>- </a:t>
            </a:r>
            <a:r>
              <a:rPr lang="cs-CZ" sz="2000" b="1" dirty="0" smtClean="0"/>
              <a:t>c</a:t>
            </a:r>
            <a:r>
              <a:rPr lang="cs-CZ" altLang="cs-CZ" sz="2000" b="1" dirty="0" smtClean="0"/>
              <a:t>entrum</a:t>
            </a:r>
            <a:r>
              <a:rPr lang="cs-CZ" altLang="cs-CZ" sz="2000" dirty="0" smtClean="0"/>
              <a:t> </a:t>
            </a:r>
            <a:r>
              <a:rPr lang="cs-CZ" altLang="cs-CZ" sz="2000" b="1" dirty="0"/>
              <a:t>inspirační</a:t>
            </a:r>
            <a:r>
              <a:rPr lang="cs-CZ" altLang="cs-CZ" sz="2000" dirty="0"/>
              <a:t> (vdechové), </a:t>
            </a:r>
            <a:r>
              <a:rPr lang="cs-CZ" altLang="cs-CZ" sz="2000" b="1" dirty="0"/>
              <a:t>centrum exspirační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                      (</a:t>
            </a:r>
            <a:r>
              <a:rPr lang="cs-CZ" altLang="cs-CZ" sz="2000" dirty="0"/>
              <a:t>výdechové). </a:t>
            </a:r>
            <a:endParaRPr lang="cs-CZ" altLang="cs-CZ" sz="2000" dirty="0" smtClean="0"/>
          </a:p>
          <a:p>
            <a:r>
              <a:rPr lang="cs-CZ" altLang="cs-CZ" sz="2000" dirty="0"/>
              <a:t> </a:t>
            </a:r>
            <a:r>
              <a:rPr lang="cs-CZ" altLang="cs-CZ" sz="2000" dirty="0" smtClean="0"/>
              <a:t>                                         Schopnost </a:t>
            </a:r>
            <a:r>
              <a:rPr lang="cs-CZ" altLang="cs-CZ" sz="2000" dirty="0"/>
              <a:t>samostatné a cyklické tvorby vzruchů. </a:t>
            </a:r>
            <a:endParaRPr lang="cs-CZ" altLang="cs-CZ" sz="2000" dirty="0" smtClean="0"/>
          </a:p>
          <a:p>
            <a:r>
              <a:rPr lang="cs-CZ" altLang="cs-CZ" sz="2000" dirty="0"/>
              <a:t> </a:t>
            </a:r>
            <a:r>
              <a:rPr lang="cs-CZ" altLang="cs-CZ" sz="2000" dirty="0" smtClean="0"/>
              <a:t>                                          Antagonisté.</a:t>
            </a:r>
          </a:p>
          <a:p>
            <a:r>
              <a:rPr lang="cs-CZ" altLang="cs-CZ" sz="2000" dirty="0" smtClean="0"/>
              <a:t>3. </a:t>
            </a:r>
            <a:r>
              <a:rPr lang="cs-CZ" altLang="cs-CZ" sz="2000" dirty="0" smtClean="0">
                <a:solidFill>
                  <a:srgbClr val="FF0000"/>
                </a:solidFill>
              </a:rPr>
              <a:t>Somatické </a:t>
            </a:r>
            <a:r>
              <a:rPr lang="cs-CZ" altLang="cs-CZ" sz="2000" dirty="0">
                <a:solidFill>
                  <a:srgbClr val="FF0000"/>
                </a:solidFill>
              </a:rPr>
              <a:t>nervy z míchy </a:t>
            </a:r>
            <a:r>
              <a:rPr lang="cs-CZ" altLang="cs-CZ" sz="2000" b="1" dirty="0"/>
              <a:t>(</a:t>
            </a:r>
            <a:r>
              <a:rPr lang="cs-CZ" altLang="cs-CZ" sz="2000" b="1" dirty="0" smtClean="0"/>
              <a:t>krční a hrudní</a:t>
            </a:r>
            <a:r>
              <a:rPr lang="cs-CZ" altLang="cs-CZ" sz="2000" b="1" dirty="0" smtClean="0"/>
              <a:t>) – inervace mezižeberních svalů </a:t>
            </a:r>
          </a:p>
          <a:p>
            <a:r>
              <a:rPr lang="cs-CZ" altLang="cs-CZ" sz="2000" b="1" dirty="0"/>
              <a:t> </a:t>
            </a:r>
            <a:r>
              <a:rPr lang="cs-CZ" altLang="cs-CZ" sz="2000" b="1" dirty="0" smtClean="0"/>
              <a:t>                                          a bránice. </a:t>
            </a:r>
          </a:p>
          <a:p>
            <a:r>
              <a:rPr lang="cs-CZ" altLang="cs-CZ" sz="2000" b="1" dirty="0"/>
              <a:t> </a:t>
            </a:r>
            <a:r>
              <a:rPr lang="cs-CZ" altLang="cs-CZ" sz="2000" b="1" dirty="0" smtClean="0"/>
              <a:t>                                          Sledování </a:t>
            </a:r>
            <a:r>
              <a:rPr lang="cs-CZ" altLang="cs-CZ" sz="2000" b="1" dirty="0"/>
              <a:t>koncentrace O2, CO2 (pO2, CO2 ) </a:t>
            </a:r>
            <a:endParaRPr lang="cs-CZ" altLang="cs-CZ" sz="2000" b="1" dirty="0" smtClean="0"/>
          </a:p>
          <a:p>
            <a:pPr>
              <a:spcBef>
                <a:spcPct val="0"/>
              </a:spcBef>
            </a:pPr>
            <a:endParaRPr lang="cs-CZ" altLang="cs-CZ" dirty="0" smtClean="0">
              <a:solidFill>
                <a:srgbClr val="00B0F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dirty="0" smtClean="0">
                <a:solidFill>
                  <a:srgbClr val="00B0F0"/>
                </a:solidFill>
              </a:rPr>
              <a:t>Dostředivá </a:t>
            </a:r>
            <a:r>
              <a:rPr lang="cs-CZ" altLang="cs-CZ" dirty="0">
                <a:solidFill>
                  <a:srgbClr val="00B0F0"/>
                </a:solidFill>
              </a:rPr>
              <a:t>složka regulace: </a:t>
            </a:r>
          </a:p>
          <a:p>
            <a:pPr>
              <a:spcBef>
                <a:spcPct val="0"/>
              </a:spcBef>
            </a:pPr>
            <a:r>
              <a:rPr lang="cs-CZ" altLang="cs-CZ" dirty="0"/>
              <a:t>	- plicní receptory citlivé na natažení </a:t>
            </a:r>
          </a:p>
          <a:p>
            <a:pPr>
              <a:spcBef>
                <a:spcPct val="0"/>
              </a:spcBef>
            </a:pPr>
            <a:r>
              <a:rPr lang="cs-CZ" altLang="cs-CZ" dirty="0"/>
              <a:t>	- proprioreceptory v mezižeberních svalech </a:t>
            </a:r>
          </a:p>
          <a:p>
            <a:pPr>
              <a:spcBef>
                <a:spcPct val="0"/>
              </a:spcBef>
            </a:pPr>
            <a:r>
              <a:rPr lang="cs-CZ" altLang="cs-CZ" dirty="0"/>
              <a:t>	- svalové receptory citlivé na K+ z buněk</a:t>
            </a:r>
          </a:p>
          <a:p>
            <a:endParaRPr lang="cs-CZ" altLang="cs-CZ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 smtClean="0">
                <a:solidFill>
                  <a:srgbClr val="00B0F0"/>
                </a:solidFill>
              </a:rPr>
              <a:t> </a:t>
            </a:r>
            <a:r>
              <a:rPr lang="cs-CZ" altLang="cs-CZ" dirty="0">
                <a:solidFill>
                  <a:srgbClr val="00B0F0"/>
                </a:solidFill>
              </a:rPr>
              <a:t>Další vlivy: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	- změny krevního tlaku (registrovány baroreceptory)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	- chemické vlivy (hlavní): chemoreceptory v karotidě </a:t>
            </a:r>
            <a:r>
              <a:rPr lang="cs-CZ" altLang="cs-CZ" dirty="0" smtClean="0"/>
              <a:t> </a:t>
            </a:r>
            <a:r>
              <a:rPr lang="cs-CZ" altLang="cs-CZ" dirty="0"/>
              <a:t>		         </a:t>
            </a:r>
            <a:endParaRPr lang="cs-CZ" altLang="cs-CZ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                a </a:t>
            </a:r>
            <a:r>
              <a:rPr lang="cs-CZ" altLang="cs-CZ" dirty="0"/>
              <a:t>oblouku aorty citlivé na obsah O2, CO2 a pH.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 </a:t>
            </a:r>
            <a:r>
              <a:rPr lang="cs-CZ" altLang="cs-CZ" dirty="0">
                <a:solidFill>
                  <a:srgbClr val="7030A0"/>
                </a:solidFill>
              </a:rPr>
              <a:t>Kontrola vůlí (částečná) </a:t>
            </a:r>
            <a:r>
              <a:rPr lang="cs-CZ" altLang="cs-CZ" dirty="0"/>
              <a:t>– krátkodobé zadržení dechu (zvýšení </a:t>
            </a:r>
            <a:r>
              <a:rPr lang="cs-CZ" altLang="cs-CZ" dirty="0" smtClean="0"/>
              <a:t>CO2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 smtClean="0"/>
              <a:t> </a:t>
            </a:r>
            <a:r>
              <a:rPr lang="cs-CZ" altLang="cs-CZ" dirty="0"/>
              <a:t>a stimulační centrum překoná vliv vyšších pater  (kůra) – důležité při řeči, jídle, kašlání).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dirty="0"/>
          </a:p>
        </p:txBody>
      </p:sp>
      <p:pic>
        <p:nvPicPr>
          <p:cNvPr id="3" name="Picture 6" descr="D:\Dokumenty\DISKC\Dokumenty\Pajdák\fyziol predn\dychani\regulace dych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068" y="850901"/>
            <a:ext cx="3489325" cy="474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902700" y="5918200"/>
            <a:ext cx="240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 členovců autonomní, </a:t>
            </a:r>
          </a:p>
          <a:p>
            <a:r>
              <a:rPr lang="cs-CZ" dirty="0" smtClean="0"/>
              <a:t>ale i u nich pod CNS -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00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506538" y="-76199"/>
            <a:ext cx="5486400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Sledování koncentrace O2, CO2 (pO2, CO2 )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Mezižeberní svaly a bránice</a:t>
            </a:r>
            <a:r>
              <a:rPr lang="cs-CZ" altLang="cs-CZ" sz="1800" dirty="0"/>
              <a:t> – inervace somatickými nervy </a:t>
            </a:r>
            <a:r>
              <a:rPr lang="cs-CZ" altLang="cs-CZ" sz="1800" b="1" dirty="0"/>
              <a:t>z míchy (</a:t>
            </a:r>
            <a:r>
              <a:rPr lang="cs-CZ" altLang="cs-CZ" sz="1400" b="1" dirty="0"/>
              <a:t>krční a hrudní</a:t>
            </a:r>
            <a:r>
              <a:rPr lang="cs-CZ" altLang="cs-CZ" sz="18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Dýchací pohyby – inervace z </a:t>
            </a:r>
            <a:r>
              <a:rPr lang="cs-CZ" altLang="cs-CZ" sz="1800" b="1" dirty="0"/>
              <a:t>dýchacího ústředí</a:t>
            </a:r>
            <a:r>
              <a:rPr lang="cs-CZ" altLang="cs-CZ" sz="1800" dirty="0"/>
              <a:t> (kaudální část </a:t>
            </a:r>
            <a:r>
              <a:rPr lang="cs-CZ" altLang="cs-CZ" sz="1800" b="1" dirty="0"/>
              <a:t>prodloužené míchy</a:t>
            </a:r>
            <a:r>
              <a:rPr lang="cs-CZ" altLang="cs-CZ" sz="1800" dirty="0"/>
              <a:t>)</a:t>
            </a:r>
            <a:r>
              <a:rPr lang="cs-CZ" altLang="cs-CZ" sz="1800" b="1" dirty="0"/>
              <a:t>Centrum</a:t>
            </a:r>
            <a:r>
              <a:rPr lang="cs-CZ" altLang="cs-CZ" sz="1800" dirty="0"/>
              <a:t> </a:t>
            </a:r>
            <a:r>
              <a:rPr lang="cs-CZ" altLang="cs-CZ" sz="1800" b="1" dirty="0"/>
              <a:t>inspirační</a:t>
            </a:r>
            <a:r>
              <a:rPr lang="cs-CZ" altLang="cs-CZ" sz="1800" dirty="0"/>
              <a:t> (vdechové), </a:t>
            </a:r>
            <a:r>
              <a:rPr lang="cs-CZ" altLang="cs-CZ" sz="1800" b="1" dirty="0"/>
              <a:t>centrum exspirační</a:t>
            </a:r>
            <a:r>
              <a:rPr lang="cs-CZ" altLang="cs-CZ" sz="1800" dirty="0"/>
              <a:t> (výdechové). Schopnost samostatné a cyklické tvorby vzruchů. Antagonisté.</a:t>
            </a: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err="1"/>
              <a:t>Pneumotaktické</a:t>
            </a:r>
            <a:r>
              <a:rPr lang="cs-CZ" altLang="cs-CZ" sz="1800" b="1" dirty="0"/>
              <a:t> centrum</a:t>
            </a:r>
            <a:r>
              <a:rPr lang="cs-CZ" altLang="cs-CZ" sz="1800" dirty="0"/>
              <a:t> se zpětnovazebným působením na obě předchozí - mozkový kmen nad prodlouženou míchou, působí při intenzivním a hlubokém dýchání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Dostředivá složka regulace: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	- plicní receptory citlivé na natažení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	- proprioreceptory v mezižeberních svalech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	- svalové receptory citlivé na K+ z buněk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 </a:t>
            </a:r>
          </a:p>
        </p:txBody>
      </p:sp>
      <p:sp>
        <p:nvSpPr>
          <p:cNvPr id="20483" name="Obdélník 1"/>
          <p:cNvSpPr>
            <a:spLocks noChangeArrowheads="1"/>
          </p:cNvSpPr>
          <p:nvPr/>
        </p:nvSpPr>
        <p:spPr bwMode="auto">
          <a:xfrm>
            <a:off x="1752600" y="4954589"/>
            <a:ext cx="86868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Další vlivy: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	- změny krevního tlaku (registrovány baroreceptory)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	- chemické vlivy (hlavní): chemoreceptory v karotidě a 		          oblouku aorty citlivé na obsah O2, CO2 a pH.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 Kontrola vůlí (částečná) – krátkodobé zadržení dechu (zvýšení CO2 a stimulační centrum překoná vliv vyšších pater  (kůra) – důležité při řeči, jídle, kašlání).</a:t>
            </a:r>
          </a:p>
        </p:txBody>
      </p:sp>
      <p:sp>
        <p:nvSpPr>
          <p:cNvPr id="20484" name="TextovéPole 2"/>
          <p:cNvSpPr txBox="1">
            <a:spLocks noChangeArrowheads="1"/>
          </p:cNvSpPr>
          <p:nvPr/>
        </p:nvSpPr>
        <p:spPr bwMode="auto">
          <a:xfrm>
            <a:off x="7534276" y="4616450"/>
            <a:ext cx="3032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/>
              <a:t>U členovců autonomní, ale i zde pod CNS</a:t>
            </a:r>
          </a:p>
        </p:txBody>
      </p:sp>
      <p:pic>
        <p:nvPicPr>
          <p:cNvPr id="20485" name="Picture 6" descr="D:\Dokumenty\DISKC\Dokumenty\Pajdák\fyziol predn\dychani\regulace dych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6" y="1"/>
            <a:ext cx="348932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3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89000" y="618847"/>
            <a:ext cx="85471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0" i="0" u="none" strike="noStrike" dirty="0" smtClean="0">
                <a:solidFill>
                  <a:srgbClr val="FF0000"/>
                </a:solidFill>
                <a:effectLst/>
                <a:latin typeface="+mj-lt"/>
              </a:rPr>
              <a:t>Dýchací orgány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Plicní vaky pavoukovců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Plicní vaky plžů (stěna plášťové dutiny)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Vzdušnice (tracheje) většiny druhů hmyzu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Vzdušnicové (tracheální) žábry larev hmyzu,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Konečníkové  (rektální ) vzdušnicové žábry (šídla)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Krevní žábry ryb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Vnější žábry – keříčkovité žábry pulců obojživelníků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Vnitřní žábry – ryby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Plíce ptáků (včetně vzdušných vaků)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Plíce savců -</a:t>
            </a:r>
            <a:endParaRPr lang="cs-CZ" sz="2400" b="0" i="0" u="none" strike="noStrike" dirty="0">
              <a:solidFill>
                <a:srgbClr val="555555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61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676400" y="449263"/>
            <a:ext cx="7543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Tři typy dýchacích orgánů: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/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 smtClean="0"/>
              <a:t>Žábry, </a:t>
            </a:r>
            <a:r>
              <a:rPr lang="cs-CZ" altLang="cs-CZ" sz="2400" b="1" dirty="0" smtClean="0"/>
              <a:t>Vzdušnice (tracheje), plíce</a:t>
            </a:r>
            <a:r>
              <a:rPr lang="cs-CZ" altLang="cs-CZ" sz="2400" dirty="0" smtClean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žábry</a:t>
            </a:r>
            <a:r>
              <a:rPr lang="cs-CZ" altLang="cs-CZ" sz="2400" dirty="0" smtClean="0"/>
              <a:t>– </a:t>
            </a:r>
            <a:r>
              <a:rPr lang="cs-CZ" altLang="cs-CZ" sz="2400" dirty="0"/>
              <a:t>členovci, měkkýši, paryby, ryby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Přívod vody na základě tlaku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pic>
        <p:nvPicPr>
          <p:cNvPr id="15363" name="Picture 5" descr="žáb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0" r="7129" b="2097"/>
          <a:stretch>
            <a:fillRect/>
          </a:stretch>
        </p:blipFill>
        <p:spPr bwMode="auto">
          <a:xfrm>
            <a:off x="2463800" y="3010568"/>
            <a:ext cx="3746500" cy="335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dých ry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" r="2240" b="3291"/>
          <a:stretch>
            <a:fillRect/>
          </a:stretch>
        </p:blipFill>
        <p:spPr bwMode="auto">
          <a:xfrm>
            <a:off x="8148681" y="771400"/>
            <a:ext cx="3480041" cy="2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480991" y="400614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Respirační epitel protkán sítí vlásečnic</a:t>
            </a:r>
          </a:p>
          <a:p>
            <a:r>
              <a:rPr lang="cs-CZ" b="1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Skřele</a:t>
            </a:r>
            <a:r>
              <a:rPr lang="cs-CZ" b="0" i="0" u="none" strike="noStrike" dirty="0" smtClean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 je párový plochý orgán ryb nacházející se na předělu mezi hlavou a tělem, který chrání žábry před vnějším poškozením, pumpa pro vodu.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59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300" y="241301"/>
            <a:ext cx="7620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Vzdušnice (tracheje)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– rozvětvené trubice uvnitř s chitinovou blanou. U hmyzu zakončeny hvězdicovitou buňkou </a:t>
            </a:r>
            <a:r>
              <a:rPr lang="cs-CZ" altLang="cs-CZ" sz="2400" b="1" dirty="0"/>
              <a:t> → </a:t>
            </a:r>
            <a:r>
              <a:rPr lang="cs-CZ" altLang="cs-CZ" sz="2400" b="1" dirty="0" err="1"/>
              <a:t>tracheola</a:t>
            </a:r>
            <a:r>
              <a:rPr lang="cs-CZ" altLang="cs-CZ" sz="2400" b="1" dirty="0"/>
              <a:t> </a:t>
            </a:r>
            <a:r>
              <a:rPr lang="cs-CZ" altLang="cs-CZ" sz="2400" dirty="0"/>
              <a:t>(5 ramen). Tekutina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v </a:t>
            </a:r>
            <a:r>
              <a:rPr lang="cs-CZ" altLang="cs-CZ" sz="2400" dirty="0" err="1"/>
              <a:t>tracheolách</a:t>
            </a:r>
            <a:r>
              <a:rPr lang="cs-CZ" altLang="cs-CZ" sz="2400" dirty="0"/>
              <a:t> pulzuje podle </a:t>
            </a:r>
            <a:r>
              <a:rPr lang="cs-CZ" altLang="cs-CZ" sz="2400" dirty="0" err="1"/>
              <a:t>botnací</a:t>
            </a:r>
            <a:r>
              <a:rPr lang="cs-CZ" altLang="cs-CZ" sz="2400" dirty="0"/>
              <a:t> síly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koloidní hmoty stěn </a:t>
            </a:r>
            <a:r>
              <a:rPr lang="cs-CZ" altLang="cs-CZ" sz="2400" dirty="0" err="1"/>
              <a:t>tracheol</a:t>
            </a:r>
            <a:r>
              <a:rPr lang="cs-CZ" altLang="cs-CZ" sz="2400" dirty="0"/>
              <a:t> a okolní cytoplazmy 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Dýchací pohyby – pohyby tělní stěny (výměna až 2/3 objemu)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 a) dorzoventrální zploštění abdomenu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 b) zasouvání a vysouvání abdominálních článků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 c) regulace otevírání a zavírání </a:t>
            </a:r>
            <a:r>
              <a:rPr lang="cs-CZ" altLang="cs-CZ" sz="2400" dirty="0" smtClean="0"/>
              <a:t>stigmat - průduchů </a:t>
            </a:r>
            <a:r>
              <a:rPr lang="cs-CZ" altLang="cs-CZ" sz="2400" dirty="0"/>
              <a:t>– najednou x střídavě </a:t>
            </a:r>
          </a:p>
          <a:p>
            <a:pPr>
              <a:spcBef>
                <a:spcPct val="0"/>
              </a:spcBef>
            </a:pPr>
            <a:r>
              <a:rPr lang="cs-CZ" altLang="cs-CZ" sz="2400" dirty="0">
                <a:solidFill>
                  <a:srgbClr val="FF0000"/>
                </a:solidFill>
              </a:rPr>
              <a:t>Řízení dýchacích pohybů </a:t>
            </a:r>
            <a:r>
              <a:rPr lang="cs-CZ" altLang="cs-CZ" sz="2400" dirty="0"/>
              <a:t>– </a:t>
            </a:r>
            <a:r>
              <a:rPr lang="cs-CZ" altLang="cs-CZ" sz="2400" dirty="0">
                <a:solidFill>
                  <a:srgbClr val="7030A0"/>
                </a:solidFill>
              </a:rPr>
              <a:t>abdominální ganglia. </a:t>
            </a:r>
          </a:p>
          <a:p>
            <a:pPr>
              <a:spcBef>
                <a:spcPct val="0"/>
              </a:spcBef>
            </a:pPr>
            <a:r>
              <a:rPr lang="cs-CZ" altLang="cs-CZ" sz="2400" dirty="0" err="1" smtClean="0">
                <a:solidFill>
                  <a:srgbClr val="7030A0"/>
                </a:solidFill>
              </a:rPr>
              <a:t>protorakální</a:t>
            </a:r>
            <a:r>
              <a:rPr lang="cs-CZ" altLang="cs-CZ" sz="2400" dirty="0" smtClean="0">
                <a:solidFill>
                  <a:srgbClr val="7030A0"/>
                </a:solidFill>
              </a:rPr>
              <a:t> g.  </a:t>
            </a:r>
            <a:r>
              <a:rPr lang="cs-CZ" altLang="cs-CZ" sz="2400" dirty="0" smtClean="0"/>
              <a:t>-  řídí p</a:t>
            </a:r>
            <a:r>
              <a:rPr lang="cs-CZ" altLang="cs-CZ" sz="2400" dirty="0" smtClean="0"/>
              <a:t>odněty </a:t>
            </a:r>
            <a:r>
              <a:rPr lang="cs-CZ" altLang="cs-CZ" sz="2400" dirty="0"/>
              <a:t>pro zrychlení </a:t>
            </a:r>
            <a:r>
              <a:rPr lang="cs-CZ" altLang="cs-CZ" sz="2400" dirty="0" smtClean="0"/>
              <a:t>mají </a:t>
            </a:r>
            <a:r>
              <a:rPr lang="cs-CZ" altLang="cs-CZ" sz="2400" dirty="0"/>
              <a:t>chemický charakter </a:t>
            </a:r>
            <a:endParaRPr lang="cs-CZ" altLang="cs-CZ" sz="2400" dirty="0" smtClean="0"/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solidFill>
                  <a:srgbClr val="7030A0"/>
                </a:solidFill>
              </a:rPr>
              <a:t>hrudní a abdominální část nerv. systému  </a:t>
            </a:r>
            <a:r>
              <a:rPr lang="cs-CZ" altLang="cs-CZ" sz="2400" dirty="0" smtClean="0"/>
              <a:t>- ř</a:t>
            </a:r>
            <a:r>
              <a:rPr lang="cs-CZ" altLang="cs-CZ" sz="2400" dirty="0" smtClean="0"/>
              <a:t>ízení </a:t>
            </a:r>
            <a:r>
              <a:rPr lang="cs-CZ" altLang="cs-CZ" sz="2400" dirty="0"/>
              <a:t>pohybů stigmat</a:t>
            </a:r>
            <a:r>
              <a:rPr lang="cs-CZ" altLang="cs-CZ" sz="2400" dirty="0" smtClean="0"/>
              <a:t>:</a:t>
            </a:r>
            <a:endParaRPr lang="cs-CZ" altLang="cs-CZ" sz="2400" dirty="0"/>
          </a:p>
        </p:txBody>
      </p:sp>
      <p:pic>
        <p:nvPicPr>
          <p:cNvPr id="3" name="Picture 6" descr="tr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0"/>
          <a:stretch>
            <a:fillRect/>
          </a:stretch>
        </p:blipFill>
        <p:spPr bwMode="auto">
          <a:xfrm>
            <a:off x="8051800" y="457201"/>
            <a:ext cx="3810000" cy="4793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645400" y="5380672"/>
            <a:ext cx="454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dirty="0"/>
              <a:t>Larvy hmyzu ve vodě – uzavření trachejí </a:t>
            </a:r>
            <a:r>
              <a:rPr lang="cs-CZ" altLang="cs-CZ" dirty="0" smtClean="0"/>
              <a:t>vůči</a:t>
            </a:r>
          </a:p>
          <a:p>
            <a:pPr>
              <a:spcBef>
                <a:spcPct val="0"/>
              </a:spcBef>
            </a:pPr>
            <a:r>
              <a:rPr lang="cs-CZ" altLang="cs-CZ" dirty="0" smtClean="0"/>
              <a:t> </a:t>
            </a:r>
            <a:r>
              <a:rPr lang="cs-CZ" altLang="cs-CZ" dirty="0"/>
              <a:t>vodnímu prostředí, rozpad do sítě v pokožce </a:t>
            </a: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nebo </a:t>
            </a:r>
            <a:r>
              <a:rPr lang="cs-CZ" altLang="cs-CZ" dirty="0"/>
              <a:t>tělních vychlípeninách – </a:t>
            </a:r>
            <a:r>
              <a:rPr lang="cs-CZ" altLang="cs-CZ" b="1" dirty="0"/>
              <a:t>tracheální </a:t>
            </a:r>
            <a:r>
              <a:rPr lang="cs-CZ" altLang="cs-CZ" b="1" dirty="0" smtClean="0"/>
              <a:t>žábry - </a:t>
            </a:r>
            <a:r>
              <a:rPr lang="cs-CZ" dirty="0" smtClean="0"/>
              <a:t>kyslík </a:t>
            </a:r>
            <a:r>
              <a:rPr lang="cs-CZ" dirty="0"/>
              <a:t>difunduje z vody do vzdušnic prostřednictvím tělních přívěsků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81168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-345150"/>
            <a:ext cx="9245600" cy="729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FF0000"/>
                </a:solidFill>
              </a:rPr>
              <a:t>Plíce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 V hrudní dutině (pohrudnice, poplicnice), zespod bránice.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rgbClr val="00B0F0"/>
                </a:solidFill>
              </a:rPr>
              <a:t>Přívodní cesty: </a:t>
            </a:r>
            <a:r>
              <a:rPr lang="cs-CZ" altLang="cs-CZ" sz="1800" dirty="0"/>
              <a:t>nozdry, ústa, vlastní dýchací cesty – průdušnice, průdušky, průdušinky (trachea, </a:t>
            </a:r>
            <a:r>
              <a:rPr lang="cs-CZ" altLang="cs-CZ" sz="1800" dirty="0" err="1"/>
              <a:t>bronchi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bronchioli</a:t>
            </a:r>
            <a:r>
              <a:rPr lang="cs-CZ" altLang="cs-CZ" sz="1800" dirty="0"/>
              <a:t>) do plicních váčků savců (sklípků - alveolů – 1 mm, obetkané vlásečnicemi) – vlastní výměna plynů.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Epiteliální vrstva buněk váčků těsně přiléhá k endoteliálním buňkám krevních kapilár (</a:t>
            </a:r>
            <a:r>
              <a:rPr lang="cs-CZ" altLang="cs-CZ" sz="1800" b="1" dirty="0" err="1"/>
              <a:t>alveolokapilární</a:t>
            </a:r>
            <a:r>
              <a:rPr lang="cs-CZ" altLang="cs-CZ" sz="1800" b="1" dirty="0"/>
              <a:t> stěna</a:t>
            </a:r>
            <a:r>
              <a:rPr lang="cs-CZ" altLang="cs-CZ" sz="1800" dirty="0"/>
              <a:t> – 1 </a:t>
            </a:r>
            <a:r>
              <a:rPr lang="cs-CZ" altLang="cs-CZ" sz="1800" dirty="0" err="1"/>
              <a:t>μm</a:t>
            </a:r>
            <a:r>
              <a:rPr lang="cs-CZ" altLang="cs-CZ" sz="1800" dirty="0"/>
              <a:t>) – plocha 90 m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 (&gt; 40krát). Rychlá difúze podle koncentračního spádu (1/1000 sekundy)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/>
              <a:t>Žeberní </a:t>
            </a:r>
            <a:r>
              <a:rPr lang="cs-CZ" altLang="cs-CZ" sz="1800" dirty="0"/>
              <a:t>(torakální</a:t>
            </a:r>
            <a:r>
              <a:rPr lang="cs-CZ" altLang="cs-CZ" sz="1800" dirty="0" smtClean="0"/>
              <a:t>) </a:t>
            </a:r>
            <a:r>
              <a:rPr lang="cs-CZ" altLang="cs-CZ" sz="1800" smtClean="0"/>
              <a:t>zřetelnější u ženy </a:t>
            </a:r>
            <a:r>
              <a:rPr lang="cs-CZ" altLang="cs-CZ" sz="1800" dirty="0"/>
              <a:t>x brániční (břišní, abdominální) dýchání.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pic>
        <p:nvPicPr>
          <p:cNvPr id="16387" name="Picture 5" descr="princ plic dý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1" t="322" r="8250" b="21527"/>
          <a:stretch>
            <a:fillRect/>
          </a:stretch>
        </p:blipFill>
        <p:spPr bwMode="auto">
          <a:xfrm>
            <a:off x="8798340" y="3124455"/>
            <a:ext cx="3167749" cy="332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7" descr="p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90" y="2859264"/>
            <a:ext cx="2253611" cy="286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8" descr="větvf bronchů_wik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293" y="3124455"/>
            <a:ext cx="3083922" cy="2579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3046684" y="3291064"/>
            <a:ext cx="272478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1.</a:t>
            </a:r>
            <a:r>
              <a:rPr lang="cs-CZ" altLang="cs-CZ" sz="1400" b="1" dirty="0">
                <a:hlinkClick r:id="rId5" tooltip="více"/>
                <a:hlinkMouseOver r:id="rId5"/>
              </a:rPr>
              <a:t>chrupavka štítná</a:t>
            </a:r>
            <a:r>
              <a:rPr lang="cs-CZ" altLang="cs-CZ" sz="1400" dirty="0"/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2.</a:t>
            </a:r>
            <a:r>
              <a:rPr lang="cs-CZ" altLang="cs-CZ" sz="1400" b="1" dirty="0">
                <a:hlinkClick r:id="rId6" tooltip="více"/>
                <a:hlinkMouseOver r:id="rId7"/>
              </a:rPr>
              <a:t>chrupavka prstencová</a:t>
            </a:r>
            <a:r>
              <a:rPr lang="cs-CZ" altLang="cs-CZ" sz="1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3.</a:t>
            </a:r>
            <a:r>
              <a:rPr lang="cs-CZ" altLang="cs-CZ" sz="1400" b="1" dirty="0">
                <a:hlinkClick r:id="rId8" tooltip="více"/>
                <a:hlinkMouseOver r:id="rId6"/>
              </a:rPr>
              <a:t>průdušnice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4.</a:t>
            </a:r>
            <a:r>
              <a:rPr lang="cs-CZ" altLang="cs-CZ" sz="1400" b="1" dirty="0">
                <a:hlinkClick r:id="rId9" tooltip="více"/>
                <a:hlinkMouseOver r:id="rId10"/>
              </a:rPr>
              <a:t>jícen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5.</a:t>
            </a:r>
            <a:r>
              <a:rPr lang="cs-CZ" altLang="cs-CZ" sz="1400" b="1" dirty="0">
                <a:hlinkClick r:id="rId11" tooltip="více"/>
                <a:hlinkMouseOver r:id="rId8"/>
              </a:rPr>
              <a:t>srdečnice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6.</a:t>
            </a:r>
            <a:r>
              <a:rPr lang="cs-CZ" altLang="cs-CZ" sz="1400" b="1" dirty="0">
                <a:hlinkClick r:id="rId12" tooltip="více"/>
                <a:hlinkMouseOver r:id="rId12"/>
              </a:rPr>
              <a:t>cévní kmen plicnice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7.</a:t>
            </a:r>
            <a:r>
              <a:rPr lang="cs-CZ" altLang="cs-CZ" sz="1400" b="1" dirty="0">
                <a:hlinkClick r:id="rId13" tooltip="více"/>
                <a:hlinkMouseOver r:id="rId9"/>
              </a:rPr>
              <a:t>průdušky</a:t>
            </a:r>
            <a:r>
              <a:rPr lang="cs-CZ" altLang="cs-CZ" sz="1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8.</a:t>
            </a:r>
            <a:r>
              <a:rPr lang="cs-CZ" altLang="cs-CZ" sz="1400" b="1" dirty="0">
                <a:hlinkClick r:id="rId14" tooltip="více"/>
                <a:hlinkMouseOver r:id="rId13"/>
              </a:rPr>
              <a:t>horní plicní lalok</a:t>
            </a:r>
            <a:r>
              <a:rPr lang="cs-CZ" altLang="cs-CZ" sz="1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9.</a:t>
            </a:r>
            <a:r>
              <a:rPr lang="cs-CZ" altLang="cs-CZ" sz="1400" b="1" dirty="0">
                <a:hlinkClick r:id="rId11" tooltip="více"/>
                <a:hlinkMouseOver r:id="rId11"/>
              </a:rPr>
              <a:t>dolní plicní lalok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10.</a:t>
            </a:r>
            <a:r>
              <a:rPr lang="cs-CZ" altLang="cs-CZ" sz="1400" b="1" dirty="0">
                <a:hlinkClick r:id="" tooltip="více"/>
                <a:hlinkMouseOver r:id="rId14"/>
              </a:rPr>
              <a:t>střední plicní lalok</a:t>
            </a:r>
            <a:endParaRPr lang="cs-CZ" altLang="cs-CZ" sz="1400" b="1" dirty="0"/>
          </a:p>
        </p:txBody>
      </p:sp>
      <p:sp>
        <p:nvSpPr>
          <p:cNvPr id="2" name="Obdélník 1"/>
          <p:cNvSpPr/>
          <p:nvPr/>
        </p:nvSpPr>
        <p:spPr>
          <a:xfrm>
            <a:off x="8751296" y="2059918"/>
            <a:ext cx="375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dirty="0"/>
              <a:t>Přesun plynů - dýchací pohyby. </a:t>
            </a:r>
          </a:p>
          <a:p>
            <a:pPr>
              <a:spcBef>
                <a:spcPct val="0"/>
              </a:spcBef>
            </a:pPr>
            <a:r>
              <a:rPr lang="cs-CZ" altLang="cs-CZ" b="1" dirty="0"/>
              <a:t>Vdech </a:t>
            </a:r>
            <a:r>
              <a:rPr lang="cs-CZ" altLang="cs-CZ" dirty="0"/>
              <a:t>(</a:t>
            </a:r>
            <a:r>
              <a:rPr lang="cs-CZ" altLang="cs-CZ" dirty="0" err="1"/>
              <a:t>inspirium</a:t>
            </a:r>
            <a:r>
              <a:rPr lang="cs-CZ" altLang="cs-CZ" dirty="0"/>
              <a:t>) x </a:t>
            </a:r>
            <a:r>
              <a:rPr lang="cs-CZ" altLang="cs-CZ" b="1" dirty="0"/>
              <a:t>výdech </a:t>
            </a:r>
            <a:r>
              <a:rPr lang="cs-CZ" altLang="cs-CZ" dirty="0"/>
              <a:t>(ex-)</a:t>
            </a:r>
          </a:p>
          <a:p>
            <a:pPr>
              <a:spcBef>
                <a:spcPct val="0"/>
              </a:spcBef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81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09600" y="904607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/>
              <a:t>Objem plic</a:t>
            </a:r>
            <a:r>
              <a:rPr lang="cs-CZ" altLang="cs-CZ" sz="2400" dirty="0"/>
              <a:t>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je úměrný hmotnosti těla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(velryby 100 l, drobní savci 1 ml) </a:t>
            </a:r>
          </a:p>
          <a:p>
            <a:pPr>
              <a:spcBef>
                <a:spcPct val="0"/>
              </a:spcBef>
            </a:pPr>
            <a:endParaRPr lang="cs-CZ" altLang="cs-CZ" sz="2400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r>
              <a:rPr lang="cs-CZ" altLang="cs-CZ" sz="2400" b="1" dirty="0" smtClean="0"/>
              <a:t>Frekvence </a:t>
            </a:r>
            <a:r>
              <a:rPr lang="cs-CZ" altLang="cs-CZ" sz="2400" b="1" dirty="0"/>
              <a:t>dýchacích pohybů</a:t>
            </a:r>
            <a:r>
              <a:rPr lang="cs-CZ" altLang="cs-CZ" sz="2400" dirty="0"/>
              <a:t> závisí na velikosti metabolismu (je nepřímo úměrná hmotnosti těla, i objemu plic)</a:t>
            </a:r>
            <a:endParaRPr lang="cs-CZ" altLang="cs-CZ" sz="2400" dirty="0"/>
          </a:p>
        </p:txBody>
      </p:sp>
      <p:pic>
        <p:nvPicPr>
          <p:cNvPr id="3" name="Picture 6" descr="plíce a velikost ž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2"/>
          <a:stretch>
            <a:fillRect/>
          </a:stretch>
        </p:blipFill>
        <p:spPr bwMode="auto">
          <a:xfrm>
            <a:off x="5289550" y="207158"/>
            <a:ext cx="4051300" cy="39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dých a hmot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2" t="11891" r="28378" b="6805"/>
          <a:stretch>
            <a:fillRect/>
          </a:stretch>
        </p:blipFill>
        <p:spPr bwMode="auto">
          <a:xfrm>
            <a:off x="6705600" y="4247296"/>
            <a:ext cx="5274093" cy="2474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03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0" y="0"/>
            <a:ext cx="60833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Plicní objemy</a:t>
            </a:r>
            <a:r>
              <a:rPr lang="cs-CZ" altLang="cs-CZ" sz="2400" dirty="0"/>
              <a:t> – mrtvý prostor – 150 ml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klidový dechový (respirační) objem </a:t>
            </a:r>
            <a:r>
              <a:rPr lang="cs-CZ" altLang="cs-CZ" sz="2000" dirty="0"/>
              <a:t>(500 ml)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inspirační rezervní objem (3,3 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exspirační rezervní objem (1 l) </a:t>
            </a:r>
            <a:r>
              <a:rPr lang="cs-CZ" altLang="cs-CZ" sz="2400" dirty="0" smtClean="0">
                <a:solidFill>
                  <a:srgbClr val="00B0F0"/>
                </a:solidFill>
              </a:rPr>
              <a:t>– </a:t>
            </a:r>
            <a:r>
              <a:rPr lang="cs-CZ" altLang="cs-CZ" sz="2400" b="1" dirty="0" smtClean="0"/>
              <a:t>VKP</a:t>
            </a:r>
            <a:r>
              <a:rPr lang="cs-CZ" altLang="cs-CZ" sz="2400" dirty="0" smtClean="0"/>
              <a:t> 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Vždy zbude v plicích reziduální objem (1,2 l</a:t>
            </a:r>
            <a:r>
              <a:rPr lang="cs-CZ" altLang="cs-CZ" sz="2400" dirty="0" smtClean="0"/>
              <a:t>).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Minutová plicní ventilace</a:t>
            </a:r>
            <a:r>
              <a:rPr lang="cs-CZ" altLang="cs-CZ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dirty="0"/>
              <a:t> respirační (dechový) minutový objem              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dirty="0"/>
              <a:t> u člověka v klidu – 7,5 l/min (500 ml *15 dechů).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Zvětšení: prohloubení x zrychlení dechu.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Maximální volní ventilace (maximální dechová kapacita) 125 – 170 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Krev z celého těla do plic – značný obsah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málo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. V plicích částečné odstranění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sycení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. Stálé složení alveolárního vzduchu.</a:t>
            </a:r>
          </a:p>
        </p:txBody>
      </p:sp>
      <p:pic>
        <p:nvPicPr>
          <p:cNvPr id="17414" name="Picture 8" descr="VKP plic obje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95" t="7674" r="5676" b="7913"/>
          <a:stretch>
            <a:fillRect/>
          </a:stretch>
        </p:blipFill>
        <p:spPr bwMode="auto">
          <a:xfrm>
            <a:off x="5895626" y="0"/>
            <a:ext cx="6331647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6362700" y="4152900"/>
            <a:ext cx="56769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Plicní objemy: IK – inspirační kapacita, FRK – funkční reziduální kapacita, IRO – inspirační rezervní objem, ERO - exspirační r.o., </a:t>
            </a:r>
            <a:r>
              <a:rPr lang="cs-CZ" altLang="cs-CZ" sz="2000" dirty="0" err="1">
                <a:latin typeface="Times New Roman" panose="02020603050405020304" pitchFamily="18" charset="0"/>
              </a:rPr>
              <a:t>rez.O</a:t>
            </a:r>
            <a:r>
              <a:rPr lang="cs-CZ" altLang="cs-CZ" sz="2000" dirty="0">
                <a:latin typeface="Times New Roman" panose="02020603050405020304" pitchFamily="18" charset="0"/>
              </a:rPr>
              <a:t> – reziduální objem, </a:t>
            </a:r>
            <a:r>
              <a:rPr lang="cs-CZ" altLang="cs-CZ" sz="2000" dirty="0" err="1">
                <a:latin typeface="Times New Roman" panose="02020603050405020304" pitchFamily="18" charset="0"/>
              </a:rPr>
              <a:t>res.O</a:t>
            </a:r>
            <a:r>
              <a:rPr lang="cs-CZ" altLang="cs-CZ" sz="2000" dirty="0"/>
              <a:t> – </a:t>
            </a:r>
            <a:r>
              <a:rPr lang="cs-CZ" altLang="cs-CZ" sz="2000" dirty="0">
                <a:latin typeface="Times New Roman" panose="02020603050405020304" pitchFamily="18" charset="0"/>
              </a:rPr>
              <a:t>respirační objem</a:t>
            </a:r>
          </a:p>
        </p:txBody>
      </p:sp>
    </p:spTree>
    <p:extLst>
      <p:ext uri="{BB962C8B-B14F-4D97-AF65-F5344CB8AC3E}">
        <p14:creationId xmlns:p14="http://schemas.microsoft.com/office/powerpoint/2010/main" val="145777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066800" y="1550938"/>
            <a:ext cx="7772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1271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1271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1271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+mn-lt"/>
              </a:rPr>
              <a:t>Přenos O</a:t>
            </a:r>
            <a:r>
              <a:rPr lang="cs-CZ" altLang="cs-CZ" sz="2400" baseline="-20000" dirty="0">
                <a:latin typeface="+mn-lt"/>
              </a:rPr>
              <a:t>2</a:t>
            </a:r>
            <a:r>
              <a:rPr lang="cs-CZ" altLang="cs-CZ" sz="2400" b="1" dirty="0">
                <a:latin typeface="+mn-lt"/>
              </a:rPr>
              <a:t>: </a:t>
            </a:r>
            <a:r>
              <a:rPr lang="cs-CZ" altLang="cs-CZ" sz="2400" dirty="0">
                <a:latin typeface="+mn-lt"/>
              </a:rPr>
              <a:t>oxyhemoglobin,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rozpuštěný v plazmě nevýznamný (1 %)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Sycení hemoglobinu kyslíkem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</p:txBody>
      </p:sp>
      <p:pic>
        <p:nvPicPr>
          <p:cNvPr id="18435" name="Picture 5" descr="syc hemogl 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" t="5818" r="5847" b="3999"/>
          <a:stretch>
            <a:fillRect/>
          </a:stretch>
        </p:blipFill>
        <p:spPr bwMode="auto">
          <a:xfrm>
            <a:off x="7188200" y="863600"/>
            <a:ext cx="3683000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7620000" y="51054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153400" y="5334001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27854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76300" y="749300"/>
            <a:ext cx="9169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/>
              <a:t>Přenos CO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:</a:t>
            </a:r>
            <a:r>
              <a:rPr lang="cs-CZ" altLang="cs-CZ" sz="2400" dirty="0"/>
              <a:t>  a) krevní plazmou (8 %)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	b) reakce s oxyhemoglobinem </a:t>
            </a:r>
            <a:r>
              <a:rPr lang="cs-CZ" altLang="cs-CZ" sz="2400" dirty="0">
                <a:cs typeface="Arial" panose="020B0604020202020204" pitchFamily="34" charset="0"/>
              </a:rPr>
              <a:t>→</a:t>
            </a:r>
            <a:r>
              <a:rPr lang="cs-CZ" altLang="cs-CZ" sz="2400" dirty="0"/>
              <a:t> </a:t>
            </a:r>
            <a:r>
              <a:rPr lang="cs-CZ" altLang="cs-CZ" sz="2400" dirty="0" err="1"/>
              <a:t>karbaminohemoglobin</a:t>
            </a:r>
            <a:r>
              <a:rPr lang="cs-CZ" altLang="cs-CZ" sz="2400" dirty="0"/>
              <a:t> (25 %)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	c) 67 %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v červených krvinkách </a:t>
            </a:r>
            <a:r>
              <a:rPr lang="cs-CZ" altLang="cs-CZ" sz="2400" dirty="0">
                <a:cs typeface="Arial" panose="020B0604020202020204" pitchFamily="34" charset="0"/>
              </a:rPr>
              <a:t>→</a:t>
            </a:r>
            <a:r>
              <a:rPr lang="cs-CZ" altLang="cs-CZ" sz="2400" dirty="0"/>
              <a:t> HCO</a:t>
            </a:r>
            <a:r>
              <a:rPr lang="cs-CZ" altLang="cs-CZ" sz="2400" baseline="-20000" dirty="0"/>
              <a:t>3</a:t>
            </a:r>
            <a:r>
              <a:rPr lang="cs-CZ" altLang="cs-CZ" sz="2400" baseline="30000" dirty="0"/>
              <a:t>-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anhydráza</a:t>
            </a:r>
            <a:r>
              <a:rPr lang="cs-CZ" altLang="cs-CZ" sz="2400" dirty="0"/>
              <a:t>) </a:t>
            </a:r>
            <a:r>
              <a:rPr lang="cs-CZ" altLang="cs-CZ" sz="2400" b="1" dirty="0"/>
              <a:t>	          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/>
              <a:t>	CO</a:t>
            </a:r>
            <a:r>
              <a:rPr lang="cs-CZ" altLang="cs-CZ" sz="2400" baseline="-20000" dirty="0"/>
              <a:t>2 </a:t>
            </a:r>
            <a:r>
              <a:rPr lang="cs-CZ" altLang="cs-CZ" sz="2400" b="1" dirty="0"/>
              <a:t>+ H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O -(</a:t>
            </a:r>
            <a:r>
              <a:rPr lang="cs-CZ" altLang="cs-CZ" sz="2400" b="1" dirty="0" err="1"/>
              <a:t>ah</a:t>
            </a:r>
            <a:r>
              <a:rPr lang="cs-CZ" altLang="cs-CZ" sz="2400" b="1" dirty="0"/>
              <a:t>) </a:t>
            </a:r>
            <a:r>
              <a:rPr lang="cs-CZ" altLang="cs-CZ" sz="2400" b="1" dirty="0">
                <a:cs typeface="Arial" panose="020B0604020202020204" pitchFamily="34" charset="0"/>
              </a:rPr>
              <a:t>→ </a:t>
            </a:r>
            <a:r>
              <a:rPr lang="cs-CZ" altLang="cs-CZ" sz="2400" b="1" dirty="0"/>
              <a:t>H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CO</a:t>
            </a:r>
            <a:r>
              <a:rPr lang="cs-CZ" altLang="cs-CZ" sz="2400" baseline="-20000" dirty="0"/>
              <a:t>3</a:t>
            </a:r>
            <a:r>
              <a:rPr lang="cs-CZ" altLang="cs-CZ" sz="2400" dirty="0"/>
              <a:t>→</a:t>
            </a:r>
            <a:r>
              <a:rPr lang="cs-CZ" altLang="cs-CZ" sz="2400" b="1" dirty="0"/>
              <a:t> H</a:t>
            </a:r>
            <a:r>
              <a:rPr lang="cs-CZ" altLang="cs-CZ" sz="2400" b="1" baseline="30000" dirty="0"/>
              <a:t>+</a:t>
            </a:r>
            <a:r>
              <a:rPr lang="cs-CZ" altLang="cs-CZ" sz="2400" b="1" dirty="0"/>
              <a:t> + HCO</a:t>
            </a:r>
            <a:r>
              <a:rPr lang="cs-CZ" altLang="cs-CZ" sz="2400" baseline="-20000" dirty="0"/>
              <a:t>3</a:t>
            </a:r>
            <a:r>
              <a:rPr lang="cs-CZ" altLang="cs-CZ" sz="2400" b="1" baseline="30000" dirty="0"/>
              <a:t>-</a:t>
            </a:r>
            <a:r>
              <a:rPr lang="cs-CZ" altLang="cs-CZ" sz="2400" b="1" dirty="0"/>
              <a:t> </a:t>
            </a:r>
          </a:p>
          <a:p>
            <a:pPr algn="ctr">
              <a:spcBef>
                <a:spcPct val="0"/>
              </a:spcBef>
            </a:pPr>
            <a:r>
              <a:rPr lang="cs-CZ" altLang="cs-CZ" sz="2400" b="1" dirty="0"/>
              <a:t>					H</a:t>
            </a:r>
            <a:r>
              <a:rPr lang="cs-CZ" altLang="cs-CZ" sz="2400" b="1" baseline="30000" dirty="0"/>
              <a:t>+</a:t>
            </a:r>
            <a:r>
              <a:rPr lang="cs-CZ" altLang="cs-CZ" sz="2400" b="1" dirty="0"/>
              <a:t> +</a:t>
            </a:r>
            <a:r>
              <a:rPr lang="cs-CZ" altLang="cs-CZ" sz="2400" b="1" baseline="30000" dirty="0"/>
              <a:t> </a:t>
            </a:r>
            <a:r>
              <a:rPr lang="cs-CZ" altLang="cs-CZ" sz="2400" b="1" dirty="0"/>
              <a:t> HbO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 →</a:t>
            </a:r>
            <a:r>
              <a:rPr lang="cs-CZ" altLang="cs-CZ" sz="2400" dirty="0"/>
              <a:t> </a:t>
            </a:r>
            <a:r>
              <a:rPr lang="cs-CZ" altLang="cs-CZ" sz="2400" b="1" dirty="0"/>
              <a:t>O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 + </a:t>
            </a:r>
            <a:r>
              <a:rPr lang="cs-CZ" altLang="cs-CZ" sz="2400" b="1" dirty="0" err="1"/>
              <a:t>HHb</a:t>
            </a:r>
            <a:endParaRPr lang="cs-CZ" altLang="cs-CZ" sz="2400" b="1" baseline="30000" dirty="0"/>
          </a:p>
        </p:txBody>
      </p:sp>
      <p:pic>
        <p:nvPicPr>
          <p:cNvPr id="3" name="Picture 8" descr="dých krv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63" b="47011"/>
          <a:stretch>
            <a:fillRect/>
          </a:stretch>
        </p:blipFill>
        <p:spPr bwMode="auto">
          <a:xfrm>
            <a:off x="292100" y="2924176"/>
            <a:ext cx="5194300" cy="3329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dých krv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10"/>
          <a:stretch>
            <a:fillRect/>
          </a:stretch>
        </p:blipFill>
        <p:spPr bwMode="auto">
          <a:xfrm>
            <a:off x="5590667" y="2924176"/>
            <a:ext cx="6207633" cy="327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035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817</Words>
  <Application>Microsoft Office PowerPoint</Application>
  <PresentationFormat>Širokoúhlá obrazovka</PresentationFormat>
  <Paragraphs>232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Žákovská</cp:lastModifiedBy>
  <cp:revision>16</cp:revision>
  <dcterms:created xsi:type="dcterms:W3CDTF">2018-10-24T16:09:55Z</dcterms:created>
  <dcterms:modified xsi:type="dcterms:W3CDTF">2018-10-24T17:32:00Z</dcterms:modified>
</cp:coreProperties>
</file>