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45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54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30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64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3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21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80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17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71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46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41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AD214-CBF3-481A-8991-CEE75DD8C3AB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09F-9835-4858-B24F-F8CA980275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5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2057400" y="1727201"/>
            <a:ext cx="7924800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Čidla (smysly)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– orgány transformující podnět vnějšího i vnitřního prostředí na vzruch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Interoreceptory </a:t>
            </a:r>
            <a:r>
              <a:rPr lang="cs-CZ" altLang="cs-CZ" sz="1800"/>
              <a:t>–</a:t>
            </a:r>
            <a:r>
              <a:rPr lang="cs-CZ" altLang="cs-CZ" sz="1800" b="1"/>
              <a:t> </a:t>
            </a:r>
            <a:r>
              <a:rPr lang="cs-CZ" altLang="cs-CZ" sz="1800"/>
              <a:t>čidla ve vnitřních orgánech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Proprioreceptory </a:t>
            </a:r>
            <a:r>
              <a:rPr lang="cs-CZ" altLang="cs-CZ" sz="1800"/>
              <a:t>–</a:t>
            </a:r>
            <a:r>
              <a:rPr lang="cs-CZ" altLang="cs-CZ" sz="1800" b="1"/>
              <a:t> </a:t>
            </a:r>
            <a:r>
              <a:rPr lang="cs-CZ" altLang="cs-CZ" sz="1800"/>
              <a:t>čidla v pohybové soustavě (kloubní rec., svalové vřeténko, Golgiho šlachová tělíska,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Exteroreceptory </a:t>
            </a:r>
            <a:r>
              <a:rPr lang="cs-CZ" altLang="cs-CZ" sz="1800"/>
              <a:t>–</a:t>
            </a:r>
            <a:r>
              <a:rPr lang="cs-CZ" altLang="cs-CZ" sz="1800" b="1"/>
              <a:t> </a:t>
            </a:r>
            <a:r>
              <a:rPr lang="cs-CZ" altLang="cs-CZ" sz="1800"/>
              <a:t>informace o vnějším světě</a:t>
            </a:r>
          </a:p>
        </p:txBody>
      </p:sp>
    </p:spTree>
    <p:extLst>
      <p:ext uri="{BB962C8B-B14F-4D97-AF65-F5344CB8AC3E}">
        <p14:creationId xmlns:p14="http://schemas.microsoft.com/office/powerpoint/2010/main" val="155205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760539" y="114301"/>
            <a:ext cx="6689725" cy="64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Mechanoreceptory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(somatické exteroreceptory, vnitřní proprioreceptory)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Dotykové receptory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(Meissner, Vater-Pacciniho)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Bolest </a:t>
            </a:r>
            <a:r>
              <a:rPr lang="cs-CZ" altLang="cs-CZ" sz="1800"/>
              <a:t>– volná nervová zakončení, únikové reakce s průvodními jevy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Proudový orgán </a:t>
            </a:r>
            <a:r>
              <a:rPr lang="cs-CZ" altLang="cs-CZ" sz="1800"/>
              <a:t>– neuromasty zasahují vlásky do kupuly,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ta ohybem nerovnoměrně natahuje vlásky a stimuluje receptorové buňky (obé ryby a paryby)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Sluchové receptory </a:t>
            </a:r>
            <a:r>
              <a:rPr lang="cs-CZ" altLang="cs-CZ" sz="1800"/>
              <a:t>(tympanální orgán, sluchový orgán) – reakce na tlak molekul (vlny zhušťování) – přenos bubínkem přes sluchové kůstky (1,3 – kladívko, kovadlinka a třmínek ← columela) na membránu oválného okénka, do hlemýždě. Přenos vln perilymfou přes </a:t>
            </a:r>
            <a:r>
              <a:rPr lang="cs-CZ" altLang="cs-CZ" sz="1800" i="1"/>
              <a:t>scala vestibuli</a:t>
            </a:r>
            <a:r>
              <a:rPr lang="cs-CZ" altLang="cs-CZ" sz="1800"/>
              <a:t> (horní kanál), </a:t>
            </a:r>
            <a:r>
              <a:rPr lang="cs-CZ" altLang="cs-CZ" sz="1800" i="1"/>
              <a:t>helicotremu</a:t>
            </a:r>
            <a:r>
              <a:rPr lang="cs-CZ" altLang="cs-CZ" sz="1800"/>
              <a:t> do </a:t>
            </a:r>
            <a:r>
              <a:rPr lang="cs-CZ" altLang="cs-CZ" sz="1800" i="1"/>
              <a:t>s. tympani </a:t>
            </a:r>
            <a:r>
              <a:rPr lang="cs-CZ" altLang="cs-CZ" sz="1800"/>
              <a:t>rozechvívá bazilární membránu. Její vychýlení registrují vláskové buňky Cortiho orgánu  (vůči </a:t>
            </a:r>
            <a:r>
              <a:rPr lang="cs-CZ" altLang="cs-CZ" sz="1800" i="1"/>
              <a:t>m. tectoria</a:t>
            </a:r>
            <a:r>
              <a:rPr lang="cs-CZ" altLang="cs-CZ" sz="1800"/>
              <a:t>). Dutina středního ucha má spojení s trávicí trubicí (Eustachova trubice). Lidské ucho: 16 – 20 000 Hz, ultrazvuk [až 175 000 Hz] někteří obratl. (let., kyt. </a:t>
            </a:r>
            <a:r>
              <a:rPr lang="en-US" altLang="cs-CZ" sz="1800">
                <a:cs typeface="Arial" panose="020B0604020202020204" pitchFamily="34" charset="0"/>
              </a:rPr>
              <a:t>[</a:t>
            </a:r>
            <a:r>
              <a:rPr lang="cs-CZ" altLang="cs-CZ" sz="1800">
                <a:cs typeface="Arial" panose="020B0604020202020204" pitchFamily="34" charset="0"/>
              </a:rPr>
              <a:t>i </a:t>
            </a:r>
            <a:r>
              <a:rPr lang="cs-CZ" altLang="cs-CZ" sz="1800"/>
              <a:t>hmyzožr.</a:t>
            </a:r>
            <a:r>
              <a:rPr lang="en-US" altLang="cs-CZ" sz="1800">
                <a:cs typeface="Arial" panose="020B0604020202020204" pitchFamily="34" charset="0"/>
              </a:rPr>
              <a:t>]</a:t>
            </a:r>
            <a:r>
              <a:rPr lang="cs-CZ" altLang="cs-CZ" sz="1800"/>
              <a:t> – orientace.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Echolokace</a:t>
            </a:r>
            <a:r>
              <a:rPr lang="cs-CZ" altLang="cs-CZ" sz="1800"/>
              <a:t> – vysílání ultrazvukových vln a zpětný příjem </a:t>
            </a:r>
          </a:p>
        </p:txBody>
      </p:sp>
      <p:pic>
        <p:nvPicPr>
          <p:cNvPr id="44035" name="Picture 5" descr="postr čá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3" t="31285"/>
          <a:stretch>
            <a:fillRect/>
          </a:stretch>
        </p:blipFill>
        <p:spPr bwMode="auto">
          <a:xfrm>
            <a:off x="8893176" y="0"/>
            <a:ext cx="17748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postr čá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93297" r="62851"/>
          <a:stretch>
            <a:fillRect/>
          </a:stretch>
        </p:blipFill>
        <p:spPr bwMode="auto">
          <a:xfrm>
            <a:off x="8450263" y="0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postr čá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53" b="68715"/>
          <a:stretch>
            <a:fillRect/>
          </a:stretch>
        </p:blipFill>
        <p:spPr bwMode="auto">
          <a:xfrm>
            <a:off x="6745289" y="792163"/>
            <a:ext cx="21478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slu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4"/>
          <a:stretch>
            <a:fillRect/>
          </a:stretch>
        </p:blipFill>
        <p:spPr bwMode="auto">
          <a:xfrm>
            <a:off x="8440738" y="3810000"/>
            <a:ext cx="22272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1893888"/>
            <a:ext cx="2519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72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1905000" y="381001"/>
            <a:ext cx="4572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Statokinetické receptory </a:t>
            </a:r>
            <a:r>
              <a:rPr lang="cs-CZ" altLang="cs-CZ" sz="1800"/>
              <a:t>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 polokružné chodby a 3 váčky.  Skvrny vláskových buněk s kupulou v ústí chodeb jsou drážděny rozpory mezi pohybem vestibulárního systému a setrvačností endolymfy.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 </a:t>
            </a:r>
            <a:r>
              <a:rPr lang="cs-CZ" altLang="cs-CZ" sz="1800" i="1"/>
              <a:t>utriculu</a:t>
            </a:r>
            <a:r>
              <a:rPr lang="cs-CZ" altLang="cs-CZ" sz="1800"/>
              <a:t> a </a:t>
            </a:r>
            <a:r>
              <a:rPr lang="cs-CZ" altLang="cs-CZ" sz="1800" i="1"/>
              <a:t>sacculu</a:t>
            </a:r>
            <a:r>
              <a:rPr lang="cs-CZ" altLang="cs-CZ" sz="1800"/>
              <a:t> v kupule otolity pro registraci vůči zemské tíži.</a:t>
            </a:r>
          </a:p>
        </p:txBody>
      </p:sp>
      <p:pic>
        <p:nvPicPr>
          <p:cNvPr id="45059" name="Picture 5" descr="rovnováž ob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2"/>
          <a:stretch>
            <a:fillRect/>
          </a:stretch>
        </p:blipFill>
        <p:spPr bwMode="auto">
          <a:xfrm>
            <a:off x="6553200" y="0"/>
            <a:ext cx="41148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1828800" y="3657600"/>
            <a:ext cx="41910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Kloubní receptory</a:t>
            </a:r>
            <a:r>
              <a:rPr lang="cs-CZ" altLang="cs-CZ" sz="1800"/>
              <a:t> – aktivace mechanickými podněty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Svalové vřeténko</a:t>
            </a:r>
            <a:r>
              <a:rPr lang="cs-CZ" altLang="cs-CZ" sz="1800"/>
              <a:t> – specializované svalové vlákno s krajovými kontrakcemi (intrafuzální, vřeténkové), uprostřed nervová zakončení – vzruch vzniká pasivním natahováním vlákna. </a:t>
            </a:r>
            <a:r>
              <a:rPr lang="el-GR" altLang="cs-CZ" sz="1800">
                <a:cs typeface="Arial" panose="020B0604020202020204" pitchFamily="34" charset="0"/>
              </a:rPr>
              <a:t>γ</a:t>
            </a:r>
            <a:r>
              <a:rPr lang="cs-CZ" altLang="cs-CZ" sz="1800">
                <a:cs typeface="Arial" panose="020B0604020202020204" pitchFamily="34" charset="0"/>
              </a:rPr>
              <a:t>-vlákna zajišťují  citlivost při zkráceném svalu.</a:t>
            </a:r>
            <a:endParaRPr lang="el-GR" altLang="cs-CZ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Golgiho šlachové tělísko </a:t>
            </a:r>
            <a:r>
              <a:rPr lang="cs-CZ" altLang="cs-CZ" sz="1800"/>
              <a:t>– zaznamenávají natažení šlachy při zkrácení svalu</a:t>
            </a:r>
          </a:p>
        </p:txBody>
      </p:sp>
      <p:pic>
        <p:nvPicPr>
          <p:cNvPr id="45061" name="Picture 7" descr="sval šlach vř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21138"/>
            <a:ext cx="34290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rovnováž d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2051" r="34346" b="67194"/>
          <a:stretch>
            <a:fillRect/>
          </a:stretch>
        </p:blipFill>
        <p:spPr bwMode="auto">
          <a:xfrm>
            <a:off x="7620000" y="0"/>
            <a:ext cx="1524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0" descr="rovnováž d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6908" r="36169" b="1581"/>
          <a:stretch>
            <a:fillRect/>
          </a:stretch>
        </p:blipFill>
        <p:spPr bwMode="auto">
          <a:xfrm>
            <a:off x="5486401" y="2438400"/>
            <a:ext cx="1768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7239000" y="28194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Receptory v utrikulu a sakulu</a:t>
            </a:r>
          </a:p>
        </p:txBody>
      </p:sp>
    </p:spTree>
    <p:extLst>
      <p:ext uri="{BB962C8B-B14F-4D97-AF65-F5344CB8AC3E}">
        <p14:creationId xmlns:p14="http://schemas.microsoft.com/office/powerpoint/2010/main" val="78933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2743200" y="2284413"/>
            <a:ext cx="678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2057400" y="427038"/>
            <a:ext cx="52578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23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Chemoreptory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Čich </a:t>
            </a:r>
            <a:r>
              <a:rPr lang="cs-CZ" altLang="cs-CZ" sz="1800"/>
              <a:t>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primární smyslové buňky (člověk až 20 milionů na 5 cm</a:t>
            </a:r>
            <a:r>
              <a:rPr lang="cs-CZ" altLang="cs-CZ" sz="1800" baseline="36000"/>
              <a:t>2</a:t>
            </a:r>
            <a:r>
              <a:rPr lang="cs-CZ" altLang="cs-CZ" sz="1800"/>
              <a:t>) v horní části nosní dutiny.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Rozdílná citlivost: CO nedetekujeme, merkaptan 2,5.10</a:t>
            </a:r>
            <a:r>
              <a:rPr lang="cs-CZ" altLang="cs-CZ" sz="1800" baseline="30000"/>
              <a:t>-10</a:t>
            </a:r>
            <a:r>
              <a:rPr lang="cs-CZ" altLang="cs-CZ" sz="1800"/>
              <a:t> mg/l vzduchu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Adaptace.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Chuť </a:t>
            </a:r>
            <a:r>
              <a:rPr lang="cs-CZ" altLang="cs-CZ" sz="1800"/>
              <a:t>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sekundární smyslové buňky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(člověk 10 tisíc), ústí dutina.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Citlivost NaCl 10</a:t>
            </a:r>
            <a:r>
              <a:rPr lang="cs-CZ" altLang="cs-CZ" sz="1800" baseline="40000"/>
              <a:t>-2</a:t>
            </a:r>
            <a:r>
              <a:rPr lang="cs-CZ" altLang="cs-CZ" sz="1800"/>
              <a:t> M, chitin 0,8.10</a:t>
            </a:r>
            <a:r>
              <a:rPr lang="cs-CZ" altLang="cs-CZ" sz="1800" baseline="40000"/>
              <a:t>-5</a:t>
            </a:r>
            <a:r>
              <a:rPr lang="cs-CZ" altLang="cs-CZ" sz="1800"/>
              <a:t> M.</a:t>
            </a:r>
          </a:p>
        </p:txBody>
      </p:sp>
      <p:pic>
        <p:nvPicPr>
          <p:cNvPr id="46084" name="Picture 6" descr="č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r="46129"/>
          <a:stretch>
            <a:fillRect/>
          </a:stretch>
        </p:blipFill>
        <p:spPr bwMode="auto">
          <a:xfrm>
            <a:off x="8153400" y="533400"/>
            <a:ext cx="2209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chu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6"/>
          <a:stretch>
            <a:fillRect/>
          </a:stretch>
        </p:blipFill>
        <p:spPr bwMode="auto">
          <a:xfrm>
            <a:off x="8229600" y="3352801"/>
            <a:ext cx="22098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1905000" y="228600"/>
            <a:ext cx="60198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Radioreceptory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Zrak </a:t>
            </a:r>
            <a:r>
              <a:rPr lang="cs-CZ" altLang="cs-CZ" sz="1800"/>
              <a:t>– komorové oko – až stamilióny receptorových buněk (tyčinky, čípky). Opětovné soustředění světelných vln po průchodu optickým systémem – převrácený zmenšený obraz. Stavba oka.  Fotopigment (různý </a:t>
            </a:r>
            <a:r>
              <a:rPr lang="cs-CZ" altLang="cs-CZ" sz="1800" b="1"/>
              <a:t>opsin</a:t>
            </a:r>
            <a:r>
              <a:rPr lang="cs-CZ" altLang="cs-CZ" sz="1800"/>
              <a:t> + </a:t>
            </a:r>
            <a:r>
              <a:rPr lang="cs-CZ" altLang="cs-CZ" sz="1800" b="1"/>
              <a:t>retinal: </a:t>
            </a:r>
            <a:r>
              <a:rPr lang="cs-CZ" altLang="cs-CZ" sz="1800"/>
              <a:t>rodopsin v tyčinkách, iodopsin v čípcích) je měněn světelnou energií, se změnami sodíkového proudu vzniká akční potenciál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složené oko členovců – </a:t>
            </a:r>
            <a:r>
              <a:rPr lang="cs-CZ" altLang="cs-CZ" sz="1800" b="1"/>
              <a:t>ommatidia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Termoreceptory</a:t>
            </a:r>
            <a:r>
              <a:rPr lang="cs-CZ" altLang="cs-CZ" sz="1800" b="1"/>
              <a:t> </a:t>
            </a:r>
            <a:r>
              <a:rPr lang="cs-CZ" altLang="cs-CZ" sz="1800"/>
              <a:t>(Ruffini, Krause, spec. termoreceptor)</a:t>
            </a:r>
          </a:p>
        </p:txBody>
      </p:sp>
      <p:pic>
        <p:nvPicPr>
          <p:cNvPr id="47107" name="Picture 6" descr="zrak o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0"/>
            <a:ext cx="2330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zrak ako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6" y="2590800"/>
            <a:ext cx="1901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 descr="zrak oko d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2476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9" descr="zrak slož ok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86288"/>
            <a:ext cx="22860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0" descr="zrak vidění prin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1"/>
            <a:ext cx="48006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0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981200" y="457200"/>
            <a:ext cx="8229600" cy="61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Fyziologie rozmnožování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Vegetativní (</a:t>
            </a:r>
            <a:r>
              <a:rPr lang="cs-CZ" altLang="cs-CZ" sz="1800" b="1"/>
              <a:t>nepohlavní</a:t>
            </a:r>
            <a:r>
              <a:rPr lang="cs-CZ" altLang="cs-CZ" sz="1800"/>
              <a:t>) rozmnožování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Generativní (</a:t>
            </a:r>
            <a:r>
              <a:rPr lang="cs-CZ" altLang="cs-CZ" sz="1800" b="1"/>
              <a:t>pohlavní</a:t>
            </a:r>
            <a:r>
              <a:rPr lang="cs-CZ" altLang="cs-CZ" sz="1800"/>
              <a:t>) rozmnožování – XX vajíčka XY (XX) spermie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Hermafroditismus – posun dozrávání pohlavních produktů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Haploidní gamety → diploidní zygota s genetickým materiálem obou rodičů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Menstruační cyklus, provokovaná ovulace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Rýhování → vývoj </a:t>
            </a:r>
            <a:r>
              <a:rPr lang="cs-CZ" altLang="cs-CZ" sz="1800" b="1"/>
              <a:t>zárodku</a:t>
            </a:r>
            <a:r>
              <a:rPr lang="cs-CZ" altLang="cs-CZ" sz="1800"/>
              <a:t>. Probíhá v různých podmínkách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Savci – děloha, uchycení (nidace) ve stáří 4 - 6 dní. Vajíčka s malým množstvím žloutku – malým množstvím zásobních látek a tím i výživy – placenta  (ochrana mechanická, výměna látek)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Plod</a:t>
            </a:r>
            <a:r>
              <a:rPr lang="cs-CZ" altLang="cs-CZ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od 3. měsíce těhotenství průběžné změny velikosti objemu dělohy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Hormonální změny: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1. týden těhotenství – placentární produkce choriongonadotropinu k involuci žlutého tělíska se stimulací sekrece progesteronu a estrogenů. Ty později secernuje placenta sama. Průběžné hormonální změny (růstový h., tyroidální, kortikoidy)</a:t>
            </a:r>
          </a:p>
        </p:txBody>
      </p:sp>
    </p:spTree>
    <p:extLst>
      <p:ext uri="{BB962C8B-B14F-4D97-AF65-F5344CB8AC3E}">
        <p14:creationId xmlns:p14="http://schemas.microsoft.com/office/powerpoint/2010/main" val="76809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286000" y="457200"/>
            <a:ext cx="7620000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Porod</a:t>
            </a:r>
            <a:r>
              <a:rPr lang="cs-CZ" altLang="cs-CZ" sz="1800"/>
              <a:t> – vlivy plodu (produkce ACTH, kortizolu a následně prostaglandinů s podporou motility plodu, více estrogenů) i matky (ocytocin pro zvýšení děložních kontrakcí)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Období po porodu – nízká sekrece gonadotropinů klidový stav ovarií, involuce dělohy, tvorba mateřského mléka. Příprava již během těhotenství: vývoj mléčné žlázy podporován estrogeny, progesteronenem, glukokortikoidy, prolaktin z předního laloku hypofýzy podporuje tvorbu mléka. Prvotní sekret – kolostrum s více bílkovinami a méně tuky. Funkce ocytocinu pro sekreci prolaktinu, tvorbu mléka, kontrakci hladkých svalů vývodů mléčné žlázy.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Fyziologie rozmnožování člověka – viz antropologie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Živorodost – savci, některé paryby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Vejcorodost – většina obratlovců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Vejcoživorodost – mlok, slepýš, užovka hladká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		 – hmyz: larviparie až pupiparie</a:t>
            </a:r>
          </a:p>
        </p:txBody>
      </p:sp>
    </p:spTree>
    <p:extLst>
      <p:ext uri="{BB962C8B-B14F-4D97-AF65-F5344CB8AC3E}">
        <p14:creationId xmlns:p14="http://schemas.microsoft.com/office/powerpoint/2010/main" val="9406049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Širokoúhlá obrazovka</PresentationFormat>
  <Paragraphs>84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Žákovská</dc:creator>
  <cp:lastModifiedBy>Žákovská</cp:lastModifiedBy>
  <cp:revision>1</cp:revision>
  <dcterms:created xsi:type="dcterms:W3CDTF">2019-12-05T11:59:58Z</dcterms:created>
  <dcterms:modified xsi:type="dcterms:W3CDTF">2019-12-05T12:00:38Z</dcterms:modified>
</cp:coreProperties>
</file>