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3C9C-D267-438A-9384-C711B9F29CD9}" type="datetimeFigureOut">
              <a:rPr lang="cs-CZ" smtClean="0"/>
              <a:t>05.12.2019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6E210-7D02-4EE3-ABB8-0EC87A163A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0823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3C9C-D267-438A-9384-C711B9F29CD9}" type="datetimeFigureOut">
              <a:rPr lang="cs-CZ" smtClean="0"/>
              <a:t>05.12.2019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6E210-7D02-4EE3-ABB8-0EC87A163A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990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3C9C-D267-438A-9384-C711B9F29CD9}" type="datetimeFigureOut">
              <a:rPr lang="cs-CZ" smtClean="0"/>
              <a:t>05.12.2019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6E210-7D02-4EE3-ABB8-0EC87A163A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3276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3C9C-D267-438A-9384-C711B9F29CD9}" type="datetimeFigureOut">
              <a:rPr lang="cs-CZ" smtClean="0"/>
              <a:t>05.12.2019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6E210-7D02-4EE3-ABB8-0EC87A163A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3422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3C9C-D267-438A-9384-C711B9F29CD9}" type="datetimeFigureOut">
              <a:rPr lang="cs-CZ" smtClean="0"/>
              <a:t>05.12.2019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6E210-7D02-4EE3-ABB8-0EC87A163A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605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3C9C-D267-438A-9384-C711B9F29CD9}" type="datetimeFigureOut">
              <a:rPr lang="cs-CZ" smtClean="0"/>
              <a:t>05.12.2019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6E210-7D02-4EE3-ABB8-0EC87A163A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134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3C9C-D267-438A-9384-C711B9F29CD9}" type="datetimeFigureOut">
              <a:rPr lang="cs-CZ" smtClean="0"/>
              <a:t>05.12.2019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6E210-7D02-4EE3-ABB8-0EC87A163A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4351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3C9C-D267-438A-9384-C711B9F29CD9}" type="datetimeFigureOut">
              <a:rPr lang="cs-CZ" smtClean="0"/>
              <a:t>05.12.2019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6E210-7D02-4EE3-ABB8-0EC87A163A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4885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3C9C-D267-438A-9384-C711B9F29CD9}" type="datetimeFigureOut">
              <a:rPr lang="cs-CZ" smtClean="0"/>
              <a:t>05.12.2019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6E210-7D02-4EE3-ABB8-0EC87A163A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1843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3C9C-D267-438A-9384-C711B9F29CD9}" type="datetimeFigureOut">
              <a:rPr lang="cs-CZ" smtClean="0"/>
              <a:t>05.12.2019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6E210-7D02-4EE3-ABB8-0EC87A163A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5071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13C9C-D267-438A-9384-C711B9F29CD9}" type="datetimeFigureOut">
              <a:rPr lang="cs-CZ" smtClean="0"/>
              <a:t>05.12.2019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6E210-7D02-4EE3-ABB8-0EC87A163A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1021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13C9C-D267-438A-9384-C711B9F29CD9}" type="datetimeFigureOut">
              <a:rPr lang="cs-CZ" smtClean="0"/>
              <a:t>05.12.2019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6E210-7D02-4EE3-ABB8-0EC87A163A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9742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e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4"/>
          <p:cNvSpPr>
            <a:spLocks noChangeArrowheads="1"/>
          </p:cNvSpPr>
          <p:nvPr/>
        </p:nvSpPr>
        <p:spPr bwMode="auto">
          <a:xfrm>
            <a:off x="2743200" y="1284593"/>
            <a:ext cx="6248400" cy="2631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76176"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/>
              <a:t>Udržování stálého vnitřního </a:t>
            </a:r>
            <a:r>
              <a:rPr lang="cs-CZ" altLang="cs-CZ" sz="2400" b="1" dirty="0" smtClean="0"/>
              <a:t>prostředí, exkrece a termoregulace</a:t>
            </a:r>
            <a:endParaRPr lang="cs-CZ" altLang="cs-CZ" sz="24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 dirty="0"/>
              <a:t>homeostatické</a:t>
            </a:r>
            <a:r>
              <a:rPr lang="cs-CZ" altLang="cs-CZ" sz="2000" dirty="0"/>
              <a:t> mechanismy pro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 - stálou koncentraci rozpuštěných látek → </a:t>
            </a:r>
            <a:r>
              <a:rPr lang="cs-CZ" altLang="cs-CZ" sz="2000" dirty="0">
                <a:solidFill>
                  <a:srgbClr val="7030A0"/>
                </a:solidFill>
              </a:rPr>
              <a:t>osmotický  tlak </a:t>
            </a:r>
            <a:r>
              <a:rPr lang="cs-CZ" altLang="cs-CZ" sz="2000" dirty="0"/>
              <a:t>(</a:t>
            </a:r>
            <a:r>
              <a:rPr lang="cs-CZ" altLang="cs-CZ" sz="2000" b="1" dirty="0">
                <a:solidFill>
                  <a:srgbClr val="00B050"/>
                </a:solidFill>
              </a:rPr>
              <a:t>osmoregulační</a:t>
            </a:r>
            <a:r>
              <a:rPr lang="cs-CZ" altLang="cs-CZ" sz="2000" dirty="0">
                <a:solidFill>
                  <a:srgbClr val="00B050"/>
                </a:solidFill>
              </a:rPr>
              <a:t> funkce</a:t>
            </a:r>
            <a:r>
              <a:rPr lang="cs-CZ" altLang="cs-CZ" sz="2000" dirty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 - </a:t>
            </a:r>
            <a:r>
              <a:rPr lang="cs-CZ" altLang="cs-CZ" sz="2000" dirty="0">
                <a:solidFill>
                  <a:srgbClr val="7030A0"/>
                </a:solidFill>
              </a:rPr>
              <a:t>pH</a:t>
            </a:r>
            <a:r>
              <a:rPr lang="cs-CZ" altLang="cs-CZ" sz="2000" dirty="0"/>
              <a:t> (</a:t>
            </a:r>
            <a:r>
              <a:rPr lang="cs-CZ" altLang="cs-CZ" sz="2000" b="1" dirty="0">
                <a:solidFill>
                  <a:srgbClr val="00B050"/>
                </a:solidFill>
              </a:rPr>
              <a:t>exkreční</a:t>
            </a:r>
            <a:r>
              <a:rPr lang="cs-CZ" altLang="cs-CZ" sz="2000" dirty="0">
                <a:solidFill>
                  <a:srgbClr val="00B050"/>
                </a:solidFill>
              </a:rPr>
              <a:t> funkce</a:t>
            </a:r>
            <a:r>
              <a:rPr lang="cs-CZ" altLang="cs-CZ" sz="2000" dirty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/>
              <a:t> - </a:t>
            </a:r>
            <a:r>
              <a:rPr lang="cs-CZ" altLang="cs-CZ" sz="2000" dirty="0">
                <a:solidFill>
                  <a:srgbClr val="7030A0"/>
                </a:solidFill>
              </a:rPr>
              <a:t>teplotu těla </a:t>
            </a:r>
            <a:r>
              <a:rPr lang="cs-CZ" altLang="cs-CZ" sz="2000" dirty="0"/>
              <a:t>(</a:t>
            </a:r>
            <a:r>
              <a:rPr lang="cs-CZ" altLang="cs-CZ" sz="2000" b="1" dirty="0">
                <a:solidFill>
                  <a:srgbClr val="00B050"/>
                </a:solidFill>
              </a:rPr>
              <a:t>termoregulační</a:t>
            </a:r>
            <a:r>
              <a:rPr lang="cs-CZ" altLang="cs-CZ" sz="2000" dirty="0">
                <a:solidFill>
                  <a:srgbClr val="00B050"/>
                </a:solidFill>
              </a:rPr>
              <a:t> pochody</a:t>
            </a:r>
            <a:r>
              <a:rPr lang="cs-CZ" altLang="cs-CZ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928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4"/>
          <p:cNvSpPr>
            <a:spLocks noChangeArrowheads="1"/>
          </p:cNvSpPr>
          <p:nvPr/>
        </p:nvSpPr>
        <p:spPr bwMode="auto">
          <a:xfrm>
            <a:off x="2057400" y="609601"/>
            <a:ext cx="3886200" cy="590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Krevní zásobení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– sestupná aorta </a:t>
            </a:r>
            <a:r>
              <a:rPr lang="cs-CZ" altLang="cs-CZ" sz="1800">
                <a:cs typeface="Arial" panose="020B0604020202020204" pitchFamily="34" charset="0"/>
              </a:rPr>
              <a:t>→</a:t>
            </a:r>
            <a:r>
              <a:rPr lang="cs-CZ" altLang="cs-CZ" sz="180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krátká</a:t>
            </a:r>
            <a:r>
              <a:rPr lang="cs-CZ" altLang="cs-CZ" sz="1800" b="1"/>
              <a:t> renální</a:t>
            </a:r>
            <a:r>
              <a:rPr lang="cs-CZ" altLang="cs-CZ" sz="1800"/>
              <a:t> tepna –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rozpad na arterioly.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Ty vnikají do ledvin: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větve k Bowmanovým váčkům –</a:t>
            </a:r>
            <a:r>
              <a:rPr lang="cs-CZ" altLang="cs-CZ" sz="1800" b="1"/>
              <a:t> přívodné arterioly</a:t>
            </a:r>
            <a:r>
              <a:rPr lang="cs-CZ" altLang="cs-CZ" sz="1800"/>
              <a:t> (</a:t>
            </a:r>
            <a:r>
              <a:rPr lang="cs-CZ" altLang="cs-CZ" sz="1800" i="1"/>
              <a:t>vas afferens</a:t>
            </a:r>
            <a:r>
              <a:rPr lang="cs-CZ" altLang="cs-CZ" sz="1800"/>
              <a:t>), 	 kapiláry v B.v.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ty ke kanálkům,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	rozpad na vlásečnice 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cs typeface="Arial" panose="020B0604020202020204" pitchFamily="34" charset="0"/>
              </a:rPr>
              <a:t>→</a:t>
            </a:r>
            <a:r>
              <a:rPr lang="cs-CZ" altLang="cs-CZ" sz="1800"/>
              <a:t> spojování v</a:t>
            </a:r>
            <a:r>
              <a:rPr lang="cs-CZ" altLang="cs-CZ" sz="1800" b="1"/>
              <a:t> odvodnou arteriolu</a:t>
            </a:r>
            <a:r>
              <a:rPr lang="cs-CZ" altLang="cs-CZ" sz="1800"/>
              <a:t> (</a:t>
            </a:r>
            <a:r>
              <a:rPr lang="cs-CZ" altLang="cs-CZ" sz="1800" i="1"/>
              <a:t>vas efferens</a:t>
            </a:r>
            <a:r>
              <a:rPr lang="cs-CZ" altLang="cs-CZ" sz="1800"/>
              <a:t>),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žilky → renální žíla →  dolní dutá žíla.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Průtoky: člověk 1 300 ml /min.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Práce – stah renálních cév – pokles průtoku, přesun krve ke svalům.</a:t>
            </a:r>
            <a:endParaRPr lang="cs-CZ" altLang="cs-CZ" sz="1800" b="1"/>
          </a:p>
        </p:txBody>
      </p:sp>
      <p:pic>
        <p:nvPicPr>
          <p:cNvPr id="96259" name="Picture 5" descr="nefron kre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87" r="43980" b="3139"/>
          <a:stretch>
            <a:fillRect/>
          </a:stretch>
        </p:blipFill>
        <p:spPr bwMode="auto">
          <a:xfrm>
            <a:off x="6232526" y="0"/>
            <a:ext cx="4435475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0" name="Picture 6" descr="nefron kre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40" t="87892" b="3139"/>
          <a:stretch>
            <a:fillRect/>
          </a:stretch>
        </p:blipFill>
        <p:spPr bwMode="auto">
          <a:xfrm>
            <a:off x="8001000" y="5029200"/>
            <a:ext cx="2667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893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4"/>
          <p:cNvSpPr>
            <a:spLocks noChangeArrowheads="1"/>
          </p:cNvSpPr>
          <p:nvPr/>
        </p:nvSpPr>
        <p:spPr bwMode="auto">
          <a:xfrm>
            <a:off x="1905000" y="381000"/>
            <a:ext cx="4343400" cy="6186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Funkce ledvin</a:t>
            </a:r>
            <a:r>
              <a:rPr lang="cs-CZ" altLang="cs-CZ" sz="1800"/>
              <a:t>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oddělení zatěžujících látek z krve –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udržení  stálého vnitřního prostředí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Glomerulus</a:t>
            </a:r>
            <a:r>
              <a:rPr lang="cs-CZ" altLang="cs-CZ" sz="1800"/>
              <a:t>: filtr – oddělí tekutinu od </a:t>
            </a:r>
            <a:r>
              <a:rPr lang="cs-CZ" altLang="cs-CZ" sz="1800">
                <a:solidFill>
                  <a:srgbClr val="FF0000"/>
                </a:solidFill>
              </a:rPr>
              <a:t>krevních buněk a  bílkovin </a:t>
            </a:r>
            <a:r>
              <a:rPr lang="cs-CZ" altLang="cs-CZ" sz="1800"/>
              <a:t>–</a:t>
            </a:r>
            <a:r>
              <a:rPr lang="cs-CZ" altLang="cs-CZ" sz="1800" b="1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izotonický</a:t>
            </a:r>
            <a:r>
              <a:rPr lang="cs-CZ" altLang="cs-CZ" sz="1800"/>
              <a:t> filtrát s krevní plazmou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Vyšší tlak krve – vyšší filtrace.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Změny tlaku  v Bowmanových váčcích –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závislé na relativním stupni konstrikce  přívodné a odvodné arterioly.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Intenzita glomerulární filtrace – v obou ledvinách </a:t>
            </a:r>
            <a:r>
              <a:rPr lang="cs-CZ" altLang="cs-CZ" sz="1800" b="1"/>
              <a:t>za den</a:t>
            </a:r>
            <a:r>
              <a:rPr lang="cs-CZ" altLang="cs-CZ" sz="1800"/>
              <a:t> člověk profiltruje </a:t>
            </a:r>
            <a:r>
              <a:rPr lang="cs-CZ" altLang="cs-CZ" sz="1800" b="1"/>
              <a:t>150 l</a:t>
            </a:r>
            <a:r>
              <a:rPr lang="cs-CZ" altLang="cs-CZ" sz="1800"/>
              <a:t> tekutiny – 1200 g NaCl, 200 g glukózy. Zpětná resorpce.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rgbClr val="FF0000"/>
                </a:solidFill>
              </a:rPr>
              <a:t>Účinnost: </a:t>
            </a:r>
            <a:r>
              <a:rPr lang="cs-CZ" altLang="cs-CZ" sz="1800"/>
              <a:t>reabsorpce glukózy – 100 %, NaCl 99,5 %, vody 99 %.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První dva: aktivní proces s enzymatickým nosičem + energií, voda – pasivně osmotickým gradientem.</a:t>
            </a:r>
          </a:p>
        </p:txBody>
      </p:sp>
      <p:pic>
        <p:nvPicPr>
          <p:cNvPr id="97283" name="Picture 5" descr="ledviny f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55" t="1888" r="5664" b="3773"/>
          <a:stretch>
            <a:fillRect/>
          </a:stretch>
        </p:blipFill>
        <p:spPr bwMode="auto">
          <a:xfrm>
            <a:off x="6427788" y="0"/>
            <a:ext cx="4240212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7284" name="Picture 6" descr="ledviny f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3" t="58490" r="65245" b="3773"/>
          <a:stretch>
            <a:fillRect/>
          </a:stretch>
        </p:blipFill>
        <p:spPr bwMode="auto">
          <a:xfrm>
            <a:off x="8686800" y="4419600"/>
            <a:ext cx="1981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7285" name="TextovéPole 1"/>
          <p:cNvSpPr txBox="1">
            <a:spLocks noChangeArrowheads="1"/>
          </p:cNvSpPr>
          <p:nvPr/>
        </p:nvSpPr>
        <p:spPr bwMode="auto">
          <a:xfrm>
            <a:off x="7862889" y="30164"/>
            <a:ext cx="27892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cs-CZ" sz="1200"/>
              <a:t>Koncentrace osmoticky aktivních látek</a:t>
            </a:r>
          </a:p>
        </p:txBody>
      </p:sp>
    </p:spTree>
    <p:extLst>
      <p:ext uri="{BB962C8B-B14F-4D97-AF65-F5344CB8AC3E}">
        <p14:creationId xmlns:p14="http://schemas.microsoft.com/office/powerpoint/2010/main" val="413803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4"/>
          <p:cNvSpPr>
            <a:spLocks noChangeArrowheads="1"/>
          </p:cNvSpPr>
          <p:nvPr/>
        </p:nvSpPr>
        <p:spPr bwMode="auto">
          <a:xfrm>
            <a:off x="1981200" y="174626"/>
            <a:ext cx="7620000" cy="674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Vstřebávané látky v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předním úseku proximálních tubulů</a:t>
            </a:r>
            <a:r>
              <a:rPr lang="cs-CZ" altLang="cs-CZ" sz="1800"/>
              <a:t>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	glukóza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	aminokyseliny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	kyselina askorbová (C)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	Na</a:t>
            </a:r>
            <a:r>
              <a:rPr lang="cs-CZ" altLang="cs-CZ" sz="1800" baseline="30000"/>
              <a:t>+</a:t>
            </a:r>
            <a:r>
              <a:rPr lang="cs-CZ" altLang="cs-CZ" sz="180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	jiné elektrolyty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	voda (80 %).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Sestupné rameno Henleovy kličky</a:t>
            </a:r>
            <a:r>
              <a:rPr lang="cs-CZ" altLang="cs-CZ" sz="180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propustné pro vodu,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vzestupné</a:t>
            </a:r>
            <a:r>
              <a:rPr lang="cs-CZ" altLang="cs-CZ" sz="1800"/>
              <a:t> nepropustné –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značná resorpce Na</a:t>
            </a:r>
            <a:r>
              <a:rPr lang="cs-CZ" altLang="cs-CZ" sz="1800" baseline="30000"/>
              <a:t>+</a:t>
            </a:r>
            <a:r>
              <a:rPr lang="cs-CZ" altLang="cs-CZ" sz="1800"/>
              <a:t> a Cl</a:t>
            </a:r>
            <a:r>
              <a:rPr lang="cs-CZ" altLang="cs-CZ" sz="1800" baseline="30000"/>
              <a:t>-</a:t>
            </a:r>
            <a:r>
              <a:rPr lang="cs-CZ" altLang="cs-CZ" sz="180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cs typeface="Arial" panose="020B0604020202020204" pitchFamily="34" charset="0"/>
              </a:rPr>
              <a:t>→ </a:t>
            </a:r>
            <a:r>
              <a:rPr lang="cs-CZ" altLang="cs-CZ" sz="1800"/>
              <a:t>do vinutého kanálku II. řádu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–  hypotonická moč (100 mmol/l),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přesun dalších 10 % vody </a:t>
            </a:r>
            <a:r>
              <a:rPr lang="cs-CZ" altLang="cs-CZ" sz="1800">
                <a:cs typeface="Arial" panose="020B0604020202020204" pitchFamily="34" charset="0"/>
              </a:rPr>
              <a:t>→</a:t>
            </a:r>
            <a:r>
              <a:rPr lang="cs-CZ" altLang="cs-CZ" sz="180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izotonická tekutina ve sběrném kanálku ledviny – další aktivní přesun Na</a:t>
            </a:r>
            <a:r>
              <a:rPr lang="cs-CZ" altLang="cs-CZ" sz="1800" baseline="30000"/>
              <a:t>+</a:t>
            </a:r>
            <a:r>
              <a:rPr lang="cs-CZ" altLang="cs-CZ" sz="1800"/>
              <a:t> ven – zahušťování,  další difúze vody a koncentrace moči. Výsledek - 1200 mmol/l.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Podstata koncentračních změn v ledvině – protiproudový mechanismus tvorby moči.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Tvorba moči – člověk 1,5 l za den (50 g pevných látek – 30 g močoviny, 15 g NaCl, další anorganické látky, stopy hormonů, produkty rozpadu –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kreatinin, k. močová aj.</a:t>
            </a:r>
          </a:p>
        </p:txBody>
      </p:sp>
      <p:pic>
        <p:nvPicPr>
          <p:cNvPr id="98307" name="Picture 5" descr="ledviny f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755" t="1888" r="5664" b="3773"/>
          <a:stretch>
            <a:fillRect/>
          </a:stretch>
        </p:blipFill>
        <p:spPr bwMode="auto">
          <a:xfrm>
            <a:off x="6719888" y="0"/>
            <a:ext cx="394811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8308" name="Picture 6" descr="ledviny f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3" t="58490" r="65245" b="3773"/>
          <a:stretch>
            <a:fillRect/>
          </a:stretch>
        </p:blipFill>
        <p:spPr bwMode="auto">
          <a:xfrm>
            <a:off x="5334000" y="2667001"/>
            <a:ext cx="1447800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954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4"/>
          <p:cNvSpPr>
            <a:spLocks noChangeArrowheads="1"/>
          </p:cNvSpPr>
          <p:nvPr/>
        </p:nvSpPr>
        <p:spPr bwMode="auto">
          <a:xfrm>
            <a:off x="2133600" y="1631950"/>
            <a:ext cx="7886700" cy="3678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76176" b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cs-CZ" altLang="cs-CZ" dirty="0"/>
              <a:t> </a:t>
            </a:r>
            <a:r>
              <a:rPr lang="cs-CZ" altLang="cs-CZ" b="1" dirty="0"/>
              <a:t>Řízení činnosti ledvin</a:t>
            </a:r>
          </a:p>
          <a:p>
            <a:pPr marL="342900" indent="-342900">
              <a:buFontTx/>
              <a:buAutoNum type="alphaLcParenR"/>
              <a:defRPr/>
            </a:pPr>
            <a:r>
              <a:rPr lang="cs-CZ" altLang="cs-CZ" dirty="0"/>
              <a:t>řízení průtoku krve – nervově – </a:t>
            </a:r>
            <a:r>
              <a:rPr lang="cs-CZ" altLang="cs-CZ" dirty="0">
                <a:solidFill>
                  <a:srgbClr val="FF0000"/>
                </a:solidFill>
              </a:rPr>
              <a:t>sympatikus</a:t>
            </a:r>
          </a:p>
          <a:p>
            <a:pPr eaLnBrk="1" hangingPunct="1">
              <a:defRPr/>
            </a:pPr>
            <a:r>
              <a:rPr lang="cs-CZ" altLang="cs-CZ" dirty="0"/>
              <a:t> - průtok v kůře – bez výrazných změn, pouze změny krevního  tlaku</a:t>
            </a:r>
          </a:p>
          <a:p>
            <a:pPr eaLnBrk="1" hangingPunct="1">
              <a:defRPr/>
            </a:pPr>
            <a:r>
              <a:rPr lang="cs-CZ" altLang="cs-CZ" dirty="0"/>
              <a:t> - průtok dření – </a:t>
            </a:r>
            <a:r>
              <a:rPr lang="cs-CZ" altLang="cs-CZ" dirty="0">
                <a:solidFill>
                  <a:srgbClr val="FF0000"/>
                </a:solidFill>
              </a:rPr>
              <a:t>závislý na krevním tlaku</a:t>
            </a:r>
            <a:r>
              <a:rPr lang="cs-CZ" altLang="cs-CZ" dirty="0"/>
              <a:t> – změny  periferního odporu v 	přívodných a odvodných arteriolách  a změny v počtech 	otevíraných kapilár v glomerulech</a:t>
            </a:r>
          </a:p>
          <a:p>
            <a:pPr eaLnBrk="1" hangingPunct="1">
              <a:defRPr/>
            </a:pPr>
            <a:r>
              <a:rPr lang="cs-CZ" altLang="cs-CZ" dirty="0"/>
              <a:t>b) výměna látek v tubulech – humorální</a:t>
            </a:r>
          </a:p>
          <a:p>
            <a:pPr eaLnBrk="1" hangingPunct="1">
              <a:defRPr/>
            </a:pPr>
            <a:r>
              <a:rPr lang="cs-CZ" altLang="cs-CZ" dirty="0"/>
              <a:t> - ADH (</a:t>
            </a:r>
            <a:r>
              <a:rPr lang="cs-CZ" altLang="cs-CZ" dirty="0">
                <a:solidFill>
                  <a:srgbClr val="FF0000"/>
                </a:solidFill>
              </a:rPr>
              <a:t>antidiuretický hormon</a:t>
            </a:r>
            <a:r>
              <a:rPr lang="cs-CZ" altLang="cs-CZ" dirty="0"/>
              <a:t>) hypofýzy řídí zpětnou resorpci  vody změnou 	velikosti pórů v proximálních tubulech</a:t>
            </a:r>
          </a:p>
          <a:p>
            <a:pPr eaLnBrk="1" hangingPunct="1">
              <a:defRPr/>
            </a:pPr>
            <a:r>
              <a:rPr lang="cs-CZ" altLang="cs-CZ" dirty="0"/>
              <a:t> - </a:t>
            </a:r>
            <a:r>
              <a:rPr lang="cs-CZ" altLang="cs-CZ" dirty="0">
                <a:solidFill>
                  <a:srgbClr val="FF0000"/>
                </a:solidFill>
              </a:rPr>
              <a:t>aldosteron</a:t>
            </a:r>
            <a:r>
              <a:rPr lang="cs-CZ" altLang="cs-CZ" dirty="0"/>
              <a:t> z kůry nadledvinek zvyšuje reabsorpci Na</a:t>
            </a:r>
            <a:r>
              <a:rPr lang="cs-CZ" altLang="cs-CZ" baseline="30000" dirty="0"/>
              <a:t>+</a:t>
            </a:r>
            <a:r>
              <a:rPr lang="cs-CZ" altLang="cs-CZ" dirty="0"/>
              <a:t>  v distálních 	tubulech, zvyšuje vylučování K</a:t>
            </a:r>
            <a:r>
              <a:rPr lang="cs-CZ" altLang="cs-CZ" baseline="30000" dirty="0"/>
              <a:t>+</a:t>
            </a:r>
            <a:r>
              <a:rPr lang="cs-CZ" altLang="cs-CZ" dirty="0"/>
              <a:t> a H</a:t>
            </a:r>
            <a:r>
              <a:rPr lang="cs-CZ" altLang="cs-CZ" baseline="30000" dirty="0"/>
              <a:t>+</a:t>
            </a:r>
            <a:endParaRPr lang="cs-CZ" altLang="cs-CZ" dirty="0"/>
          </a:p>
          <a:p>
            <a:pPr eaLnBrk="1" hangingPunct="1">
              <a:defRPr/>
            </a:pPr>
            <a:r>
              <a:rPr lang="cs-CZ" altLang="cs-CZ" dirty="0"/>
              <a:t> - </a:t>
            </a:r>
            <a:r>
              <a:rPr lang="cs-CZ" altLang="cs-CZ" dirty="0" err="1">
                <a:solidFill>
                  <a:srgbClr val="FF0000"/>
                </a:solidFill>
              </a:rPr>
              <a:t>paratyreoidní</a:t>
            </a:r>
            <a:r>
              <a:rPr lang="cs-CZ" altLang="cs-CZ" dirty="0">
                <a:solidFill>
                  <a:srgbClr val="FF0000"/>
                </a:solidFill>
              </a:rPr>
              <a:t> </a:t>
            </a:r>
            <a:r>
              <a:rPr lang="cs-CZ" altLang="cs-CZ" dirty="0" err="1">
                <a:solidFill>
                  <a:srgbClr val="FF0000"/>
                </a:solidFill>
              </a:rPr>
              <a:t>horm</a:t>
            </a:r>
            <a:r>
              <a:rPr lang="cs-CZ" altLang="cs-CZ" dirty="0"/>
              <a:t>. – snižuje zpětnou resorpci fosfátů</a:t>
            </a:r>
          </a:p>
          <a:p>
            <a:pPr eaLnBrk="1" hangingPunct="1">
              <a:defRPr/>
            </a:pPr>
            <a:endParaRPr lang="cs-CZ" altLang="cs-CZ" b="1" dirty="0"/>
          </a:p>
        </p:txBody>
      </p:sp>
    </p:spTree>
    <p:extLst>
      <p:ext uri="{BB962C8B-B14F-4D97-AF65-F5344CB8AC3E}">
        <p14:creationId xmlns:p14="http://schemas.microsoft.com/office/powerpoint/2010/main" val="352321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4"/>
          <p:cNvSpPr>
            <a:spLocks noChangeArrowheads="1"/>
          </p:cNvSpPr>
          <p:nvPr/>
        </p:nvSpPr>
        <p:spPr bwMode="auto">
          <a:xfrm>
            <a:off x="2057400" y="609600"/>
            <a:ext cx="4648200" cy="341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Močení</a:t>
            </a: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Močový měchýř – shromažďování moči. Plastické stěny se svalovými vlákny (hladká), autonomní nervový systém.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Překročení určitého tlaku – (po roztah) –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podráždění receptorů – reflex přes křížovou míchu – stah svalů močového měchýře –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parasympatikus. Současné uvolnění svěračů močové trubice (somatická nervová vlákna) → vyprázdnění močového měchýře – reflexní děj na úrovni míchy s ovládáním vyššími patry nervové soustavy (vůlí).</a:t>
            </a:r>
          </a:p>
        </p:txBody>
      </p:sp>
      <p:pic>
        <p:nvPicPr>
          <p:cNvPr id="100355" name="Picture 5" descr="močen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144"/>
          <a:stretch>
            <a:fillRect/>
          </a:stretch>
        </p:blipFill>
        <p:spPr bwMode="auto">
          <a:xfrm>
            <a:off x="6762750" y="2514600"/>
            <a:ext cx="390525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356" name="Picture 6" descr="močen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9" t="70482" r="54863" b="12471"/>
          <a:stretch>
            <a:fillRect/>
          </a:stretch>
        </p:blipFill>
        <p:spPr bwMode="auto">
          <a:xfrm>
            <a:off x="7467600" y="1752600"/>
            <a:ext cx="3200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842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4"/>
          <p:cNvSpPr>
            <a:spLocks noChangeArrowheads="1"/>
          </p:cNvSpPr>
          <p:nvPr/>
        </p:nvSpPr>
        <p:spPr bwMode="auto">
          <a:xfrm>
            <a:off x="1814513" y="441325"/>
            <a:ext cx="72390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76176"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/>
              <a:t>Hospodaření teplem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0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Teplota – faktor ovlivňující intenzitu fyziologických pochodů.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Poikilotermí</a:t>
            </a:r>
            <a:r>
              <a:rPr lang="cs-CZ" altLang="cs-CZ" sz="1800"/>
              <a:t> (ektotermní, studenokrevní) x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	x </a:t>
            </a:r>
            <a:r>
              <a:rPr lang="cs-CZ" altLang="cs-CZ" sz="1800" b="1"/>
              <a:t>homoitermní</a:t>
            </a:r>
            <a:r>
              <a:rPr lang="cs-CZ" altLang="cs-CZ" sz="1800"/>
              <a:t> (endotermní, teplokrevní) živočichové.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rgbClr val="FF0000"/>
                </a:solidFill>
              </a:rPr>
              <a:t>Silná závislost na teplotě prostředí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	- ovlivnění aktivitou  (zvýšení až o 12</a:t>
            </a:r>
            <a:r>
              <a:rPr lang="cs-CZ" altLang="cs-CZ" sz="1800" baseline="30000"/>
              <a:t>o</a:t>
            </a:r>
            <a:r>
              <a:rPr lang="cs-CZ" altLang="cs-CZ" sz="1800"/>
              <a:t> C)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	 - ovlivnění energií slunečního záření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	 - aktivní ovlivňování tělesné teploty – včely v úlu (může určitým způsobem, i když jen na omezenou dobu, regulovat svou teplotu – behaviorální a fyzická termoregulace)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Specifické receptory na teplotní změny – až plazi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Teplota homoiotermů – okolo 37</a:t>
            </a:r>
            <a:r>
              <a:rPr lang="cs-CZ" altLang="cs-CZ" sz="1800" baseline="30000"/>
              <a:t>o</a:t>
            </a:r>
            <a:r>
              <a:rPr lang="cs-CZ" altLang="cs-CZ" sz="1800"/>
              <a:t>C savci, ptáci vyšší.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Změny. </a:t>
            </a:r>
          </a:p>
        </p:txBody>
      </p:sp>
    </p:spTree>
    <p:extLst>
      <p:ext uri="{BB962C8B-B14F-4D97-AF65-F5344CB8AC3E}">
        <p14:creationId xmlns:p14="http://schemas.microsoft.com/office/powerpoint/2010/main" val="117248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4"/>
          <p:cNvSpPr>
            <a:spLocks noChangeArrowheads="1"/>
          </p:cNvSpPr>
          <p:nvPr/>
        </p:nvSpPr>
        <p:spPr bwMode="auto">
          <a:xfrm>
            <a:off x="2133600" y="125413"/>
            <a:ext cx="7772400" cy="6462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Povrchové oblasti – většinou chladnější (i výrazně).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T &gt; 41</a:t>
            </a:r>
            <a:r>
              <a:rPr lang="cs-CZ" altLang="cs-CZ" sz="1800" baseline="40000"/>
              <a:t>o</a:t>
            </a:r>
            <a:r>
              <a:rPr lang="cs-CZ" altLang="cs-CZ" sz="1800"/>
              <a:t>C – smrt savců, T &lt; 25</a:t>
            </a:r>
            <a:r>
              <a:rPr lang="cs-CZ" altLang="cs-CZ" sz="1800" baseline="40000"/>
              <a:t>o</a:t>
            </a:r>
            <a:r>
              <a:rPr lang="cs-CZ" altLang="cs-CZ" sz="1800"/>
              <a:t>C ireverzibilní poruchy srdeční činnosti (nepravidelnosti převodu vzruchů mezi předsíněmi a komorami).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Stálost tělesné teploty – regulační systémy (vznik x výdej tepla podle prostředí, izolační vrstvy, ...)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solidFill>
                  <a:srgbClr val="FF0000"/>
                </a:solidFill>
              </a:rPr>
              <a:t>Zisk tepla: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- oxidace základních látek (cukry, tuky, bílkoviny) – spalování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a) primárně vedlejší produkt 55 % cukrů – 2,88 kJ/mol  (0,69 kcal/mol)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b) štěpení ATP – zbytek (45 %) energie živin → chemická  energie 	fosfátových vazeb – využitelná pro všechny  biologické děje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c) teplo z prostředí – fyzikální cesty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Ztráty tepla: povrchem těla </a:t>
            </a:r>
            <a:r>
              <a:rPr lang="cs-CZ" altLang="cs-CZ" sz="1800">
                <a:solidFill>
                  <a:srgbClr val="FF0000"/>
                </a:solidFill>
              </a:rPr>
              <a:t>prouděním</a:t>
            </a:r>
            <a:r>
              <a:rPr lang="cs-CZ" altLang="cs-CZ" sz="1800"/>
              <a:t> (</a:t>
            </a:r>
            <a:r>
              <a:rPr lang="cs-CZ" altLang="cs-CZ" sz="1800" i="1"/>
              <a:t>konvekce</a:t>
            </a:r>
            <a:r>
              <a:rPr lang="cs-CZ" altLang="cs-CZ" sz="1800"/>
              <a:t>), </a:t>
            </a:r>
            <a:r>
              <a:rPr lang="cs-CZ" altLang="cs-CZ" sz="1800">
                <a:solidFill>
                  <a:srgbClr val="FF0000"/>
                </a:solidFill>
              </a:rPr>
              <a:t>sáláním</a:t>
            </a:r>
            <a:r>
              <a:rPr lang="cs-CZ" altLang="cs-CZ" sz="1800"/>
              <a:t> (</a:t>
            </a:r>
            <a:r>
              <a:rPr lang="cs-CZ" altLang="cs-CZ" sz="1800" i="1"/>
              <a:t>radiace</a:t>
            </a:r>
            <a:r>
              <a:rPr lang="cs-CZ" altLang="cs-CZ" sz="1800"/>
              <a:t>) - velikost ztrát stoupá se snižující se teplotou okolí. Význam vypařování - stoupá se zvyšující se t okolí. Ztráty tepla </a:t>
            </a:r>
            <a:r>
              <a:rPr lang="cs-CZ" altLang="cs-CZ" sz="1800">
                <a:solidFill>
                  <a:srgbClr val="FF0000"/>
                </a:solidFill>
              </a:rPr>
              <a:t>vedením</a:t>
            </a:r>
            <a:r>
              <a:rPr lang="cs-CZ" altLang="cs-CZ" sz="1800"/>
              <a:t> (</a:t>
            </a:r>
            <a:r>
              <a:rPr lang="cs-CZ" altLang="cs-CZ" sz="1800" i="1"/>
              <a:t>kondukce</a:t>
            </a:r>
            <a:r>
              <a:rPr lang="cs-CZ" altLang="cs-CZ" sz="1800"/>
              <a:t>) jsou málo významné ve vzdušném prostředí.</a:t>
            </a:r>
          </a:p>
        </p:txBody>
      </p:sp>
      <p:pic>
        <p:nvPicPr>
          <p:cNvPr id="102403" name="Picture 5" descr="teplot reži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14" t="44986" r="5714"/>
          <a:stretch>
            <a:fillRect/>
          </a:stretch>
        </p:blipFill>
        <p:spPr bwMode="auto">
          <a:xfrm>
            <a:off x="5105400" y="1295400"/>
            <a:ext cx="54356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9614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26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953001"/>
            <a:ext cx="3505200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27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0239" y="1524000"/>
            <a:ext cx="3273425" cy="284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28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66713"/>
            <a:ext cx="4643438" cy="590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05639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4"/>
          <p:cNvSpPr>
            <a:spLocks noChangeArrowheads="1"/>
          </p:cNvSpPr>
          <p:nvPr/>
        </p:nvSpPr>
        <p:spPr bwMode="auto">
          <a:xfrm>
            <a:off x="1905001" y="841376"/>
            <a:ext cx="8251825" cy="535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Mechanismy tepelné rovnováhy</a:t>
            </a: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Homoiotermové – při určité t okolí rovnováha mezi výdejem a příjmem tepla bez termoregulačních dějů –</a:t>
            </a:r>
            <a:r>
              <a:rPr lang="cs-CZ" altLang="cs-CZ" sz="1800" b="1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zóna termoneutrality</a:t>
            </a:r>
            <a:r>
              <a:rPr lang="cs-CZ" altLang="cs-CZ" sz="1800"/>
              <a:t> – okolo 30</a:t>
            </a:r>
            <a:r>
              <a:rPr lang="cs-CZ" altLang="cs-CZ" sz="1800" baseline="30000"/>
              <a:t>o </a:t>
            </a:r>
            <a:r>
              <a:rPr lang="cs-CZ" altLang="cs-CZ" sz="1800"/>
              <a:t>C.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Různý rozsah.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Přesáhnutí termoneutrální zóny –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činnost termoregulačních mechanismů: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chemické a fyzikální.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Souhra: neurohumorální děje.</a:t>
            </a:r>
            <a:endParaRPr lang="cs-CZ" altLang="cs-CZ" sz="1800" b="1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Chemická termoregulace</a:t>
            </a: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Změny produkce tepla v těle.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Nižší teplota (než termoneutrální zóna) –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teplotní ztráty –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kompenzace produkcí tepla (zvýšení metabolismu až organismus nestačí pokrýt tepelné ztráty a prochládá). Metabolický kvocient = 3 – 6.</a:t>
            </a:r>
          </a:p>
        </p:txBody>
      </p:sp>
      <p:pic>
        <p:nvPicPr>
          <p:cNvPr id="104451" name="Picture 5" descr="teplot pro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465" t="4713" b="5743"/>
          <a:stretch>
            <a:fillRect/>
          </a:stretch>
        </p:blipFill>
        <p:spPr bwMode="auto">
          <a:xfrm>
            <a:off x="6453188" y="1676401"/>
            <a:ext cx="4214812" cy="381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9283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4"/>
          <p:cNvSpPr>
            <a:spLocks noChangeArrowheads="1"/>
          </p:cNvSpPr>
          <p:nvPr/>
        </p:nvSpPr>
        <p:spPr bwMode="auto">
          <a:xfrm>
            <a:off x="2209800" y="1447800"/>
            <a:ext cx="7772400" cy="3970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Chemická termoregulace</a:t>
            </a:r>
            <a:r>
              <a:rPr lang="cs-CZ" altLang="cs-CZ" sz="180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Produkce tepla v chladu: svalový třes, netřesová termogeneze.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Svalový třes</a:t>
            </a:r>
            <a:r>
              <a:rPr lang="cs-CZ" altLang="cs-CZ" sz="1800"/>
              <a:t> – primární termoregulační význam. Rytmické nevolní </a:t>
            </a:r>
            <a:r>
              <a:rPr lang="cs-CZ" altLang="cs-CZ" sz="1800">
                <a:solidFill>
                  <a:srgbClr val="FF0000"/>
                </a:solidFill>
              </a:rPr>
              <a:t>oscilace příčně pruhovaných svalů</a:t>
            </a:r>
            <a:r>
              <a:rPr lang="cs-CZ" altLang="cs-CZ" sz="1800"/>
              <a:t>. Jsou náhodné, nekoordinované končetin. Synchronizace do tzv. výbuchů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Netřesová termogeneze</a:t>
            </a:r>
            <a:r>
              <a:rPr lang="cs-CZ" altLang="cs-CZ" sz="1800"/>
              <a:t> je vyvolána </a:t>
            </a:r>
            <a:r>
              <a:rPr lang="cs-CZ" altLang="cs-CZ" sz="1800">
                <a:solidFill>
                  <a:srgbClr val="FF0000"/>
                </a:solidFill>
              </a:rPr>
              <a:t>termogenním působením hormonů</a:t>
            </a:r>
            <a:r>
              <a:rPr lang="cs-CZ" altLang="cs-CZ" sz="1800"/>
              <a:t> (</a:t>
            </a:r>
            <a:r>
              <a:rPr lang="cs-CZ" altLang="cs-CZ" sz="1800">
                <a:solidFill>
                  <a:srgbClr val="FF0000"/>
                </a:solidFill>
              </a:rPr>
              <a:t>noradrenalin</a:t>
            </a:r>
            <a:r>
              <a:rPr lang="cs-CZ" altLang="cs-CZ" sz="1800"/>
              <a:t>) ze sympatického nervového systému a dřeně nadledvinek. Novorozenci a chladově adaptovaní živočichové, u větších (nad 10 kg) se nevyskytuje. U malých zvyšuje BMH až 5krát. Je lokalizována v hnědé tukové tkáni a částečně v kosterní svalovině.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</p:spTree>
    <p:extLst>
      <p:ext uri="{BB962C8B-B14F-4D97-AF65-F5344CB8AC3E}">
        <p14:creationId xmlns:p14="http://schemas.microsoft.com/office/powerpoint/2010/main" val="329311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4"/>
          <p:cNvSpPr>
            <a:spLocks noChangeArrowheads="1"/>
          </p:cNvSpPr>
          <p:nvPr/>
        </p:nvSpPr>
        <p:spPr bwMode="auto">
          <a:xfrm>
            <a:off x="1905001" y="260350"/>
            <a:ext cx="8385175" cy="617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76176" bIns="0" anchor="ctr">
            <a:spAutoFit/>
          </a:bodyPr>
          <a:lstStyle>
            <a:lvl1pPr indent="44926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OSMOREGULACE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Vývoj (a vznik) živočichů v moři -&gt; radiace do sladkých vod a souš.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		Koncentrace solí 		Hl. ionty 		Další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───────────────────────────────────────────────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Mořská voda 	  3,5 % =1122 mmol/l          Cl</a:t>
            </a:r>
            <a:r>
              <a:rPr lang="cs-CZ" altLang="cs-CZ" sz="1800" baseline="30000"/>
              <a:t>-</a:t>
            </a:r>
            <a:r>
              <a:rPr lang="cs-CZ" altLang="cs-CZ" sz="1800"/>
              <a:t> Na</a:t>
            </a:r>
            <a:r>
              <a:rPr lang="cs-CZ" altLang="cs-CZ" sz="1800" baseline="30000"/>
              <a:t>+</a:t>
            </a:r>
            <a:r>
              <a:rPr lang="cs-CZ" altLang="cs-CZ" sz="1800"/>
              <a:t>    	Mg</a:t>
            </a:r>
            <a:r>
              <a:rPr lang="cs-CZ" altLang="cs-CZ" sz="1800" baseline="30000"/>
              <a:t>2+</a:t>
            </a:r>
            <a:r>
              <a:rPr lang="cs-CZ" altLang="cs-CZ" sz="1800"/>
              <a:t>SO</a:t>
            </a:r>
            <a:r>
              <a:rPr lang="cs-CZ" altLang="cs-CZ" sz="1800" baseline="-20000"/>
              <a:t>4</a:t>
            </a:r>
            <a:r>
              <a:rPr lang="cs-CZ" altLang="cs-CZ" sz="1800" baseline="30000"/>
              <a:t>2-</a:t>
            </a:r>
            <a:r>
              <a:rPr lang="cs-CZ" altLang="cs-CZ" sz="1800"/>
              <a:t>Ca</a:t>
            </a:r>
            <a:r>
              <a:rPr lang="cs-CZ" altLang="cs-CZ" sz="1800" baseline="30000"/>
              <a:t>2+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Sladká voda 	  0 	0    	        Ca</a:t>
            </a:r>
            <a:r>
              <a:rPr lang="cs-CZ" altLang="cs-CZ" sz="1800" baseline="30000"/>
              <a:t>2+</a:t>
            </a:r>
            <a:r>
              <a:rPr lang="cs-CZ" altLang="cs-CZ" sz="1800"/>
              <a:t>Na</a:t>
            </a:r>
            <a:r>
              <a:rPr lang="cs-CZ" altLang="cs-CZ" sz="1800" baseline="30000"/>
              <a:t>+</a:t>
            </a:r>
            <a:r>
              <a:rPr lang="cs-CZ" altLang="cs-CZ" sz="1800"/>
              <a:t>HCO</a:t>
            </a:r>
            <a:r>
              <a:rPr lang="cs-CZ" altLang="cs-CZ" sz="1800" baseline="-20000"/>
              <a:t>3</a:t>
            </a:r>
            <a:r>
              <a:rPr lang="cs-CZ" altLang="cs-CZ" sz="1800" baseline="30000"/>
              <a:t>-</a:t>
            </a:r>
            <a:r>
              <a:rPr lang="cs-CZ" altLang="cs-CZ" sz="1800"/>
              <a:t>        		dtto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Brakická voda 0,05-3% 10-1000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───────────────────────────────────────────────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Tělní tekutina (většiny) 300 mmol/l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Živočichové</a:t>
            </a:r>
            <a:r>
              <a:rPr lang="cs-CZ" altLang="cs-CZ" sz="1800" b="1"/>
              <a:t> </a:t>
            </a:r>
            <a:r>
              <a:rPr lang="cs-CZ" altLang="cs-CZ" sz="1800" b="1">
                <a:solidFill>
                  <a:srgbClr val="7030A0"/>
                </a:solidFill>
              </a:rPr>
              <a:t>euryhalinní </a:t>
            </a:r>
            <a:r>
              <a:rPr lang="cs-CZ" altLang="cs-CZ" sz="1800" b="1"/>
              <a:t>(snášejí vysoké konc. soli (až 30%)–     </a:t>
            </a:r>
            <a:r>
              <a:rPr lang="cs-CZ" altLang="cs-CZ" sz="1800" b="1">
                <a:solidFill>
                  <a:srgbClr val="7030A0"/>
                </a:solidFill>
              </a:rPr>
              <a:t>stenohalinní </a:t>
            </a:r>
            <a:r>
              <a:rPr lang="cs-CZ" altLang="cs-CZ" sz="1800"/>
              <a:t>nesnášejí změny obsahu soli ve vodě</a:t>
            </a:r>
            <a:endParaRPr lang="cs-CZ" altLang="cs-CZ" sz="18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Mnozí bezobratlí –</a:t>
            </a:r>
            <a:r>
              <a:rPr lang="cs-CZ" altLang="cs-CZ" sz="1800" b="1"/>
              <a:t> izoosmotičtí</a:t>
            </a:r>
            <a:r>
              <a:rPr lang="cs-CZ" altLang="cs-CZ" sz="1800"/>
              <a:t> (tělní tekutiny o stejném osmotickém tlaku, jako je mořská voda)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osmokonformátoři</a:t>
            </a:r>
            <a:r>
              <a:rPr lang="cs-CZ" altLang="cs-CZ" sz="1800"/>
              <a:t> (</a:t>
            </a:r>
            <a:r>
              <a:rPr lang="cs-CZ" altLang="cs-CZ" sz="1800" b="1"/>
              <a:t>poikiloosmotičtí</a:t>
            </a:r>
            <a:r>
              <a:rPr lang="cs-CZ" altLang="cs-CZ" sz="1800"/>
              <a:t>) mohou žít ve sladké i slané vodě. Koncentrace iontů u nim v určitém rozmezí může kolísat. Regulují tyto koncentrace.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-</a:t>
            </a:r>
            <a:r>
              <a:rPr lang="cs-CZ" altLang="cs-CZ" sz="1800" b="1"/>
              <a:t> osmoregulátoři </a:t>
            </a:r>
            <a:r>
              <a:rPr lang="cs-CZ" altLang="cs-CZ" sz="1800"/>
              <a:t>(</a:t>
            </a:r>
            <a:r>
              <a:rPr lang="cs-CZ" altLang="cs-CZ" sz="1800" b="1"/>
              <a:t>homoioosmotičtí)</a:t>
            </a:r>
            <a:r>
              <a:rPr lang="cs-CZ" altLang="cs-CZ" sz="1800"/>
              <a:t> živočichové, musí udržovat stálou koncentraci iontů. Musí tedy žít pouze ve sladké x slané vodě (mořská ryba ve sladké vodě zahyne) mohou žít ve sladké i slané vodě)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("vybírají si" –</a:t>
            </a:r>
            <a:r>
              <a:rPr lang="cs-CZ" altLang="cs-CZ" sz="1800" b="1"/>
              <a:t> iontová regulace</a:t>
            </a:r>
            <a:r>
              <a:rPr lang="cs-CZ" altLang="cs-CZ" sz="180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414824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4"/>
          <p:cNvSpPr>
            <a:spLocks noChangeArrowheads="1"/>
          </p:cNvSpPr>
          <p:nvPr/>
        </p:nvSpPr>
        <p:spPr bwMode="auto">
          <a:xfrm>
            <a:off x="2895600" y="838200"/>
            <a:ext cx="6705600" cy="563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Fyzikální termoregulace</a:t>
            </a: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Mechanismy hospodaření s teplem (vyrobeným i získaným).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Tepelná obrana proti ztrátám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Izolace těla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Prokrvení kůže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Změny v chování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Tepelné ztráty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Pocení</a:t>
            </a:r>
            <a:r>
              <a:rPr lang="cs-CZ" altLang="cs-CZ" sz="1800"/>
              <a:t> – někteří, potní žlázy nerovnoměrně rozloženy.      Člověk denně až 10 l potu – neutrální - slabě kyselý,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2 % sušiny – kyselina močová, glukóza, NaCl,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nižší mastné kyseliny (zápach). Ztráty tepla dýchacími cestami.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Vazodilatace</a:t>
            </a:r>
            <a:r>
              <a:rPr lang="cs-CZ" altLang="cs-CZ" sz="1800"/>
              <a:t> – při přehřátí – roztažení cév, zvýšení tepelných ztrát povrchem (teplé prostředí, práce, teplé jídlo a pití).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Nepozorovatelné vypařování</a:t>
            </a:r>
            <a:r>
              <a:rPr lang="cs-CZ" altLang="cs-CZ" sz="1800"/>
              <a:t> (</a:t>
            </a:r>
            <a:r>
              <a:rPr lang="cs-CZ" altLang="cs-CZ" sz="1800" i="1"/>
              <a:t>perspiratio insensibilis)</a:t>
            </a:r>
            <a:r>
              <a:rPr lang="cs-CZ" altLang="cs-CZ" sz="1800"/>
              <a:t> –     denní ztráty až 800 ml vody a 1884 J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Chování živočichů</a:t>
            </a:r>
          </a:p>
        </p:txBody>
      </p:sp>
    </p:spTree>
    <p:extLst>
      <p:ext uri="{BB962C8B-B14F-4D97-AF65-F5344CB8AC3E}">
        <p14:creationId xmlns:p14="http://schemas.microsoft.com/office/powerpoint/2010/main" val="194094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4"/>
          <p:cNvSpPr>
            <a:spLocks noChangeArrowheads="1"/>
          </p:cNvSpPr>
          <p:nvPr/>
        </p:nvSpPr>
        <p:spPr bwMode="auto">
          <a:xfrm>
            <a:off x="2057400" y="1130300"/>
            <a:ext cx="7924800" cy="444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Řízení hospodaření teplem</a:t>
            </a: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Fyzikální a chemická termoregulace - nervový a endokrinní systém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Termorecepce - termoreceptory v kůži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Další reakce: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změny t krve zásobující mozkový kmen.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Integrace - přední hypotalamus.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Nižší termoregulační centra –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segmenty míchy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(vazomotorické reakce, vylučování potu),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mozková kůra - podmíněné reflexy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(vazodilatace, pocení - emoce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bez termoregulačního významu,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denní rytmy tělesné teploty).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Odstředivé dráhy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začínají v (zadním) hypotalamu,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pic>
        <p:nvPicPr>
          <p:cNvPr id="107523" name="Picture 5" descr="teplot režim ří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85" r="3654"/>
          <a:stretch>
            <a:fillRect/>
          </a:stretch>
        </p:blipFill>
        <p:spPr bwMode="auto">
          <a:xfrm>
            <a:off x="6670676" y="1219200"/>
            <a:ext cx="3997325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7524" name="Rectangle 6"/>
          <p:cNvSpPr>
            <a:spLocks noChangeArrowheads="1"/>
          </p:cNvSpPr>
          <p:nvPr/>
        </p:nvSpPr>
        <p:spPr bwMode="auto">
          <a:xfrm>
            <a:off x="6705600" y="6034088"/>
            <a:ext cx="1981200" cy="8239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2000"/>
          </a:p>
        </p:txBody>
      </p:sp>
    </p:spTree>
    <p:extLst>
      <p:ext uri="{BB962C8B-B14F-4D97-AF65-F5344CB8AC3E}">
        <p14:creationId xmlns:p14="http://schemas.microsoft.com/office/powerpoint/2010/main" val="3213164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4"/>
          <p:cNvSpPr>
            <a:spLocks noChangeArrowheads="1"/>
          </p:cNvSpPr>
          <p:nvPr/>
        </p:nvSpPr>
        <p:spPr bwMode="auto">
          <a:xfrm>
            <a:off x="2895600" y="1600200"/>
            <a:ext cx="662940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Vývoj termoregulace v ontogenezi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Podle kvality termoregulace v okamžiku porodu: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1. zralé formy (kuře, morče)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2. formy s termoregulací odlišnou od dospělců (pes, člověk)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3. nezralé formy (myš, krysa, křeček, holub aj.)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Stárnutí organismu - snižování termoregulačních schopností (menší funkční plastičnost mozkové kůry, zhoršení vazomotorických reakcí, snížení aktivity metabolismu aj.).</a:t>
            </a:r>
          </a:p>
        </p:txBody>
      </p:sp>
    </p:spTree>
    <p:extLst>
      <p:ext uri="{BB962C8B-B14F-4D97-AF65-F5344CB8AC3E}">
        <p14:creationId xmlns:p14="http://schemas.microsoft.com/office/powerpoint/2010/main" val="1474074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4"/>
          <p:cNvSpPr>
            <a:spLocks noChangeArrowheads="1"/>
          </p:cNvSpPr>
          <p:nvPr/>
        </p:nvSpPr>
        <p:spPr bwMode="auto">
          <a:xfrm>
            <a:off x="1903413" y="369889"/>
            <a:ext cx="4495800" cy="258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Výrazný vývoj selektivní schopnosti výměny některých iontů –– </a:t>
            </a:r>
            <a:r>
              <a:rPr lang="cs-CZ" altLang="cs-CZ" sz="1800" b="1">
                <a:solidFill>
                  <a:srgbClr val="7030A0"/>
                </a:solidFill>
              </a:rPr>
              <a:t>(hypoosmotičtí)</a:t>
            </a:r>
            <a:r>
              <a:rPr lang="cs-CZ" altLang="cs-CZ" sz="1800" b="1"/>
              <a:t> </a:t>
            </a:r>
            <a:r>
              <a:rPr lang="cs-CZ" altLang="cs-CZ" sz="1800"/>
              <a:t>živočichové – mořské kostnaté ryby – jejich tělní tekutiny jsou asi 3x zředěnější než mořská → stálá regulace proti ztrátám vody (kůže, šupiny). Hlavní cesty ztrát vody: žábry a ledviny → zlepšení jejich koncentračních schopností.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pic>
        <p:nvPicPr>
          <p:cNvPr id="89091" name="Picture 5" descr="iont přesu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83" b="53763"/>
          <a:stretch>
            <a:fillRect/>
          </a:stretch>
        </p:blipFill>
        <p:spPr bwMode="auto">
          <a:xfrm>
            <a:off x="6553200" y="0"/>
            <a:ext cx="38989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9092" name="Picture 6" descr="iont přesu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869" b="746"/>
          <a:stretch>
            <a:fillRect/>
          </a:stretch>
        </p:blipFill>
        <p:spPr bwMode="auto">
          <a:xfrm>
            <a:off x="2324101" y="2743200"/>
            <a:ext cx="3656013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093" name="Rectangle 7"/>
          <p:cNvSpPr>
            <a:spLocks noChangeArrowheads="1"/>
          </p:cNvSpPr>
          <p:nvPr/>
        </p:nvSpPr>
        <p:spPr bwMode="auto">
          <a:xfrm>
            <a:off x="6248400" y="4572001"/>
            <a:ext cx="4114800" cy="147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Brakické a sladké vody - živočichové</a:t>
            </a:r>
            <a:r>
              <a:rPr lang="cs-CZ" altLang="cs-CZ" sz="1800" b="1"/>
              <a:t> </a:t>
            </a:r>
            <a:r>
              <a:rPr lang="cs-CZ" altLang="cs-CZ" sz="1800" b="1">
                <a:solidFill>
                  <a:srgbClr val="7030A0"/>
                </a:solidFill>
              </a:rPr>
              <a:t>hyperosmotičtí </a:t>
            </a:r>
            <a:r>
              <a:rPr lang="cs-CZ" altLang="cs-CZ" sz="1800"/>
              <a:t>(více solí v tělních tekutinách než ve vodním prostředí)  → obrana proti ztrátám solí a vnikání nadbytečné vody dovnitř (přes žábry) </a:t>
            </a:r>
          </a:p>
        </p:txBody>
      </p:sp>
      <p:sp>
        <p:nvSpPr>
          <p:cNvPr id="89094" name="TextovéPole 1"/>
          <p:cNvSpPr txBox="1">
            <a:spLocks noChangeArrowheads="1"/>
          </p:cNvSpPr>
          <p:nvPr/>
        </p:nvSpPr>
        <p:spPr bwMode="auto">
          <a:xfrm>
            <a:off x="3162301" y="0"/>
            <a:ext cx="17748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800" b="1">
                <a:solidFill>
                  <a:srgbClr val="7030A0"/>
                </a:solidFill>
              </a:rPr>
              <a:t>homoomotičtí </a:t>
            </a:r>
            <a:endParaRPr lang="cs-CZ" altLang="cs-CZ" sz="1800" b="1"/>
          </a:p>
        </p:txBody>
      </p:sp>
    </p:spTree>
    <p:extLst>
      <p:ext uri="{BB962C8B-B14F-4D97-AF65-F5344CB8AC3E}">
        <p14:creationId xmlns:p14="http://schemas.microsoft.com/office/powerpoint/2010/main" val="1977823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4"/>
          <p:cNvSpPr>
            <a:spLocks noChangeArrowheads="1"/>
          </p:cNvSpPr>
          <p:nvPr/>
        </p:nvSpPr>
        <p:spPr bwMode="auto">
          <a:xfrm>
            <a:off x="3200400" y="1524000"/>
            <a:ext cx="5791200" cy="3786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U suchozemských – nebezpečí vodních ztrát. </a:t>
            </a:r>
            <a:r>
              <a:rPr lang="cs-CZ" altLang="cs-CZ" sz="2000" b="1">
                <a:solidFill>
                  <a:srgbClr val="7030A0"/>
                </a:solidFill>
              </a:rPr>
              <a:t>Úkol: </a:t>
            </a:r>
            <a:r>
              <a:rPr lang="cs-CZ" altLang="cs-CZ" sz="2000"/>
              <a:t>udržení vodní bilance (rovnováha ztrát vody x mechanismů regulujících příjem).</a:t>
            </a:r>
            <a:endParaRPr lang="cs-CZ" altLang="cs-CZ" sz="2000" b="1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0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/>
              <a:t>Mechanismy vodních ztrát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Vypařování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Ztráty vody močí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Ztráty vody výkaly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/>
              <a:t>Mechanismy příjmu vody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Pití a příjem potravy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Metabolická voda (oxidační)</a:t>
            </a:r>
          </a:p>
        </p:txBody>
      </p:sp>
    </p:spTree>
    <p:extLst>
      <p:ext uri="{BB962C8B-B14F-4D97-AF65-F5344CB8AC3E}">
        <p14:creationId xmlns:p14="http://schemas.microsoft.com/office/powerpoint/2010/main" val="389526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38" name="Picture 5" descr="sol ž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53" r="5974" b="130"/>
          <a:stretch>
            <a:fillRect/>
          </a:stretch>
        </p:blipFill>
        <p:spPr bwMode="auto">
          <a:xfrm>
            <a:off x="7429500" y="3886200"/>
            <a:ext cx="3276600" cy="283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139" name="Rectangle 4"/>
          <p:cNvSpPr>
            <a:spLocks noChangeArrowheads="1"/>
          </p:cNvSpPr>
          <p:nvPr/>
        </p:nvSpPr>
        <p:spPr bwMode="auto">
          <a:xfrm>
            <a:off x="1981200" y="38100"/>
            <a:ext cx="7086600" cy="589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/>
              <a:t>Osmoregulační orgány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Těsné spojení exkreční a osmoregulační funkce.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/>
              <a:t>Stažitelná vakuola prvoků</a:t>
            </a:r>
            <a:r>
              <a:rPr lang="cs-CZ" altLang="cs-CZ" sz="200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/>
              <a:t>Řízení přesunu iontů a vody – látkové</a:t>
            </a:r>
            <a:r>
              <a:rPr lang="cs-CZ" altLang="cs-CZ" sz="2000"/>
              <a:t>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u="sng"/>
              <a:t>Bezobratlí</a:t>
            </a:r>
            <a:r>
              <a:rPr lang="cs-CZ" altLang="cs-CZ" sz="2000"/>
              <a:t> (žížala, slimák) – </a:t>
            </a:r>
            <a:r>
              <a:rPr lang="cs-CZ" altLang="cs-CZ" sz="2000">
                <a:solidFill>
                  <a:srgbClr val="7030A0"/>
                </a:solidFill>
              </a:rPr>
              <a:t>nervové buňky </a:t>
            </a:r>
            <a:r>
              <a:rPr lang="cs-CZ" altLang="cs-CZ" sz="2000"/>
              <a:t>produkují látky, které řídí obsah vody a iontů v organismu.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u="sng"/>
              <a:t>Obratlovci</a:t>
            </a:r>
            <a:r>
              <a:rPr lang="cs-CZ" altLang="cs-CZ" sz="2000"/>
              <a:t> – z </a:t>
            </a:r>
            <a:r>
              <a:rPr lang="cs-CZ" altLang="cs-CZ" sz="2000" b="1">
                <a:solidFill>
                  <a:srgbClr val="0070C0"/>
                </a:solidFill>
              </a:rPr>
              <a:t>neurohypofýzy</a:t>
            </a:r>
            <a:r>
              <a:rPr lang="cs-CZ" altLang="cs-CZ" sz="2000"/>
              <a:t> (</a:t>
            </a:r>
            <a:r>
              <a:rPr lang="cs-CZ" altLang="cs-CZ" sz="2000">
                <a:solidFill>
                  <a:srgbClr val="7030A0"/>
                </a:solidFill>
              </a:rPr>
              <a:t>ADH</a:t>
            </a:r>
            <a:r>
              <a:rPr lang="cs-CZ" altLang="cs-CZ" sz="2000"/>
              <a:t> – antidiuretický hormon), z</a:t>
            </a:r>
            <a:r>
              <a:rPr lang="cs-CZ" altLang="cs-CZ" sz="2000" b="1">
                <a:solidFill>
                  <a:srgbClr val="0070C0"/>
                </a:solidFill>
              </a:rPr>
              <a:t> kůry nadledvin </a:t>
            </a:r>
            <a:r>
              <a:rPr lang="cs-CZ" altLang="cs-CZ" sz="2000"/>
              <a:t>(aldosteron).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Společné působení </a:t>
            </a:r>
            <a:r>
              <a:rPr lang="cs-CZ" altLang="cs-CZ" sz="2000" b="1">
                <a:solidFill>
                  <a:srgbClr val="7030A0"/>
                </a:solidFill>
              </a:rPr>
              <a:t>1. </a:t>
            </a:r>
            <a:r>
              <a:rPr lang="cs-CZ" altLang="cs-CZ" sz="2000"/>
              <a:t>na úrovni povrchových membrán (žábry, kůže, močový měchýř žab) a </a:t>
            </a:r>
            <a:r>
              <a:rPr lang="cs-CZ" altLang="cs-CZ" sz="2000" b="1">
                <a:solidFill>
                  <a:srgbClr val="7030A0"/>
                </a:solidFill>
              </a:rPr>
              <a:t>2.</a:t>
            </a:r>
            <a:r>
              <a:rPr lang="cs-CZ" altLang="cs-CZ" sz="2000"/>
              <a:t> ledvinných kanálků a na </a:t>
            </a:r>
            <a:r>
              <a:rPr lang="cs-CZ" altLang="cs-CZ" sz="2000" b="1">
                <a:solidFill>
                  <a:srgbClr val="7030A0"/>
                </a:solidFill>
              </a:rPr>
              <a:t>3.</a:t>
            </a:r>
            <a:r>
              <a:rPr lang="cs-CZ" altLang="cs-CZ" sz="2000"/>
              <a:t> rektální a </a:t>
            </a:r>
            <a:r>
              <a:rPr lang="cs-CZ" altLang="cs-CZ" sz="2000" b="1">
                <a:solidFill>
                  <a:srgbClr val="7030A0"/>
                </a:solidFill>
              </a:rPr>
              <a:t>4. </a:t>
            </a:r>
            <a:r>
              <a:rPr lang="cs-CZ" altLang="cs-CZ" sz="2000"/>
              <a:t>solné žlázy.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Specializované orgány s osmoregulací –</a:t>
            </a:r>
            <a:r>
              <a:rPr lang="cs-CZ" altLang="cs-CZ" sz="2000" b="1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>
                <a:solidFill>
                  <a:srgbClr val="7030A0"/>
                </a:solidFill>
              </a:rPr>
              <a:t>solné žlázy</a:t>
            </a:r>
            <a:r>
              <a:rPr lang="cs-CZ" altLang="cs-CZ" sz="2000">
                <a:solidFill>
                  <a:srgbClr val="7030A0"/>
                </a:solidFill>
              </a:rPr>
              <a:t> </a:t>
            </a:r>
            <a:r>
              <a:rPr lang="cs-CZ" altLang="cs-CZ" sz="2000"/>
              <a:t>ptáků a želv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na vrcholu hlavy nad očima.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Stejně </a:t>
            </a:r>
            <a:r>
              <a:rPr lang="cs-CZ" altLang="cs-CZ" sz="2000" b="1">
                <a:solidFill>
                  <a:srgbClr val="7030A0"/>
                </a:solidFill>
              </a:rPr>
              <a:t>slzné žlázy </a:t>
            </a:r>
            <a:r>
              <a:rPr lang="cs-CZ" altLang="cs-CZ" sz="2000"/>
              <a:t>krokodýlů.</a:t>
            </a:r>
            <a:endParaRPr lang="cs-CZ" altLang="cs-CZ" sz="2000" b="1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000" b="1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000"/>
          </a:p>
        </p:txBody>
      </p:sp>
    </p:spTree>
    <p:extLst>
      <p:ext uri="{BB962C8B-B14F-4D97-AF65-F5344CB8AC3E}">
        <p14:creationId xmlns:p14="http://schemas.microsoft.com/office/powerpoint/2010/main" val="20331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2" name="Picture 5" descr="ornitin cyk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83" t="4968" r="4256" b="3105"/>
          <a:stretch>
            <a:fillRect/>
          </a:stretch>
        </p:blipFill>
        <p:spPr bwMode="auto">
          <a:xfrm>
            <a:off x="6248400" y="3429000"/>
            <a:ext cx="3733800" cy="328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63" name="Rectangle 4"/>
          <p:cNvSpPr>
            <a:spLocks noChangeArrowheads="1"/>
          </p:cNvSpPr>
          <p:nvPr/>
        </p:nvSpPr>
        <p:spPr bwMode="auto">
          <a:xfrm>
            <a:off x="1981200" y="612775"/>
            <a:ext cx="7696200" cy="5278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76176"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/>
              <a:t>EXKRECE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>
                <a:solidFill>
                  <a:srgbClr val="7030A0"/>
                </a:solidFill>
              </a:rPr>
              <a:t>Spalování živin </a:t>
            </a:r>
            <a:r>
              <a:rPr lang="cs-CZ" altLang="cs-CZ" sz="2000"/>
              <a:t>- produkty metabolismu z těla různými cestami: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	- </a:t>
            </a:r>
            <a:r>
              <a:rPr lang="cs-CZ" altLang="cs-CZ" sz="2000" b="1">
                <a:solidFill>
                  <a:srgbClr val="FFC000"/>
                </a:solidFill>
              </a:rPr>
              <a:t>voda</a:t>
            </a:r>
            <a:r>
              <a:rPr lang="cs-CZ" altLang="cs-CZ" sz="2000"/>
              <a:t> s močí, výkaly, výparem z kůže, plic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	- </a:t>
            </a:r>
            <a:r>
              <a:rPr lang="cs-CZ" altLang="cs-CZ" sz="2000" b="1">
                <a:solidFill>
                  <a:srgbClr val="FFC000"/>
                </a:solidFill>
              </a:rPr>
              <a:t>CO</a:t>
            </a:r>
            <a:r>
              <a:rPr lang="cs-CZ" altLang="cs-CZ" sz="2000" b="1" baseline="-20000">
                <a:solidFill>
                  <a:srgbClr val="FFC000"/>
                </a:solidFill>
              </a:rPr>
              <a:t>2 </a:t>
            </a:r>
            <a:r>
              <a:rPr lang="cs-CZ" altLang="cs-CZ" sz="2000"/>
              <a:t> – v plicích, ale i moči, potu (jako kyselé uhličitany)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	- </a:t>
            </a:r>
            <a:r>
              <a:rPr lang="cs-CZ" altLang="cs-CZ" sz="2000" b="1">
                <a:solidFill>
                  <a:srgbClr val="FFC000"/>
                </a:solidFill>
              </a:rPr>
              <a:t>N</a:t>
            </a:r>
            <a:r>
              <a:rPr lang="cs-CZ" altLang="cs-CZ" sz="2000"/>
              <a:t>-sloučeniny - </a:t>
            </a:r>
            <a:r>
              <a:rPr lang="cs-CZ" altLang="cs-CZ" sz="2000" b="1"/>
              <a:t>exkreční orgány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 Tvorba exkrečních látek: deaminací aminokyselin → amoniak (jedovatý) – živočichové</a:t>
            </a:r>
            <a:r>
              <a:rPr lang="cs-CZ" altLang="cs-CZ" sz="2000" b="1"/>
              <a:t> amonotelní </a:t>
            </a:r>
            <a:r>
              <a:rPr lang="cs-CZ" altLang="cs-CZ" sz="2000"/>
              <a:t>(vodní).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Suchozemští - přeměna amoniaku na méně jedovaté zplodiny (močovina, kyselina močová).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Živočichové</a:t>
            </a:r>
            <a:r>
              <a:rPr lang="cs-CZ" altLang="cs-CZ" sz="2000" b="1"/>
              <a:t> ureotelní</a:t>
            </a:r>
            <a:r>
              <a:rPr lang="cs-CZ" altLang="cs-CZ" sz="2000"/>
              <a:t> – </a:t>
            </a:r>
            <a:r>
              <a:rPr lang="cs-CZ" altLang="cs-CZ" sz="2000">
                <a:solidFill>
                  <a:srgbClr val="7030A0"/>
                </a:solidFill>
              </a:rPr>
              <a:t>(močovina)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(korýši, měkkýši, ostnokožci,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z obratlovců obojživelníci a savci),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/>
              <a:t>urikotelní</a:t>
            </a:r>
            <a:r>
              <a:rPr lang="cs-CZ" altLang="cs-CZ" sz="2000"/>
              <a:t>  </a:t>
            </a:r>
            <a:r>
              <a:rPr lang="cs-CZ" altLang="cs-CZ" sz="2000">
                <a:solidFill>
                  <a:srgbClr val="7030A0"/>
                </a:solidFill>
              </a:rPr>
              <a:t>(kys, močová)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(suchozemští bezobratlí – hmyz, plži,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většina plazů a ptáků). </a:t>
            </a:r>
            <a:endParaRPr lang="cs-CZ" altLang="cs-CZ" sz="2000" b="1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/>
          </a:p>
        </p:txBody>
      </p:sp>
      <p:sp>
        <p:nvSpPr>
          <p:cNvPr id="92164" name="TextovéPole 1"/>
          <p:cNvSpPr txBox="1">
            <a:spLocks noChangeArrowheads="1"/>
          </p:cNvSpPr>
          <p:nvPr/>
        </p:nvSpPr>
        <p:spPr bwMode="auto">
          <a:xfrm>
            <a:off x="8610601" y="3663950"/>
            <a:ext cx="19288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800"/>
              <a:t>Ornitinový cyklus</a:t>
            </a:r>
          </a:p>
        </p:txBody>
      </p:sp>
    </p:spTree>
    <p:extLst>
      <p:ext uri="{BB962C8B-B14F-4D97-AF65-F5344CB8AC3E}">
        <p14:creationId xmlns:p14="http://schemas.microsoft.com/office/powerpoint/2010/main" val="91510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4"/>
          <p:cNvSpPr>
            <a:spLocks noChangeArrowheads="1"/>
          </p:cNvSpPr>
          <p:nvPr/>
        </p:nvSpPr>
        <p:spPr bwMode="auto">
          <a:xfrm>
            <a:off x="2438400" y="914401"/>
            <a:ext cx="7010400" cy="347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/>
              <a:t>Odvod exkretů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 Exkreční ústroje morfologicky rozmanité, společné znaky: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 1. kromě odstraňování nepotřebných (škodlivých) látek   	i regulace osmotického tlaku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 2. vztah k tělní tekutině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 3. podoba trubic, které jímají exkreční tekutinu  (izotonickou) 	filtrací (hmyz ne).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 4. resorpce a sekrece – proti koncentračnímu spádu, potřeba  	energie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Prvoci, houby, láčkovci, ostnokožci – bez exkrečních orgánů.</a:t>
            </a:r>
          </a:p>
        </p:txBody>
      </p:sp>
    </p:spTree>
    <p:extLst>
      <p:ext uri="{BB962C8B-B14F-4D97-AF65-F5344CB8AC3E}">
        <p14:creationId xmlns:p14="http://schemas.microsoft.com/office/powerpoint/2010/main" val="406468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4"/>
          <p:cNvSpPr>
            <a:spLocks noChangeArrowheads="1"/>
          </p:cNvSpPr>
          <p:nvPr/>
        </p:nvSpPr>
        <p:spPr bwMode="auto">
          <a:xfrm>
            <a:off x="1752600" y="152401"/>
            <a:ext cx="8123238" cy="507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/>
              <a:t>Vyšší živočichové – 4 typy vylučovacích orgánů:</a:t>
            </a:r>
            <a:r>
              <a:rPr lang="cs-CZ" altLang="cs-CZ" sz="2000" b="1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/>
              <a:t>1. Nefridiální orgány hlístů, červů a měkkýšů – </a:t>
            </a:r>
            <a:r>
              <a:rPr lang="cs-CZ" altLang="cs-CZ" sz="1600"/>
              <a:t>podoba kanálků zakončenými plaménkovými buňkami, Ten plamének (bičík) vhání tekutinu do nálevky, která se otevírá do dutiny (většinou coelomu). Tato tekutina je filtrována, hypotonická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/>
              <a:t>2. Antenální žlázy </a:t>
            </a:r>
            <a:r>
              <a:rPr lang="cs-CZ" altLang="cs-CZ" sz="1800" b="1"/>
              <a:t>korýšů </a:t>
            </a:r>
            <a:r>
              <a:rPr lang="cs-CZ" altLang="cs-CZ" sz="1600"/>
              <a:t>obdoba ad 1. Váček se otevírá do ceolomu, uloženy v přední části těla. Vývod váčku se výrazně rozšiřuje nebo mění v labyrint rozšířených dutin. Tento kanál může být opatřený močovým měchýřem, ústí na hlavě. V Labyrintu zpětná resorpce organických látek, zatímco kanálek  - vychytávání anorganických látek, hypotonická moč. </a:t>
            </a:r>
            <a:endParaRPr lang="cs-CZ" altLang="cs-CZ" sz="20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/>
              <a:t>3. Malpigické žlázy hmyzu </a:t>
            </a:r>
            <a:r>
              <a:rPr lang="cs-CZ" altLang="cs-CZ" sz="1600"/>
              <a:t>slepé trubice ústící druhým koncem do střeva hmyzu. Jejich počet je rozdílný mohou být pouze dvě, ale i několik set. Nedochází zde k filtraci, ale ionty pronikají do trubic aktivním transportem a lumenem této trubice sestupují dolů. Přesouvá se tam i voda, níže i oxid uhličitý a vytváří se zde hydrogen-uhličitanové soli a kyselina močová a dusíkaté soli. O něco níž dochází ke zpětné resorpci vody. Voda přechází zpět do tělních tekutin. Tyto exkreční produkty přecházejí do trávicí trubice a jsou zbaveny většiny vody.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6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600" b="1"/>
              <a:t>4. Ledviny obratlovců</a:t>
            </a:r>
            <a:endParaRPr lang="cs-CZ" altLang="cs-CZ" sz="16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2000"/>
          </a:p>
        </p:txBody>
      </p:sp>
      <p:pic>
        <p:nvPicPr>
          <p:cNvPr id="94211" name="Picture 5" descr="malpig trub  funk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1" t="7921" r="33443" b="4950"/>
          <a:stretch>
            <a:fillRect/>
          </a:stretch>
        </p:blipFill>
        <p:spPr bwMode="auto">
          <a:xfrm>
            <a:off x="6096001" y="4119564"/>
            <a:ext cx="4481513" cy="273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4212" name="Picture 6" descr="malpig trub  funk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067" t="61961" r="3407" b="8911"/>
          <a:stretch>
            <a:fillRect/>
          </a:stretch>
        </p:blipFill>
        <p:spPr bwMode="auto">
          <a:xfrm>
            <a:off x="3352800" y="5251450"/>
            <a:ext cx="2362200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472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4"/>
          <p:cNvSpPr>
            <a:spLocks noChangeArrowheads="1"/>
          </p:cNvSpPr>
          <p:nvPr/>
        </p:nvSpPr>
        <p:spPr bwMode="auto">
          <a:xfrm>
            <a:off x="1752600" y="304801"/>
            <a:ext cx="4876800" cy="646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cs-CZ" altLang="cs-CZ" b="1" dirty="0"/>
              <a:t>Ledviny obratlovců</a:t>
            </a:r>
            <a:endParaRPr lang="cs-CZ" altLang="cs-CZ" dirty="0"/>
          </a:p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r>
              <a:rPr lang="cs-CZ" altLang="cs-CZ" dirty="0"/>
              <a:t>Párový orgán, kůra + dřeň z kuželovitých útvarů – pyramid. Hroty do ledvinné pánvičky, z ní močovod  (</a:t>
            </a:r>
            <a:r>
              <a:rPr lang="cs-CZ" altLang="cs-CZ" i="1" dirty="0"/>
              <a:t>ureter</a:t>
            </a:r>
            <a:r>
              <a:rPr lang="cs-CZ" altLang="cs-CZ" dirty="0"/>
              <a:t>) →  močový měchýř → močová trubice (</a:t>
            </a:r>
            <a:r>
              <a:rPr lang="cs-CZ" altLang="cs-CZ" i="1" dirty="0" err="1"/>
              <a:t>uretra</a:t>
            </a:r>
            <a:r>
              <a:rPr lang="cs-CZ" altLang="cs-CZ" dirty="0"/>
              <a:t>)</a:t>
            </a:r>
          </a:p>
          <a:p>
            <a:pPr eaLnBrk="1" hangingPunct="1">
              <a:defRPr/>
            </a:pPr>
            <a:r>
              <a:rPr lang="cs-CZ" altLang="cs-CZ" b="1" dirty="0"/>
              <a:t> </a:t>
            </a:r>
          </a:p>
          <a:p>
            <a:pPr eaLnBrk="1" hangingPunct="1">
              <a:defRPr/>
            </a:pPr>
            <a:r>
              <a:rPr lang="cs-CZ" altLang="cs-CZ" b="1" dirty="0"/>
              <a:t>Nefron: </a:t>
            </a:r>
          </a:p>
          <a:p>
            <a:pPr eaLnBrk="1" hangingPunct="1">
              <a:defRPr/>
            </a:pPr>
            <a:r>
              <a:rPr lang="cs-CZ" altLang="cs-CZ" b="1" dirty="0" err="1"/>
              <a:t>Bowmanův</a:t>
            </a:r>
            <a:r>
              <a:rPr lang="cs-CZ" altLang="cs-CZ" b="1" dirty="0"/>
              <a:t> váček</a:t>
            </a:r>
            <a:r>
              <a:rPr lang="cs-CZ" altLang="cs-CZ" dirty="0"/>
              <a:t> v kůře, v něm klubíčko  krevních vlásečnic (</a:t>
            </a:r>
            <a:r>
              <a:rPr lang="cs-CZ" altLang="cs-CZ" i="1" dirty="0"/>
              <a:t>glomerulus</a:t>
            </a:r>
            <a:r>
              <a:rPr lang="cs-CZ" altLang="cs-CZ" dirty="0"/>
              <a:t>). Z </a:t>
            </a:r>
            <a:r>
              <a:rPr lang="cs-CZ" altLang="cs-CZ" dirty="0" err="1"/>
              <a:t>Bowm</a:t>
            </a:r>
            <a:r>
              <a:rPr lang="cs-CZ" altLang="cs-CZ" dirty="0"/>
              <a:t>. v. – vinutý  kanálek 1. řádu (</a:t>
            </a:r>
            <a:r>
              <a:rPr lang="cs-CZ" altLang="cs-CZ" i="1" dirty="0"/>
              <a:t>proximální tubulus</a:t>
            </a:r>
            <a:r>
              <a:rPr lang="cs-CZ" altLang="cs-CZ" dirty="0"/>
              <a:t>) – narovnání – přechod do dřeně – sestupná větev</a:t>
            </a:r>
            <a:r>
              <a:rPr lang="cs-CZ" altLang="cs-CZ" i="1" dirty="0"/>
              <a:t> </a:t>
            </a:r>
            <a:r>
              <a:rPr lang="cs-CZ" altLang="cs-CZ" i="1" dirty="0" err="1"/>
              <a:t>Henleovy</a:t>
            </a:r>
            <a:r>
              <a:rPr lang="cs-CZ" altLang="cs-CZ" i="1" dirty="0"/>
              <a:t>  kličky</a:t>
            </a:r>
            <a:r>
              <a:rPr lang="cs-CZ" altLang="cs-CZ" dirty="0"/>
              <a:t>, </a:t>
            </a:r>
          </a:p>
          <a:p>
            <a:pPr eaLnBrk="1" hangingPunct="1">
              <a:defRPr/>
            </a:pPr>
            <a:r>
              <a:rPr lang="cs-CZ" altLang="cs-CZ" dirty="0"/>
              <a:t>vzestupná větev H. k. zpět do kůry,  </a:t>
            </a:r>
          </a:p>
          <a:p>
            <a:pPr eaLnBrk="1" hangingPunct="1">
              <a:defRPr/>
            </a:pPr>
            <a:r>
              <a:rPr lang="cs-CZ" altLang="cs-CZ" dirty="0"/>
              <a:t>rozšířený zprohýbaný vinutý kanálek II. řádu  (</a:t>
            </a:r>
            <a:r>
              <a:rPr lang="cs-CZ" altLang="cs-CZ" i="1" dirty="0"/>
              <a:t>distální tubulus</a:t>
            </a:r>
            <a:r>
              <a:rPr lang="cs-CZ" altLang="cs-CZ" dirty="0"/>
              <a:t>) → sběrný kanálek v dřeni  s dalšími – společný vývod na vrcholu ledvinné  pyramidy do pánvičky</a:t>
            </a:r>
          </a:p>
          <a:p>
            <a:pPr eaLnBrk="1" hangingPunct="1">
              <a:defRPr/>
            </a:pPr>
            <a:endParaRPr lang="cs-CZ" altLang="cs-CZ" dirty="0"/>
          </a:p>
          <a:p>
            <a:pPr marL="342900" indent="-342900">
              <a:buFontTx/>
              <a:buAutoNum type="alphaLcParenR"/>
              <a:defRPr/>
            </a:pPr>
            <a:r>
              <a:rPr lang="cs-CZ" altLang="cs-CZ" b="1" dirty="0"/>
              <a:t>kortikální</a:t>
            </a:r>
            <a:r>
              <a:rPr lang="cs-CZ" altLang="cs-CZ" dirty="0"/>
              <a:t> nefron s krátkou </a:t>
            </a:r>
            <a:r>
              <a:rPr lang="cs-CZ" altLang="cs-CZ" dirty="0" err="1"/>
              <a:t>H.k</a:t>
            </a:r>
            <a:r>
              <a:rPr lang="cs-CZ" altLang="cs-CZ" dirty="0"/>
              <a:t>. – </a:t>
            </a:r>
          </a:p>
          <a:p>
            <a:pPr eaLnBrk="1" hangingPunct="1">
              <a:defRPr/>
            </a:pPr>
            <a:r>
              <a:rPr lang="cs-CZ" altLang="cs-CZ" dirty="0"/>
              <a:t>téměř celý v kůře</a:t>
            </a:r>
          </a:p>
          <a:p>
            <a:pPr eaLnBrk="1" hangingPunct="1">
              <a:defRPr/>
            </a:pPr>
            <a:r>
              <a:rPr lang="cs-CZ" altLang="cs-CZ" dirty="0"/>
              <a:t>b)</a:t>
            </a:r>
            <a:r>
              <a:rPr lang="cs-CZ" altLang="cs-CZ" b="1" dirty="0"/>
              <a:t> </a:t>
            </a:r>
            <a:r>
              <a:rPr lang="cs-CZ" altLang="cs-CZ" b="1" dirty="0" err="1"/>
              <a:t>juxtamedulární</a:t>
            </a:r>
            <a:r>
              <a:rPr lang="cs-CZ" altLang="cs-CZ" dirty="0"/>
              <a:t> nefron – glomerulus v kůře u hranice s  dření, dlouhá </a:t>
            </a:r>
            <a:r>
              <a:rPr lang="cs-CZ" altLang="cs-CZ" dirty="0" err="1"/>
              <a:t>H.k</a:t>
            </a:r>
            <a:r>
              <a:rPr lang="cs-CZ" altLang="cs-CZ" dirty="0"/>
              <a:t>. </a:t>
            </a:r>
          </a:p>
        </p:txBody>
      </p:sp>
      <p:pic>
        <p:nvPicPr>
          <p:cNvPr id="95235" name="Picture 5" descr="nefron sa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6" t="6007" r="35907" b="1877"/>
          <a:stretch>
            <a:fillRect/>
          </a:stretch>
        </p:blipFill>
        <p:spPr bwMode="auto">
          <a:xfrm>
            <a:off x="6705600" y="0"/>
            <a:ext cx="3962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236" name="Text Box 7"/>
          <p:cNvSpPr txBox="1">
            <a:spLocks noChangeArrowheads="1"/>
          </p:cNvSpPr>
          <p:nvPr/>
        </p:nvSpPr>
        <p:spPr bwMode="auto">
          <a:xfrm>
            <a:off x="6858000" y="3200400"/>
            <a:ext cx="2133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400"/>
              <a:t>Morfologie nefronu</a:t>
            </a:r>
          </a:p>
        </p:txBody>
      </p:sp>
      <p:sp>
        <p:nvSpPr>
          <p:cNvPr id="95237" name="Text Box 8"/>
          <p:cNvSpPr txBox="1">
            <a:spLocks noChangeArrowheads="1"/>
          </p:cNvSpPr>
          <p:nvPr/>
        </p:nvSpPr>
        <p:spPr bwMode="auto">
          <a:xfrm>
            <a:off x="6629400" y="5181601"/>
            <a:ext cx="4038600" cy="1477963"/>
          </a:xfrm>
          <a:prstGeom prst="rect">
            <a:avLst/>
          </a:prstGeom>
          <a:solidFill>
            <a:srgbClr val="FF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 b="1"/>
              <a:t>Člověk</a:t>
            </a:r>
            <a:r>
              <a:rPr lang="cs-CZ" altLang="cs-CZ" sz="1800"/>
              <a:t> 				  – 7 kortikálních nefronů,                      1 juxtamedulární nefron, 	       celkem 7 miliónů v 1 ledvině.        Skot 4 mil., kočka 230000, myš 5000.</a:t>
            </a:r>
          </a:p>
        </p:txBody>
      </p:sp>
    </p:spTree>
    <p:extLst>
      <p:ext uri="{BB962C8B-B14F-4D97-AF65-F5344CB8AC3E}">
        <p14:creationId xmlns:p14="http://schemas.microsoft.com/office/powerpoint/2010/main" val="234834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1442</Words>
  <Application>Microsoft Office PowerPoint</Application>
  <PresentationFormat>Širokoúhlá obrazovka</PresentationFormat>
  <Paragraphs>250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Žákovská</dc:creator>
  <cp:lastModifiedBy>Žákovská</cp:lastModifiedBy>
  <cp:revision>2</cp:revision>
  <dcterms:created xsi:type="dcterms:W3CDTF">2019-12-05T11:48:26Z</dcterms:created>
  <dcterms:modified xsi:type="dcterms:W3CDTF">2019-12-05T11:49:03Z</dcterms:modified>
</cp:coreProperties>
</file>