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82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99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7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42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4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3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88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4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7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02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3C9C-D267-438A-9384-C711B9F29CD9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E210-7D02-4EE3-ABB8-0EC87A163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4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2743200" y="1284593"/>
            <a:ext cx="6248400" cy="263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Udržování stálého vnitřního </a:t>
            </a:r>
            <a:r>
              <a:rPr lang="cs-CZ" altLang="cs-CZ" sz="2400" b="1" dirty="0" smtClean="0"/>
              <a:t>prostředí, exkrece a termoregulace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homeostatické</a:t>
            </a:r>
            <a:r>
              <a:rPr lang="cs-CZ" altLang="cs-CZ" sz="2000" dirty="0"/>
              <a:t> mechanismy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- stálou koncentraci rozpuštěných látek → </a:t>
            </a:r>
            <a:r>
              <a:rPr lang="cs-CZ" altLang="cs-CZ" sz="2000" dirty="0">
                <a:solidFill>
                  <a:srgbClr val="7030A0"/>
                </a:solidFill>
              </a:rPr>
              <a:t>osmotický  tlak </a:t>
            </a:r>
            <a:r>
              <a:rPr lang="cs-CZ" altLang="cs-CZ" sz="2000" dirty="0"/>
              <a:t>(</a:t>
            </a:r>
            <a:r>
              <a:rPr lang="cs-CZ" altLang="cs-CZ" sz="2000" b="1" dirty="0">
                <a:solidFill>
                  <a:srgbClr val="00B050"/>
                </a:solidFill>
              </a:rPr>
              <a:t>osmoregulační</a:t>
            </a:r>
            <a:r>
              <a:rPr lang="cs-CZ" altLang="cs-CZ" sz="2000" dirty="0">
                <a:solidFill>
                  <a:srgbClr val="00B050"/>
                </a:solidFill>
              </a:rPr>
              <a:t> funkce</a:t>
            </a:r>
            <a:r>
              <a:rPr lang="cs-CZ" altLang="cs-CZ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- </a:t>
            </a:r>
            <a:r>
              <a:rPr lang="cs-CZ" altLang="cs-CZ" sz="2000" dirty="0">
                <a:solidFill>
                  <a:srgbClr val="7030A0"/>
                </a:solidFill>
              </a:rPr>
              <a:t>pH</a:t>
            </a:r>
            <a:r>
              <a:rPr lang="cs-CZ" altLang="cs-CZ" sz="2000" dirty="0"/>
              <a:t> (</a:t>
            </a:r>
            <a:r>
              <a:rPr lang="cs-CZ" altLang="cs-CZ" sz="2000" b="1" dirty="0">
                <a:solidFill>
                  <a:srgbClr val="00B050"/>
                </a:solidFill>
              </a:rPr>
              <a:t>exkreční</a:t>
            </a:r>
            <a:r>
              <a:rPr lang="cs-CZ" altLang="cs-CZ" sz="2000" dirty="0">
                <a:solidFill>
                  <a:srgbClr val="00B050"/>
                </a:solidFill>
              </a:rPr>
              <a:t> funkce</a:t>
            </a:r>
            <a:r>
              <a:rPr lang="cs-CZ" altLang="cs-CZ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- </a:t>
            </a:r>
            <a:r>
              <a:rPr lang="cs-CZ" altLang="cs-CZ" sz="2000" dirty="0">
                <a:solidFill>
                  <a:srgbClr val="7030A0"/>
                </a:solidFill>
              </a:rPr>
              <a:t>teplotu těla </a:t>
            </a:r>
            <a:r>
              <a:rPr lang="cs-CZ" altLang="cs-CZ" sz="2000" dirty="0"/>
              <a:t>(</a:t>
            </a:r>
            <a:r>
              <a:rPr lang="cs-CZ" altLang="cs-CZ" sz="2000" b="1" dirty="0">
                <a:solidFill>
                  <a:srgbClr val="00B050"/>
                </a:solidFill>
              </a:rPr>
              <a:t>termoregulační</a:t>
            </a:r>
            <a:r>
              <a:rPr lang="cs-CZ" altLang="cs-CZ" sz="2000" dirty="0">
                <a:solidFill>
                  <a:srgbClr val="00B050"/>
                </a:solidFill>
              </a:rPr>
              <a:t> pochody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2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2057400" y="609601"/>
            <a:ext cx="3886200" cy="590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Krevní zásobení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sestupná aorta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krátká</a:t>
            </a:r>
            <a:r>
              <a:rPr lang="cs-CZ" altLang="cs-CZ" sz="1800" b="1"/>
              <a:t> renální</a:t>
            </a:r>
            <a:r>
              <a:rPr lang="cs-CZ" altLang="cs-CZ" sz="1800"/>
              <a:t> tepna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rozpad na arterioly.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Ty vnikají do ledvin: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větve k Bowmanovým váčkům –</a:t>
            </a:r>
            <a:r>
              <a:rPr lang="cs-CZ" altLang="cs-CZ" sz="1800" b="1"/>
              <a:t> přívodné arterioly</a:t>
            </a:r>
            <a:r>
              <a:rPr lang="cs-CZ" altLang="cs-CZ" sz="1800"/>
              <a:t> (</a:t>
            </a:r>
            <a:r>
              <a:rPr lang="cs-CZ" altLang="cs-CZ" sz="1800" i="1"/>
              <a:t>vas afferens</a:t>
            </a:r>
            <a:r>
              <a:rPr lang="cs-CZ" altLang="cs-CZ" sz="1800"/>
              <a:t>), 	 kapiláry v B.v.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ty ke kanálkům,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rozpad na vlásečnice 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spojování v</a:t>
            </a:r>
            <a:r>
              <a:rPr lang="cs-CZ" altLang="cs-CZ" sz="1800" b="1"/>
              <a:t> odvodnou arteriolu</a:t>
            </a:r>
            <a:r>
              <a:rPr lang="cs-CZ" altLang="cs-CZ" sz="1800"/>
              <a:t> (</a:t>
            </a:r>
            <a:r>
              <a:rPr lang="cs-CZ" altLang="cs-CZ" sz="1800" i="1"/>
              <a:t>vas efferens</a:t>
            </a:r>
            <a:r>
              <a:rPr lang="cs-CZ" altLang="cs-CZ" sz="1800"/>
              <a:t>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žilky → renální žíla →  dolní dutá žíla.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Průtoky: člověk 1 300 ml /min.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Práce – stah renálních cév – pokles průtoku, přesun krve ke svalům.</a:t>
            </a:r>
            <a:endParaRPr lang="cs-CZ" altLang="cs-CZ" sz="1800" b="1"/>
          </a:p>
        </p:txBody>
      </p:sp>
      <p:pic>
        <p:nvPicPr>
          <p:cNvPr id="96259" name="Picture 5" descr="nefron k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7" r="43980" b="3139"/>
          <a:stretch>
            <a:fillRect/>
          </a:stretch>
        </p:blipFill>
        <p:spPr bwMode="auto">
          <a:xfrm>
            <a:off x="6232526" y="0"/>
            <a:ext cx="44354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0" name="Picture 6" descr="nefron k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87892" b="3139"/>
          <a:stretch>
            <a:fillRect/>
          </a:stretch>
        </p:blipFill>
        <p:spPr bwMode="auto">
          <a:xfrm>
            <a:off x="8001000" y="5029200"/>
            <a:ext cx="266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9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1905000" y="381000"/>
            <a:ext cx="4343400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Funkce ledvin</a:t>
            </a:r>
            <a:r>
              <a:rPr lang="cs-CZ" altLang="cs-CZ" sz="18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oddělení zatěžujících látek z krve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udržení  stálého vnitřního prostředí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Glomerulus</a:t>
            </a:r>
            <a:r>
              <a:rPr lang="cs-CZ" altLang="cs-CZ" sz="1800"/>
              <a:t>: filtr – oddělí tekutinu od </a:t>
            </a:r>
            <a:r>
              <a:rPr lang="cs-CZ" altLang="cs-CZ" sz="1800">
                <a:solidFill>
                  <a:srgbClr val="FF0000"/>
                </a:solidFill>
              </a:rPr>
              <a:t>krevních buněk a  bílkovin </a:t>
            </a:r>
            <a:r>
              <a:rPr lang="cs-CZ" altLang="cs-CZ" sz="1800"/>
              <a:t>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izotonický</a:t>
            </a:r>
            <a:r>
              <a:rPr lang="cs-CZ" altLang="cs-CZ" sz="1800"/>
              <a:t> filtrát s krevní plazmou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Vyšší tlak krve – vyšší filtrace.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 tlaku  v Bowmanových váčcích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závislé na relativním stupni konstrikce  přívodné a odvodné arterioly.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Intenzita glomerulární filtrace – v obou ledvinách </a:t>
            </a:r>
            <a:r>
              <a:rPr lang="cs-CZ" altLang="cs-CZ" sz="1800" b="1"/>
              <a:t>za den</a:t>
            </a:r>
            <a:r>
              <a:rPr lang="cs-CZ" altLang="cs-CZ" sz="1800"/>
              <a:t> člověk profiltruje </a:t>
            </a:r>
            <a:r>
              <a:rPr lang="cs-CZ" altLang="cs-CZ" sz="1800" b="1"/>
              <a:t>150 l</a:t>
            </a:r>
            <a:r>
              <a:rPr lang="cs-CZ" altLang="cs-CZ" sz="1800"/>
              <a:t> tekutiny – 1200 g NaCl, 200 g glukózy. Zpětná resorpce.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Účinnost: </a:t>
            </a:r>
            <a:r>
              <a:rPr lang="cs-CZ" altLang="cs-CZ" sz="1800"/>
              <a:t>reabsorpce glukózy – 100 %, NaCl 99,5 %, vody 99 %.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První dva: aktivní proces s enzymatickým nosičem + energií, voda – pasivně osmotickým gradientem.</a:t>
            </a:r>
          </a:p>
        </p:txBody>
      </p:sp>
      <p:pic>
        <p:nvPicPr>
          <p:cNvPr id="97283" name="Picture 5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5" t="1888" r="5664" b="3773"/>
          <a:stretch>
            <a:fillRect/>
          </a:stretch>
        </p:blipFill>
        <p:spPr bwMode="auto">
          <a:xfrm>
            <a:off x="6427788" y="0"/>
            <a:ext cx="42402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4" name="Picture 6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t="58490" r="65245" b="3773"/>
          <a:stretch>
            <a:fillRect/>
          </a:stretch>
        </p:blipFill>
        <p:spPr bwMode="auto">
          <a:xfrm>
            <a:off x="8686800" y="44196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TextovéPole 1"/>
          <p:cNvSpPr txBox="1">
            <a:spLocks noChangeArrowheads="1"/>
          </p:cNvSpPr>
          <p:nvPr/>
        </p:nvSpPr>
        <p:spPr bwMode="auto">
          <a:xfrm>
            <a:off x="7862889" y="30164"/>
            <a:ext cx="2789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200"/>
              <a:t>Koncentrace osmoticky aktivních látek</a:t>
            </a:r>
          </a:p>
        </p:txBody>
      </p:sp>
    </p:spTree>
    <p:extLst>
      <p:ext uri="{BB962C8B-B14F-4D97-AF65-F5344CB8AC3E}">
        <p14:creationId xmlns:p14="http://schemas.microsoft.com/office/powerpoint/2010/main" val="41380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1981200" y="174626"/>
            <a:ext cx="7620000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Vstřebávané látky v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předním úseku proximálních tubulů</a:t>
            </a:r>
            <a:r>
              <a:rPr lang="cs-CZ" altLang="cs-CZ" sz="18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glukóza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aminokyseliny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kyselina askorbová (C)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Na</a:t>
            </a:r>
            <a:r>
              <a:rPr lang="cs-CZ" altLang="cs-CZ" sz="1800" baseline="30000"/>
              <a:t>+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jiné elektrolyty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voda (80 %).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Sestupné rameno Henleovy kličky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propustné pro vodu,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vzestupné</a:t>
            </a:r>
            <a:r>
              <a:rPr lang="cs-CZ" altLang="cs-CZ" sz="1800"/>
              <a:t> nepropustné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značná resorpce Na</a:t>
            </a:r>
            <a:r>
              <a:rPr lang="cs-CZ" altLang="cs-CZ" sz="1800" baseline="30000"/>
              <a:t>+</a:t>
            </a:r>
            <a:r>
              <a:rPr lang="cs-CZ" altLang="cs-CZ" sz="1800"/>
              <a:t> a Cl</a:t>
            </a:r>
            <a:r>
              <a:rPr lang="cs-CZ" altLang="cs-CZ" sz="1800" baseline="30000"/>
              <a:t>-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→ </a:t>
            </a:r>
            <a:r>
              <a:rPr lang="cs-CZ" altLang="cs-CZ" sz="1800"/>
              <a:t>do vinutého kanálku II. řádu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 hypotonická moč (100 mmol/l),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přesun dalších 10 % vody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izotonická tekutina ve sběrném kanálku ledviny – další aktivní přesun Na</a:t>
            </a:r>
            <a:r>
              <a:rPr lang="cs-CZ" altLang="cs-CZ" sz="1800" baseline="30000"/>
              <a:t>+</a:t>
            </a:r>
            <a:r>
              <a:rPr lang="cs-CZ" altLang="cs-CZ" sz="1800"/>
              <a:t> ven – zahušťování,  další difúze vody a koncentrace moči. Výsledek - 1200 mmol/l.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Podstata koncentračních změn v ledvině – protiproudový mechanismus tvorby moči.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Tvorba moči – člověk 1,5 l za den (50 g pevných látek – 30 g močoviny, 15 g NaCl, další anorganické látky, stopy hormonů, produkty rozpadu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kreatinin, k. močová aj.</a:t>
            </a:r>
          </a:p>
        </p:txBody>
      </p:sp>
      <p:pic>
        <p:nvPicPr>
          <p:cNvPr id="98307" name="Picture 5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5" t="1888" r="5664" b="3773"/>
          <a:stretch>
            <a:fillRect/>
          </a:stretch>
        </p:blipFill>
        <p:spPr bwMode="auto">
          <a:xfrm>
            <a:off x="6719888" y="0"/>
            <a:ext cx="3948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8" name="Picture 6" descr="ledviny f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t="58490" r="65245" b="3773"/>
          <a:stretch>
            <a:fillRect/>
          </a:stretch>
        </p:blipFill>
        <p:spPr bwMode="auto">
          <a:xfrm>
            <a:off x="5334000" y="2667001"/>
            <a:ext cx="1447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2133600" y="1631950"/>
            <a:ext cx="7886700" cy="367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dirty="0"/>
              <a:t> </a:t>
            </a:r>
            <a:r>
              <a:rPr lang="cs-CZ" altLang="cs-CZ" b="1" dirty="0"/>
              <a:t>Řízení činnosti ledvin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cs-CZ" altLang="cs-CZ" dirty="0"/>
              <a:t>řízení průtoku krve – nervově – </a:t>
            </a:r>
            <a:r>
              <a:rPr lang="cs-CZ" altLang="cs-CZ" dirty="0">
                <a:solidFill>
                  <a:srgbClr val="FF0000"/>
                </a:solidFill>
              </a:rPr>
              <a:t>sympatikus</a:t>
            </a:r>
          </a:p>
          <a:p>
            <a:pPr eaLnBrk="1" hangingPunct="1">
              <a:defRPr/>
            </a:pPr>
            <a:r>
              <a:rPr lang="cs-CZ" altLang="cs-CZ" dirty="0"/>
              <a:t> - průtok v kůře – bez výrazných změn, pouze změny krevního  tlaku</a:t>
            </a:r>
          </a:p>
          <a:p>
            <a:pPr eaLnBrk="1" hangingPunct="1">
              <a:defRPr/>
            </a:pPr>
            <a:r>
              <a:rPr lang="cs-CZ" altLang="cs-CZ" dirty="0"/>
              <a:t> - průtok dření – </a:t>
            </a:r>
            <a:r>
              <a:rPr lang="cs-CZ" altLang="cs-CZ" dirty="0">
                <a:solidFill>
                  <a:srgbClr val="FF0000"/>
                </a:solidFill>
              </a:rPr>
              <a:t>závislý na krevním tlaku</a:t>
            </a:r>
            <a:r>
              <a:rPr lang="cs-CZ" altLang="cs-CZ" dirty="0"/>
              <a:t> – změny  periferního odporu v 	přívodných a odvodných arteriolách  a změny v počtech 	otevíraných kapilár v glomerulech</a:t>
            </a:r>
          </a:p>
          <a:p>
            <a:pPr eaLnBrk="1" hangingPunct="1">
              <a:defRPr/>
            </a:pPr>
            <a:r>
              <a:rPr lang="cs-CZ" altLang="cs-CZ" dirty="0"/>
              <a:t>b) výměna látek v tubulech – humorální</a:t>
            </a:r>
          </a:p>
          <a:p>
            <a:pPr eaLnBrk="1" hangingPunct="1">
              <a:defRPr/>
            </a:pPr>
            <a:r>
              <a:rPr lang="cs-CZ" altLang="cs-CZ" dirty="0"/>
              <a:t> - ADH (</a:t>
            </a:r>
            <a:r>
              <a:rPr lang="cs-CZ" altLang="cs-CZ" dirty="0">
                <a:solidFill>
                  <a:srgbClr val="FF0000"/>
                </a:solidFill>
              </a:rPr>
              <a:t>antidiuretický hormon</a:t>
            </a:r>
            <a:r>
              <a:rPr lang="cs-CZ" altLang="cs-CZ" dirty="0"/>
              <a:t>) hypofýzy řídí zpětnou resorpci  vody změnou 	velikosti pórů v proximálních tubulech</a:t>
            </a:r>
          </a:p>
          <a:p>
            <a:pPr eaLnBrk="1" hangingPunct="1">
              <a:defRPr/>
            </a:pPr>
            <a:r>
              <a:rPr lang="cs-CZ" altLang="cs-CZ" dirty="0"/>
              <a:t> - </a:t>
            </a:r>
            <a:r>
              <a:rPr lang="cs-CZ" altLang="cs-CZ" dirty="0">
                <a:solidFill>
                  <a:srgbClr val="FF0000"/>
                </a:solidFill>
              </a:rPr>
              <a:t>aldosteron</a:t>
            </a:r>
            <a:r>
              <a:rPr lang="cs-CZ" altLang="cs-CZ" dirty="0"/>
              <a:t> z kůry nadledvinek zvyšuje reabsorpci Na</a:t>
            </a:r>
            <a:r>
              <a:rPr lang="cs-CZ" altLang="cs-CZ" baseline="30000" dirty="0"/>
              <a:t>+</a:t>
            </a:r>
            <a:r>
              <a:rPr lang="cs-CZ" altLang="cs-CZ" dirty="0"/>
              <a:t>  v distálních 	tubulech, zvyšuje vylučování K</a:t>
            </a:r>
            <a:r>
              <a:rPr lang="cs-CZ" altLang="cs-CZ" baseline="30000" dirty="0"/>
              <a:t>+</a:t>
            </a:r>
            <a:r>
              <a:rPr lang="cs-CZ" altLang="cs-CZ" dirty="0"/>
              <a:t> a H</a:t>
            </a:r>
            <a:r>
              <a:rPr lang="cs-CZ" altLang="cs-CZ" baseline="30000" dirty="0"/>
              <a:t>+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 - </a:t>
            </a:r>
            <a:r>
              <a:rPr lang="cs-CZ" altLang="cs-CZ" dirty="0" err="1">
                <a:solidFill>
                  <a:srgbClr val="FF0000"/>
                </a:solidFill>
              </a:rPr>
              <a:t>paratyreoidní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horm</a:t>
            </a:r>
            <a:r>
              <a:rPr lang="cs-CZ" altLang="cs-CZ" dirty="0"/>
              <a:t>. – snižuje zpětnou resorpci fosfátů</a:t>
            </a:r>
          </a:p>
          <a:p>
            <a:pPr eaLnBrk="1" hangingPunct="1"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5232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2057400" y="609600"/>
            <a:ext cx="46482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Močení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Močový měchýř – shromažďování moči. Plastické stěny se svalovými vlákny (hladká), autonomní nervový systém.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Překročení určitého tlaku – (po roztah)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podráždění receptorů – reflex přes křížovou míchu – stah svalů močového měchýře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parasympatikus. Současné uvolnění svěračů močové trubice (somatická nervová vlákna) → vyprázdnění močového měchýře – reflexní děj na úrovni míchy s ovládáním vyššími patry nervové soustavy (vůlí).</a:t>
            </a:r>
          </a:p>
        </p:txBody>
      </p:sp>
      <p:pic>
        <p:nvPicPr>
          <p:cNvPr id="100355" name="Picture 5" descr="moč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44"/>
          <a:stretch>
            <a:fillRect/>
          </a:stretch>
        </p:blipFill>
        <p:spPr bwMode="auto">
          <a:xfrm>
            <a:off x="6762750" y="2514600"/>
            <a:ext cx="39052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6" name="Picture 6" descr="moč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70482" r="54863" b="12471"/>
          <a:stretch>
            <a:fillRect/>
          </a:stretch>
        </p:blipFill>
        <p:spPr bwMode="auto">
          <a:xfrm>
            <a:off x="7467600" y="1752600"/>
            <a:ext cx="320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4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1814513" y="441325"/>
            <a:ext cx="7239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Hospodaření teplem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Teplota – faktor ovlivňující intenzitu fyziologických pochodů.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Poikilotermí</a:t>
            </a:r>
            <a:r>
              <a:rPr lang="cs-CZ" altLang="cs-CZ" sz="1800"/>
              <a:t> (ektotermní, studenokrevní) x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x </a:t>
            </a:r>
            <a:r>
              <a:rPr lang="cs-CZ" altLang="cs-CZ" sz="1800" b="1"/>
              <a:t>homoitermní</a:t>
            </a:r>
            <a:r>
              <a:rPr lang="cs-CZ" altLang="cs-CZ" sz="1800"/>
              <a:t> (endotermní, teplokrevní) živočichové.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Silná závislost na teplotě prostředí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ovlivnění aktivitou  (zvýšení až o 12</a:t>
            </a:r>
            <a:r>
              <a:rPr lang="cs-CZ" altLang="cs-CZ" sz="1800" baseline="30000"/>
              <a:t>o</a:t>
            </a:r>
            <a:r>
              <a:rPr lang="cs-CZ" altLang="cs-CZ" sz="1800"/>
              <a:t> 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 - ovlivnění energií slunečního záření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 - aktivní ovlivňování tělesné teploty – včely v úlu (může určitým způsobem, i když jen na omezenou dobu, regulovat svou teplotu – behaviorální a fyzická termoregulace)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Specifické receptory na teplotní změny – až plazi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Teplota homoiotermů – okolo 37</a:t>
            </a:r>
            <a:r>
              <a:rPr lang="cs-CZ" altLang="cs-CZ" sz="1800" baseline="30000"/>
              <a:t>o</a:t>
            </a:r>
            <a:r>
              <a:rPr lang="cs-CZ" altLang="cs-CZ" sz="1800"/>
              <a:t>C savci, ptáci vyšší.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Změny. </a:t>
            </a:r>
          </a:p>
        </p:txBody>
      </p:sp>
    </p:spTree>
    <p:extLst>
      <p:ext uri="{BB962C8B-B14F-4D97-AF65-F5344CB8AC3E}">
        <p14:creationId xmlns:p14="http://schemas.microsoft.com/office/powerpoint/2010/main" val="11724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2133600" y="125413"/>
            <a:ext cx="7772400" cy="646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Povrchové oblasti – většinou chladnější (i výrazně).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 &gt; 41</a:t>
            </a:r>
            <a:r>
              <a:rPr lang="cs-CZ" altLang="cs-CZ" sz="1800" baseline="40000"/>
              <a:t>o</a:t>
            </a:r>
            <a:r>
              <a:rPr lang="cs-CZ" altLang="cs-CZ" sz="1800"/>
              <a:t>C – smrt savců, T &lt; 25</a:t>
            </a:r>
            <a:r>
              <a:rPr lang="cs-CZ" altLang="cs-CZ" sz="1800" baseline="40000"/>
              <a:t>o</a:t>
            </a:r>
            <a:r>
              <a:rPr lang="cs-CZ" altLang="cs-CZ" sz="1800"/>
              <a:t>C ireverzibilní poruchy srdeční činnosti (nepravidelnosti převodu vzruchů mezi předsíněmi a komorami).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Stálost tělesné teploty – regulační systémy (vznik x výdej tepla podle prostředí, izolační vrstvy, 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Zisk tepla: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- oxidace základních látek (cukry, tuky, bílkoviny) – spalování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a) primárně vedlejší produkt 55 % cukrů – 2,88 kJ/mol  (0,69 kcal/mol)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b) štěpení ATP – zbytek (45 %) energie živin → chemická  energie 	fosfátových vazeb – využitelná pro všechny  biologické děje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c) teplo z prostředí – fyzikální cesty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Ztráty tepla: povrchem těla </a:t>
            </a:r>
            <a:r>
              <a:rPr lang="cs-CZ" altLang="cs-CZ" sz="1800">
                <a:solidFill>
                  <a:srgbClr val="FF0000"/>
                </a:solidFill>
              </a:rPr>
              <a:t>prouděním</a:t>
            </a:r>
            <a:r>
              <a:rPr lang="cs-CZ" altLang="cs-CZ" sz="1800"/>
              <a:t> (</a:t>
            </a:r>
            <a:r>
              <a:rPr lang="cs-CZ" altLang="cs-CZ" sz="1800" i="1"/>
              <a:t>konvekce</a:t>
            </a:r>
            <a:r>
              <a:rPr lang="cs-CZ" altLang="cs-CZ" sz="1800"/>
              <a:t>), </a:t>
            </a:r>
            <a:r>
              <a:rPr lang="cs-CZ" altLang="cs-CZ" sz="1800">
                <a:solidFill>
                  <a:srgbClr val="FF0000"/>
                </a:solidFill>
              </a:rPr>
              <a:t>sáláním</a:t>
            </a:r>
            <a:r>
              <a:rPr lang="cs-CZ" altLang="cs-CZ" sz="1800"/>
              <a:t> (</a:t>
            </a:r>
            <a:r>
              <a:rPr lang="cs-CZ" altLang="cs-CZ" sz="1800" i="1"/>
              <a:t>radiace</a:t>
            </a:r>
            <a:r>
              <a:rPr lang="cs-CZ" altLang="cs-CZ" sz="1800"/>
              <a:t>) - velikost ztrát stoupá se snižující se teplotou okolí. Význam vypařování - stoupá se zvyšující se t okolí. Ztráty tepla </a:t>
            </a:r>
            <a:r>
              <a:rPr lang="cs-CZ" altLang="cs-CZ" sz="1800">
                <a:solidFill>
                  <a:srgbClr val="FF0000"/>
                </a:solidFill>
              </a:rPr>
              <a:t>vedením</a:t>
            </a:r>
            <a:r>
              <a:rPr lang="cs-CZ" altLang="cs-CZ" sz="1800"/>
              <a:t> (</a:t>
            </a:r>
            <a:r>
              <a:rPr lang="cs-CZ" altLang="cs-CZ" sz="1800" i="1"/>
              <a:t>kondukce</a:t>
            </a:r>
            <a:r>
              <a:rPr lang="cs-CZ" altLang="cs-CZ" sz="1800"/>
              <a:t>) jsou málo významné ve vzdušném prostředí.</a:t>
            </a:r>
          </a:p>
        </p:txBody>
      </p:sp>
      <p:pic>
        <p:nvPicPr>
          <p:cNvPr id="102403" name="Picture 5" descr="teplot rež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44986" r="5714"/>
          <a:stretch>
            <a:fillRect/>
          </a:stretch>
        </p:blipFill>
        <p:spPr bwMode="auto">
          <a:xfrm>
            <a:off x="5105400" y="1295400"/>
            <a:ext cx="543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6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1"/>
            <a:ext cx="35052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9" y="1524000"/>
            <a:ext cx="3273425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6713"/>
            <a:ext cx="4643438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563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ChangeArrowheads="1"/>
          </p:cNvSpPr>
          <p:nvPr/>
        </p:nvSpPr>
        <p:spPr bwMode="auto">
          <a:xfrm>
            <a:off x="1905001" y="841376"/>
            <a:ext cx="8251825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Mechanismy tepelné rovnováhy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Homoiotermové – při určité t okolí rovnováha mezi výdejem a příjmem tepla bez termoregulačních dějů 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zóna termoneutrality</a:t>
            </a:r>
            <a:r>
              <a:rPr lang="cs-CZ" altLang="cs-CZ" sz="1800"/>
              <a:t> – okolo 30</a:t>
            </a:r>
            <a:r>
              <a:rPr lang="cs-CZ" altLang="cs-CZ" sz="1800" baseline="30000"/>
              <a:t>o </a:t>
            </a:r>
            <a:r>
              <a:rPr lang="cs-CZ" altLang="cs-CZ" sz="1800"/>
              <a:t>C.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Různý rozsah.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Přesáhnutí termoneutrální zóny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činnost termoregulačních mechanismů: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chemické a fyzikální.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Souhra: neurohumorální děje.</a:t>
            </a: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Chemická termoregulace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Změny produkce tepla v těle.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Nižší teplota (než termoneutrální zóna)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teplotní ztráty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kompenzace produkcí tepla (zvýšení metabolismu až organismus nestačí pokrýt tepelné ztráty a prochládá). Metabolický kvocient = 3 – 6.</a:t>
            </a:r>
          </a:p>
        </p:txBody>
      </p:sp>
      <p:pic>
        <p:nvPicPr>
          <p:cNvPr id="104451" name="Picture 5" descr="teplot pr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5" t="4713" b="5743"/>
          <a:stretch>
            <a:fillRect/>
          </a:stretch>
        </p:blipFill>
        <p:spPr bwMode="auto">
          <a:xfrm>
            <a:off x="6453188" y="1676401"/>
            <a:ext cx="4214812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8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2209800" y="1447800"/>
            <a:ext cx="77724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Chemická termoregulace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Produkce tepla v chladu: svalový třes, netřesová termogeneze.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Svalový třes</a:t>
            </a:r>
            <a:r>
              <a:rPr lang="cs-CZ" altLang="cs-CZ" sz="1800"/>
              <a:t> – primární termoregulační význam. Rytmické nevolní </a:t>
            </a:r>
            <a:r>
              <a:rPr lang="cs-CZ" altLang="cs-CZ" sz="1800">
                <a:solidFill>
                  <a:srgbClr val="FF0000"/>
                </a:solidFill>
              </a:rPr>
              <a:t>oscilace příčně pruhovaných svalů</a:t>
            </a:r>
            <a:r>
              <a:rPr lang="cs-CZ" altLang="cs-CZ" sz="1800"/>
              <a:t>. Jsou náhodné, nekoordinované končetin. Synchronizace do tzv. výbuchů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Netřesová termogeneze</a:t>
            </a:r>
            <a:r>
              <a:rPr lang="cs-CZ" altLang="cs-CZ" sz="1800"/>
              <a:t> je vyvolána </a:t>
            </a:r>
            <a:r>
              <a:rPr lang="cs-CZ" altLang="cs-CZ" sz="1800">
                <a:solidFill>
                  <a:srgbClr val="FF0000"/>
                </a:solidFill>
              </a:rPr>
              <a:t>termogenním působením hormonů</a:t>
            </a:r>
            <a:r>
              <a:rPr lang="cs-CZ" altLang="cs-CZ" sz="1800"/>
              <a:t> (</a:t>
            </a:r>
            <a:r>
              <a:rPr lang="cs-CZ" altLang="cs-CZ" sz="1800">
                <a:solidFill>
                  <a:srgbClr val="FF0000"/>
                </a:solidFill>
              </a:rPr>
              <a:t>noradrenalin</a:t>
            </a:r>
            <a:r>
              <a:rPr lang="cs-CZ" altLang="cs-CZ" sz="1800"/>
              <a:t>) ze sympatického nervového systému a dřeně nadledvinek. Novorozenci a chladově adaptovaní živočichové, u větších (nad 10 kg) se nevyskytuje. U malých zvyšuje BMH až 5krát. Je lokalizována v hnědé tukové tkáni a částečně v kosterní svalovině.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</p:spTree>
    <p:extLst>
      <p:ext uri="{BB962C8B-B14F-4D97-AF65-F5344CB8AC3E}">
        <p14:creationId xmlns:p14="http://schemas.microsoft.com/office/powerpoint/2010/main" val="32931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1905001" y="260350"/>
            <a:ext cx="838517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OSMOREGULACE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Vývoj (a vznik) živočichů v moři -&gt; radiace do sladkých vod a souš.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	Koncentrace solí 		Hl. ionty 		Další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Mořská voda 	  3,5 % =1122 mmol/l          Cl</a:t>
            </a:r>
            <a:r>
              <a:rPr lang="cs-CZ" altLang="cs-CZ" sz="1800" baseline="30000"/>
              <a:t>-</a:t>
            </a:r>
            <a:r>
              <a:rPr lang="cs-CZ" altLang="cs-CZ" sz="1800"/>
              <a:t> Na</a:t>
            </a:r>
            <a:r>
              <a:rPr lang="cs-CZ" altLang="cs-CZ" sz="1800" baseline="30000"/>
              <a:t>+</a:t>
            </a:r>
            <a:r>
              <a:rPr lang="cs-CZ" altLang="cs-CZ" sz="1800"/>
              <a:t>    	Mg</a:t>
            </a:r>
            <a:r>
              <a:rPr lang="cs-CZ" altLang="cs-CZ" sz="1800" baseline="30000"/>
              <a:t>2+</a:t>
            </a:r>
            <a:r>
              <a:rPr lang="cs-CZ" altLang="cs-CZ" sz="1800"/>
              <a:t>SO</a:t>
            </a:r>
            <a:r>
              <a:rPr lang="cs-CZ" altLang="cs-CZ" sz="1800" baseline="-20000"/>
              <a:t>4</a:t>
            </a:r>
            <a:r>
              <a:rPr lang="cs-CZ" altLang="cs-CZ" sz="1800" baseline="30000"/>
              <a:t>2-</a:t>
            </a:r>
            <a:r>
              <a:rPr lang="cs-CZ" altLang="cs-CZ" sz="1800"/>
              <a:t>Ca</a:t>
            </a:r>
            <a:r>
              <a:rPr lang="cs-CZ" altLang="cs-CZ" sz="1800" baseline="30000"/>
              <a:t>2+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Sladká voda 	  0 	0    	        Ca</a:t>
            </a:r>
            <a:r>
              <a:rPr lang="cs-CZ" altLang="cs-CZ" sz="1800" baseline="30000"/>
              <a:t>2+</a:t>
            </a:r>
            <a:r>
              <a:rPr lang="cs-CZ" altLang="cs-CZ" sz="1800"/>
              <a:t>Na</a:t>
            </a:r>
            <a:r>
              <a:rPr lang="cs-CZ" altLang="cs-CZ" sz="1800" baseline="30000"/>
              <a:t>+</a:t>
            </a:r>
            <a:r>
              <a:rPr lang="cs-CZ" altLang="cs-CZ" sz="1800"/>
              <a:t>HCO</a:t>
            </a:r>
            <a:r>
              <a:rPr lang="cs-CZ" altLang="cs-CZ" sz="1800" baseline="-20000"/>
              <a:t>3</a:t>
            </a:r>
            <a:r>
              <a:rPr lang="cs-CZ" altLang="cs-CZ" sz="1800" baseline="30000"/>
              <a:t>-</a:t>
            </a:r>
            <a:r>
              <a:rPr lang="cs-CZ" altLang="cs-CZ" sz="1800"/>
              <a:t>        		dtto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Brakická voda 0,05-3% 10-1000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Tělní tekutina (většiny) 300 mmol/l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Živočichové</a:t>
            </a:r>
            <a:r>
              <a:rPr lang="cs-CZ" altLang="cs-CZ" sz="1800" b="1"/>
              <a:t> </a:t>
            </a:r>
            <a:r>
              <a:rPr lang="cs-CZ" altLang="cs-CZ" sz="1800" b="1">
                <a:solidFill>
                  <a:srgbClr val="7030A0"/>
                </a:solidFill>
              </a:rPr>
              <a:t>euryhalinní </a:t>
            </a:r>
            <a:r>
              <a:rPr lang="cs-CZ" altLang="cs-CZ" sz="1800" b="1"/>
              <a:t>(snášejí vysoké konc. soli (až 30%)–     </a:t>
            </a:r>
            <a:r>
              <a:rPr lang="cs-CZ" altLang="cs-CZ" sz="1800" b="1">
                <a:solidFill>
                  <a:srgbClr val="7030A0"/>
                </a:solidFill>
              </a:rPr>
              <a:t>stenohalinní </a:t>
            </a:r>
            <a:r>
              <a:rPr lang="cs-CZ" altLang="cs-CZ" sz="1800"/>
              <a:t>nesnášejí změny obsahu soli ve vodě</a:t>
            </a: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Mnozí bezobratlí –</a:t>
            </a:r>
            <a:r>
              <a:rPr lang="cs-CZ" altLang="cs-CZ" sz="1800" b="1"/>
              <a:t> izoosmotičtí</a:t>
            </a:r>
            <a:r>
              <a:rPr lang="cs-CZ" altLang="cs-CZ" sz="1800"/>
              <a:t> (tělní tekutiny o stejném osmotickém tlaku, jako je mořská voda)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osmokonformátoři</a:t>
            </a:r>
            <a:r>
              <a:rPr lang="cs-CZ" altLang="cs-CZ" sz="1800"/>
              <a:t> (</a:t>
            </a:r>
            <a:r>
              <a:rPr lang="cs-CZ" altLang="cs-CZ" sz="1800" b="1"/>
              <a:t>poikiloosmotičtí</a:t>
            </a:r>
            <a:r>
              <a:rPr lang="cs-CZ" altLang="cs-CZ" sz="1800"/>
              <a:t>) mohou žít ve sladké i slané vodě. Koncentrace iontů u nim v určitém rozmezí může kolísat. Regulují tyto koncentrace.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</a:t>
            </a:r>
            <a:r>
              <a:rPr lang="cs-CZ" altLang="cs-CZ" sz="1800" b="1"/>
              <a:t> osmoregulátoři </a:t>
            </a:r>
            <a:r>
              <a:rPr lang="cs-CZ" altLang="cs-CZ" sz="1800"/>
              <a:t>(</a:t>
            </a:r>
            <a:r>
              <a:rPr lang="cs-CZ" altLang="cs-CZ" sz="1800" b="1"/>
              <a:t>homoioosmotičtí)</a:t>
            </a:r>
            <a:r>
              <a:rPr lang="cs-CZ" altLang="cs-CZ" sz="1800"/>
              <a:t> živočichové, musí udržovat stálou koncentraci iontů. Musí tedy žít pouze ve sladké x slané vodě (mořská ryba ve sladké vodě zahyne) mohou žít ve sladké i slané vodě)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("vybírají si" –</a:t>
            </a:r>
            <a:r>
              <a:rPr lang="cs-CZ" altLang="cs-CZ" sz="1800" b="1"/>
              <a:t> iontová regulace</a:t>
            </a:r>
            <a:r>
              <a:rPr lang="cs-CZ" altLang="cs-CZ" sz="18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482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2895600" y="838200"/>
            <a:ext cx="67056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Fyzikální termoregulace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Mechanismy hospodaření s teplem (vyrobeným i získaným).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Tepelná obrana proti ztrátám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Izolace těla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Prokrvení kůže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 v chování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Tepelné ztráty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Pocení</a:t>
            </a:r>
            <a:r>
              <a:rPr lang="cs-CZ" altLang="cs-CZ" sz="1800"/>
              <a:t> – někteří, potní žlázy nerovnoměrně rozloženy.      Člověk denně až 10 l potu – neutrální - slabě kyselý,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2 % sušiny – kyselina močová, glukóza, NaCl,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nižší mastné kyseliny (zápach). Ztráty tepla dýchacími cestami.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Vazodilatace</a:t>
            </a:r>
            <a:r>
              <a:rPr lang="cs-CZ" altLang="cs-CZ" sz="1800"/>
              <a:t> – při přehřátí – roztažení cév, zvýšení tepelných ztrát povrchem (teplé prostředí, práce, teplé jídlo a pití).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Nepozorovatelné vypařování</a:t>
            </a:r>
            <a:r>
              <a:rPr lang="cs-CZ" altLang="cs-CZ" sz="1800"/>
              <a:t> (</a:t>
            </a:r>
            <a:r>
              <a:rPr lang="cs-CZ" altLang="cs-CZ" sz="1800" i="1"/>
              <a:t>perspiratio insensibilis)</a:t>
            </a:r>
            <a:r>
              <a:rPr lang="cs-CZ" altLang="cs-CZ" sz="1800"/>
              <a:t> –     denní ztráty až 800 ml vody a 1884 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Chování živočichů</a:t>
            </a:r>
          </a:p>
        </p:txBody>
      </p:sp>
    </p:spTree>
    <p:extLst>
      <p:ext uri="{BB962C8B-B14F-4D97-AF65-F5344CB8AC3E}">
        <p14:creationId xmlns:p14="http://schemas.microsoft.com/office/powerpoint/2010/main" val="19409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2057400" y="1130300"/>
            <a:ext cx="7924800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Řízení hospodaření teplem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Fyzikální a chemická termoregulace - nervový a endokrinní systém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Termorecepce - termoreceptory v kůži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Další reakce: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 t krve zásobující mozkový kmen.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Integrace - přední hypotalamus.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Nižší termoregulační centra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segmenty míchy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(vazomotorické reakce, vylučování potu),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mozková kůra - podmíněné reflexy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(vazodilatace, pocení - emoce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bez termoregulačního významu,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denní rytmy tělesné teploty).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Odstředivé dráhy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začínají v (zadním) hypotalamu,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pic>
        <p:nvPicPr>
          <p:cNvPr id="107523" name="Picture 5" descr="teplot režim ří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5" r="3654"/>
          <a:stretch>
            <a:fillRect/>
          </a:stretch>
        </p:blipFill>
        <p:spPr bwMode="auto">
          <a:xfrm>
            <a:off x="6670676" y="1219200"/>
            <a:ext cx="399732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Rectangle 6"/>
          <p:cNvSpPr>
            <a:spLocks noChangeArrowheads="1"/>
          </p:cNvSpPr>
          <p:nvPr/>
        </p:nvSpPr>
        <p:spPr bwMode="auto">
          <a:xfrm>
            <a:off x="6705600" y="6034088"/>
            <a:ext cx="1981200" cy="82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213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2895600" y="1600200"/>
            <a:ext cx="6629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Vývoj termoregulace v ontogenezi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Podle kvality termoregulace v okamžiku porodu: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1. zralé formy (kuře, morče)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2. formy s termoregulací odlišnou od dospělců (pes, člověk)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3. nezralé formy (myš, krysa, křeček, holub aj.)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Stárnutí organismu - snižování termoregulačních schopností (menší funkční plastičnost mozkové kůry, zhoršení vazomotorických reakcí, snížení aktivity metabolismu aj.).</a:t>
            </a:r>
          </a:p>
        </p:txBody>
      </p:sp>
    </p:spTree>
    <p:extLst>
      <p:ext uri="{BB962C8B-B14F-4D97-AF65-F5344CB8AC3E}">
        <p14:creationId xmlns:p14="http://schemas.microsoft.com/office/powerpoint/2010/main" val="14740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1903413" y="369889"/>
            <a:ext cx="44958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Výrazný vývoj selektivní schopnosti výměny některých iontů –– </a:t>
            </a:r>
            <a:r>
              <a:rPr lang="cs-CZ" altLang="cs-CZ" sz="1800" b="1">
                <a:solidFill>
                  <a:srgbClr val="7030A0"/>
                </a:solidFill>
              </a:rPr>
              <a:t>(hypoosmotičtí)</a:t>
            </a:r>
            <a:r>
              <a:rPr lang="cs-CZ" altLang="cs-CZ" sz="1800" b="1"/>
              <a:t> </a:t>
            </a:r>
            <a:r>
              <a:rPr lang="cs-CZ" altLang="cs-CZ" sz="1800"/>
              <a:t>živočichové – mořské kostnaté ryby – jejich tělní tekutiny jsou asi 3x zředěnější než mořská → stálá regulace proti ztrátám vody (kůže, šupiny). Hlavní cesty ztrát vody: žábry a ledviny → zlepšení jejich koncentračních schopností.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89091" name="Picture 5" descr="iont pře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3" b="53763"/>
          <a:stretch>
            <a:fillRect/>
          </a:stretch>
        </p:blipFill>
        <p:spPr bwMode="auto">
          <a:xfrm>
            <a:off x="6553200" y="0"/>
            <a:ext cx="3898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6" descr="iont pře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69" b="746"/>
          <a:stretch>
            <a:fillRect/>
          </a:stretch>
        </p:blipFill>
        <p:spPr bwMode="auto">
          <a:xfrm>
            <a:off x="2324101" y="2743200"/>
            <a:ext cx="36560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Rectangle 7"/>
          <p:cNvSpPr>
            <a:spLocks noChangeArrowheads="1"/>
          </p:cNvSpPr>
          <p:nvPr/>
        </p:nvSpPr>
        <p:spPr bwMode="auto">
          <a:xfrm>
            <a:off x="6248400" y="4572001"/>
            <a:ext cx="41148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Brakické a sladké vody - živočichové</a:t>
            </a:r>
            <a:r>
              <a:rPr lang="cs-CZ" altLang="cs-CZ" sz="1800" b="1"/>
              <a:t> </a:t>
            </a:r>
            <a:r>
              <a:rPr lang="cs-CZ" altLang="cs-CZ" sz="1800" b="1">
                <a:solidFill>
                  <a:srgbClr val="7030A0"/>
                </a:solidFill>
              </a:rPr>
              <a:t>hyperosmotičtí </a:t>
            </a:r>
            <a:r>
              <a:rPr lang="cs-CZ" altLang="cs-CZ" sz="1800"/>
              <a:t>(více solí v tělních tekutinách než ve vodním prostředí)  → obrana proti ztrátám solí a vnikání nadbytečné vody dovnitř (přes žábry) </a:t>
            </a:r>
          </a:p>
        </p:txBody>
      </p:sp>
      <p:sp>
        <p:nvSpPr>
          <p:cNvPr id="89094" name="TextovéPole 1"/>
          <p:cNvSpPr txBox="1">
            <a:spLocks noChangeArrowheads="1"/>
          </p:cNvSpPr>
          <p:nvPr/>
        </p:nvSpPr>
        <p:spPr bwMode="auto">
          <a:xfrm>
            <a:off x="3162301" y="0"/>
            <a:ext cx="177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7030A0"/>
                </a:solidFill>
              </a:rPr>
              <a:t>homoomotičtí </a:t>
            </a:r>
            <a:endParaRPr lang="cs-CZ" altLang="cs-CZ" sz="1800" b="1"/>
          </a:p>
        </p:txBody>
      </p:sp>
    </p:spTree>
    <p:extLst>
      <p:ext uri="{BB962C8B-B14F-4D97-AF65-F5344CB8AC3E}">
        <p14:creationId xmlns:p14="http://schemas.microsoft.com/office/powerpoint/2010/main" val="19778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3200400" y="1524000"/>
            <a:ext cx="57912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U suchozemských – nebezpečí vodních ztrát. </a:t>
            </a:r>
            <a:r>
              <a:rPr lang="cs-CZ" altLang="cs-CZ" sz="2000" b="1">
                <a:solidFill>
                  <a:srgbClr val="7030A0"/>
                </a:solidFill>
              </a:rPr>
              <a:t>Úkol: </a:t>
            </a:r>
            <a:r>
              <a:rPr lang="cs-CZ" altLang="cs-CZ" sz="2000"/>
              <a:t>udržení vodní bilance (rovnováha ztrát vody x mechanismů regulujících příjem).</a:t>
            </a: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Mechanismy vodních ztrát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Vypařování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Ztráty vody močí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Ztráty vody výkaly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Mechanismy příjmu vody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Pití a příjem potravy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Metabolická voda (oxidační)</a:t>
            </a:r>
          </a:p>
        </p:txBody>
      </p:sp>
    </p:spTree>
    <p:extLst>
      <p:ext uri="{BB962C8B-B14F-4D97-AF65-F5344CB8AC3E}">
        <p14:creationId xmlns:p14="http://schemas.microsoft.com/office/powerpoint/2010/main" val="38952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5" descr="sol ž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r="5974" b="130"/>
          <a:stretch>
            <a:fillRect/>
          </a:stretch>
        </p:blipFill>
        <p:spPr bwMode="auto">
          <a:xfrm>
            <a:off x="7429500" y="3886200"/>
            <a:ext cx="327660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4"/>
          <p:cNvSpPr>
            <a:spLocks noChangeArrowheads="1"/>
          </p:cNvSpPr>
          <p:nvPr/>
        </p:nvSpPr>
        <p:spPr bwMode="auto">
          <a:xfrm>
            <a:off x="1981200" y="38100"/>
            <a:ext cx="7086600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Osmoregulační orgány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Těsné spojení exkreční a osmoregulační funkce.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Stažitelná vakuola prvoků</a:t>
            </a:r>
            <a:r>
              <a:rPr lang="cs-CZ" altLang="cs-CZ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Řízení přesunu iontů a vody – látkové</a:t>
            </a:r>
            <a:r>
              <a:rPr lang="cs-CZ" altLang="cs-CZ" sz="20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u="sng"/>
              <a:t>Bezobratlí</a:t>
            </a:r>
            <a:r>
              <a:rPr lang="cs-CZ" altLang="cs-CZ" sz="2000"/>
              <a:t> (žížala, slimák) – </a:t>
            </a:r>
            <a:r>
              <a:rPr lang="cs-CZ" altLang="cs-CZ" sz="2000">
                <a:solidFill>
                  <a:srgbClr val="7030A0"/>
                </a:solidFill>
              </a:rPr>
              <a:t>nervové buňky </a:t>
            </a:r>
            <a:r>
              <a:rPr lang="cs-CZ" altLang="cs-CZ" sz="2000"/>
              <a:t>produkují látky, které řídí obsah vody a iontů v organismu.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u="sng"/>
              <a:t>Obratlovci</a:t>
            </a:r>
            <a:r>
              <a:rPr lang="cs-CZ" altLang="cs-CZ" sz="2000"/>
              <a:t> – z </a:t>
            </a:r>
            <a:r>
              <a:rPr lang="cs-CZ" altLang="cs-CZ" sz="2000" b="1">
                <a:solidFill>
                  <a:srgbClr val="0070C0"/>
                </a:solidFill>
              </a:rPr>
              <a:t>neurohypofýzy</a:t>
            </a:r>
            <a:r>
              <a:rPr lang="cs-CZ" altLang="cs-CZ" sz="2000"/>
              <a:t> (</a:t>
            </a:r>
            <a:r>
              <a:rPr lang="cs-CZ" altLang="cs-CZ" sz="2000">
                <a:solidFill>
                  <a:srgbClr val="7030A0"/>
                </a:solidFill>
              </a:rPr>
              <a:t>ADH</a:t>
            </a:r>
            <a:r>
              <a:rPr lang="cs-CZ" altLang="cs-CZ" sz="2000"/>
              <a:t> – antidiuretický hormon), z</a:t>
            </a:r>
            <a:r>
              <a:rPr lang="cs-CZ" altLang="cs-CZ" sz="2000" b="1">
                <a:solidFill>
                  <a:srgbClr val="0070C0"/>
                </a:solidFill>
              </a:rPr>
              <a:t> kůry nadledvin </a:t>
            </a:r>
            <a:r>
              <a:rPr lang="cs-CZ" altLang="cs-CZ" sz="2000"/>
              <a:t>(aldosteron).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Společné působení </a:t>
            </a:r>
            <a:r>
              <a:rPr lang="cs-CZ" altLang="cs-CZ" sz="2000" b="1">
                <a:solidFill>
                  <a:srgbClr val="7030A0"/>
                </a:solidFill>
              </a:rPr>
              <a:t>1. </a:t>
            </a:r>
            <a:r>
              <a:rPr lang="cs-CZ" altLang="cs-CZ" sz="2000"/>
              <a:t>na úrovni povrchových membrán (žábry, kůže, močový měchýř žab) a </a:t>
            </a:r>
            <a:r>
              <a:rPr lang="cs-CZ" altLang="cs-CZ" sz="2000" b="1">
                <a:solidFill>
                  <a:srgbClr val="7030A0"/>
                </a:solidFill>
              </a:rPr>
              <a:t>2.</a:t>
            </a:r>
            <a:r>
              <a:rPr lang="cs-CZ" altLang="cs-CZ" sz="2000"/>
              <a:t> ledvinných kanálků a na </a:t>
            </a:r>
            <a:r>
              <a:rPr lang="cs-CZ" altLang="cs-CZ" sz="2000" b="1">
                <a:solidFill>
                  <a:srgbClr val="7030A0"/>
                </a:solidFill>
              </a:rPr>
              <a:t>3.</a:t>
            </a:r>
            <a:r>
              <a:rPr lang="cs-CZ" altLang="cs-CZ" sz="2000"/>
              <a:t> rektální a </a:t>
            </a:r>
            <a:r>
              <a:rPr lang="cs-CZ" altLang="cs-CZ" sz="2000" b="1">
                <a:solidFill>
                  <a:srgbClr val="7030A0"/>
                </a:solidFill>
              </a:rPr>
              <a:t>4. </a:t>
            </a:r>
            <a:r>
              <a:rPr lang="cs-CZ" altLang="cs-CZ" sz="2000"/>
              <a:t>solné žlázy.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Specializované orgány s osmoregulací –</a:t>
            </a:r>
            <a:r>
              <a:rPr lang="cs-CZ" altLang="cs-CZ" sz="20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7030A0"/>
                </a:solidFill>
              </a:rPr>
              <a:t>solné žlázy</a:t>
            </a:r>
            <a:r>
              <a:rPr lang="cs-CZ" altLang="cs-CZ" sz="2000">
                <a:solidFill>
                  <a:srgbClr val="7030A0"/>
                </a:solidFill>
              </a:rPr>
              <a:t> </a:t>
            </a:r>
            <a:r>
              <a:rPr lang="cs-CZ" altLang="cs-CZ" sz="2000"/>
              <a:t>ptáků a želv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na vrcholu hlavy nad očima.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Stejně </a:t>
            </a:r>
            <a:r>
              <a:rPr lang="cs-CZ" altLang="cs-CZ" sz="2000" b="1">
                <a:solidFill>
                  <a:srgbClr val="7030A0"/>
                </a:solidFill>
              </a:rPr>
              <a:t>slzné žlázy </a:t>
            </a:r>
            <a:r>
              <a:rPr lang="cs-CZ" altLang="cs-CZ" sz="2000"/>
              <a:t>krokodýlů.</a:t>
            </a: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033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5" descr="ornitin cy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" t="4968" r="4256" b="3105"/>
          <a:stretch>
            <a:fillRect/>
          </a:stretch>
        </p:blipFill>
        <p:spPr bwMode="auto">
          <a:xfrm>
            <a:off x="6248400" y="3429000"/>
            <a:ext cx="37338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1981200" y="612775"/>
            <a:ext cx="7696200" cy="527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EXKRECE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7030A0"/>
                </a:solidFill>
              </a:rPr>
              <a:t>Spalování živin </a:t>
            </a:r>
            <a:r>
              <a:rPr lang="cs-CZ" altLang="cs-CZ" sz="2000"/>
              <a:t>- produkty metabolismu z těla různými cestami: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	- </a:t>
            </a:r>
            <a:r>
              <a:rPr lang="cs-CZ" altLang="cs-CZ" sz="2000" b="1">
                <a:solidFill>
                  <a:srgbClr val="FFC000"/>
                </a:solidFill>
              </a:rPr>
              <a:t>voda</a:t>
            </a:r>
            <a:r>
              <a:rPr lang="cs-CZ" altLang="cs-CZ" sz="2000"/>
              <a:t> s močí, výkaly, výparem z kůže, plic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	- </a:t>
            </a:r>
            <a:r>
              <a:rPr lang="cs-CZ" altLang="cs-CZ" sz="2000" b="1">
                <a:solidFill>
                  <a:srgbClr val="FFC000"/>
                </a:solidFill>
              </a:rPr>
              <a:t>CO</a:t>
            </a:r>
            <a:r>
              <a:rPr lang="cs-CZ" altLang="cs-CZ" sz="2000" b="1" baseline="-20000">
                <a:solidFill>
                  <a:srgbClr val="FFC000"/>
                </a:solidFill>
              </a:rPr>
              <a:t>2 </a:t>
            </a:r>
            <a:r>
              <a:rPr lang="cs-CZ" altLang="cs-CZ" sz="2000"/>
              <a:t> – v plicích, ale i moči, potu (jako kyselé uhličitany)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	- </a:t>
            </a:r>
            <a:r>
              <a:rPr lang="cs-CZ" altLang="cs-CZ" sz="2000" b="1">
                <a:solidFill>
                  <a:srgbClr val="FFC000"/>
                </a:solidFill>
              </a:rPr>
              <a:t>N</a:t>
            </a:r>
            <a:r>
              <a:rPr lang="cs-CZ" altLang="cs-CZ" sz="2000"/>
              <a:t>-sloučeniny - </a:t>
            </a:r>
            <a:r>
              <a:rPr lang="cs-CZ" altLang="cs-CZ" sz="2000" b="1"/>
              <a:t>exkreční orgány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Tvorba exkrečních látek: deaminací aminokyselin → amoniak (jedovatý) – živočichové</a:t>
            </a:r>
            <a:r>
              <a:rPr lang="cs-CZ" altLang="cs-CZ" sz="2000" b="1"/>
              <a:t> amonotelní </a:t>
            </a:r>
            <a:r>
              <a:rPr lang="cs-CZ" altLang="cs-CZ" sz="2000"/>
              <a:t>(vodní).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Suchozemští - přeměna amoniaku na méně jedovaté zplodiny (močovina, kyselina močová).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Živočichové</a:t>
            </a:r>
            <a:r>
              <a:rPr lang="cs-CZ" altLang="cs-CZ" sz="2000" b="1"/>
              <a:t> ureotelní</a:t>
            </a:r>
            <a:r>
              <a:rPr lang="cs-CZ" altLang="cs-CZ" sz="2000"/>
              <a:t> – </a:t>
            </a:r>
            <a:r>
              <a:rPr lang="cs-CZ" altLang="cs-CZ" sz="2000">
                <a:solidFill>
                  <a:srgbClr val="7030A0"/>
                </a:solidFill>
              </a:rPr>
              <a:t>(močovina)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(korýši, měkkýši, ostnokožci,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 obratlovců obojživelníci a savci),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urikotelní</a:t>
            </a:r>
            <a:r>
              <a:rPr lang="cs-CZ" altLang="cs-CZ" sz="2000"/>
              <a:t>  </a:t>
            </a:r>
            <a:r>
              <a:rPr lang="cs-CZ" altLang="cs-CZ" sz="2000">
                <a:solidFill>
                  <a:srgbClr val="7030A0"/>
                </a:solidFill>
              </a:rPr>
              <a:t>(kys, močová)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(suchozemští bezobratlí – hmyz, plži,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většina plazů a ptáků). </a:t>
            </a: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92164" name="TextovéPole 1"/>
          <p:cNvSpPr txBox="1">
            <a:spLocks noChangeArrowheads="1"/>
          </p:cNvSpPr>
          <p:nvPr/>
        </p:nvSpPr>
        <p:spPr bwMode="auto">
          <a:xfrm>
            <a:off x="8610601" y="3663950"/>
            <a:ext cx="1928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Ornitinový cyklus</a:t>
            </a:r>
          </a:p>
        </p:txBody>
      </p:sp>
    </p:spTree>
    <p:extLst>
      <p:ext uri="{BB962C8B-B14F-4D97-AF65-F5344CB8AC3E}">
        <p14:creationId xmlns:p14="http://schemas.microsoft.com/office/powerpoint/2010/main" val="9151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2438400" y="914401"/>
            <a:ext cx="70104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Odvod exkretů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Exkreční ústroje morfologicky rozmanité, společné znaky: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1. kromě odstraňování nepotřebných (škodlivých) látek   	i regulace osmotického tlaku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2. vztah k tělní tekutině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3. podoba trubic, které jímají exkreční tekutinu  (izotonickou) 	filtrací (hmyz ne).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4. resorpce a sekrece – proti koncentračnímu spádu, potřeba  	energie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Prvoci, houby, láčkovci, ostnokožci – bez exkrečních orgánů.</a:t>
            </a:r>
          </a:p>
        </p:txBody>
      </p:sp>
    </p:spTree>
    <p:extLst>
      <p:ext uri="{BB962C8B-B14F-4D97-AF65-F5344CB8AC3E}">
        <p14:creationId xmlns:p14="http://schemas.microsoft.com/office/powerpoint/2010/main" val="40646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1752600" y="152401"/>
            <a:ext cx="8123238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Vyšší živočichové – 4 typy vylučovacích orgánů:</a:t>
            </a:r>
            <a:r>
              <a:rPr lang="cs-CZ" altLang="cs-CZ" sz="20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1. Nefridiální orgány hlístů, červů a měkkýšů – </a:t>
            </a:r>
            <a:r>
              <a:rPr lang="cs-CZ" altLang="cs-CZ" sz="1600"/>
              <a:t>podoba kanálků zakončenými plaménkovými buňkami, Ten plamének (bičík) vhání tekutinu do nálevky, která se otevírá do dutiny (většinou coelomu). Tato tekutina je filtrována, hypotonická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2. Antenální žlázy </a:t>
            </a:r>
            <a:r>
              <a:rPr lang="cs-CZ" altLang="cs-CZ" sz="1800" b="1"/>
              <a:t>korýšů </a:t>
            </a:r>
            <a:r>
              <a:rPr lang="cs-CZ" altLang="cs-CZ" sz="1600"/>
              <a:t>obdoba ad 1. Váček se otevírá do ceolomu, uloženy v přední části těla. Vývod váčku se výrazně rozšiřuje nebo mění v labyrint rozšířených dutin. Tento kanál může být opatřený močovým měchýřem, ústí na hlavě. V Labyrintu zpětná resorpce organických látek, zatímco kanálek  - vychytávání anorganických látek, hypotonická moč. </a:t>
            </a: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3. Malpigické žlázy hmyzu </a:t>
            </a:r>
            <a:r>
              <a:rPr lang="cs-CZ" altLang="cs-CZ" sz="1600"/>
              <a:t>slepé trubice ústící druhým koncem do střeva hmyzu. Jejich počet je rozdílný mohou být pouze dvě, ale i několik set. Nedochází zde k filtraci, ale ionty pronikají do trubic aktivním transportem a lumenem této trubice sestupují dolů. Přesouvá se tam i voda, níže i oxid uhličitý a vytváří se zde hydrogen-uhličitanové soli a kyselina močová a dusíkaté soli. O něco níž dochází ke zpětné resorpci vody. Voda přechází zpět do tělních tekutin. Tyto exkreční produkty přecházejí do trávicí trubice a jsou zbaveny většiny vody.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4. Ledviny obratlovců</a:t>
            </a:r>
            <a:endParaRPr lang="cs-CZ" altLang="cs-CZ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</p:txBody>
      </p:sp>
      <p:pic>
        <p:nvPicPr>
          <p:cNvPr id="94211" name="Picture 5" descr="malpig trub  fun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t="7921" r="33443" b="4950"/>
          <a:stretch>
            <a:fillRect/>
          </a:stretch>
        </p:blipFill>
        <p:spPr bwMode="auto">
          <a:xfrm>
            <a:off x="6096001" y="4119564"/>
            <a:ext cx="4481513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6" descr="malpig trub  fun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7" t="61961" r="3407" b="8911"/>
          <a:stretch>
            <a:fillRect/>
          </a:stretch>
        </p:blipFill>
        <p:spPr bwMode="auto">
          <a:xfrm>
            <a:off x="3352800" y="5251450"/>
            <a:ext cx="2362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7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1752600" y="304801"/>
            <a:ext cx="4876800" cy="646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Ledviny obratlovců</a:t>
            </a: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Párový orgán, kůra + dřeň z kuželovitých útvarů – pyramid. Hroty do ledvinné pánvičky, z ní močovod  (</a:t>
            </a:r>
            <a:r>
              <a:rPr lang="cs-CZ" altLang="cs-CZ" i="1" dirty="0"/>
              <a:t>ureter</a:t>
            </a:r>
            <a:r>
              <a:rPr lang="cs-CZ" altLang="cs-CZ" dirty="0"/>
              <a:t>) →  močový měchýř → močová trubice (</a:t>
            </a:r>
            <a:r>
              <a:rPr lang="cs-CZ" altLang="cs-CZ" i="1" dirty="0" err="1"/>
              <a:t>uretra</a:t>
            </a:r>
            <a:r>
              <a:rPr lang="cs-CZ" altLang="cs-CZ" dirty="0"/>
              <a:t>)</a:t>
            </a:r>
          </a:p>
          <a:p>
            <a:pPr eaLnBrk="1" hangingPunct="1">
              <a:defRPr/>
            </a:pPr>
            <a:r>
              <a:rPr lang="cs-CZ" altLang="cs-CZ" b="1" dirty="0"/>
              <a:t> </a:t>
            </a:r>
          </a:p>
          <a:p>
            <a:pPr eaLnBrk="1" hangingPunct="1">
              <a:defRPr/>
            </a:pPr>
            <a:r>
              <a:rPr lang="cs-CZ" altLang="cs-CZ" b="1" dirty="0"/>
              <a:t>Nefron: </a:t>
            </a:r>
          </a:p>
          <a:p>
            <a:pPr eaLnBrk="1" hangingPunct="1">
              <a:defRPr/>
            </a:pPr>
            <a:r>
              <a:rPr lang="cs-CZ" altLang="cs-CZ" b="1" dirty="0" err="1"/>
              <a:t>Bowmanův</a:t>
            </a:r>
            <a:r>
              <a:rPr lang="cs-CZ" altLang="cs-CZ" b="1" dirty="0"/>
              <a:t> váček</a:t>
            </a:r>
            <a:r>
              <a:rPr lang="cs-CZ" altLang="cs-CZ" dirty="0"/>
              <a:t> v kůře, v něm klubíčko  krevních vlásečnic (</a:t>
            </a:r>
            <a:r>
              <a:rPr lang="cs-CZ" altLang="cs-CZ" i="1" dirty="0"/>
              <a:t>glomerulus</a:t>
            </a:r>
            <a:r>
              <a:rPr lang="cs-CZ" altLang="cs-CZ" dirty="0"/>
              <a:t>). Z </a:t>
            </a:r>
            <a:r>
              <a:rPr lang="cs-CZ" altLang="cs-CZ" dirty="0" err="1"/>
              <a:t>Bowm</a:t>
            </a:r>
            <a:r>
              <a:rPr lang="cs-CZ" altLang="cs-CZ" dirty="0"/>
              <a:t>. v. – vinutý  kanálek 1. řádu (</a:t>
            </a:r>
            <a:r>
              <a:rPr lang="cs-CZ" altLang="cs-CZ" i="1" dirty="0"/>
              <a:t>proximální tubulus</a:t>
            </a:r>
            <a:r>
              <a:rPr lang="cs-CZ" altLang="cs-CZ" dirty="0"/>
              <a:t>) – narovnání – přechod do dřeně – sestupná větev</a:t>
            </a:r>
            <a:r>
              <a:rPr lang="cs-CZ" altLang="cs-CZ" i="1" dirty="0"/>
              <a:t> </a:t>
            </a:r>
            <a:r>
              <a:rPr lang="cs-CZ" altLang="cs-CZ" i="1" dirty="0" err="1"/>
              <a:t>Henleovy</a:t>
            </a:r>
            <a:r>
              <a:rPr lang="cs-CZ" altLang="cs-CZ" i="1" dirty="0"/>
              <a:t>  kličky</a:t>
            </a:r>
            <a:r>
              <a:rPr lang="cs-CZ" altLang="cs-CZ" dirty="0"/>
              <a:t>, </a:t>
            </a:r>
          </a:p>
          <a:p>
            <a:pPr eaLnBrk="1" hangingPunct="1">
              <a:defRPr/>
            </a:pPr>
            <a:r>
              <a:rPr lang="cs-CZ" altLang="cs-CZ" dirty="0"/>
              <a:t>vzestupná větev H. k. zpět do kůry,  </a:t>
            </a:r>
          </a:p>
          <a:p>
            <a:pPr eaLnBrk="1" hangingPunct="1">
              <a:defRPr/>
            </a:pPr>
            <a:r>
              <a:rPr lang="cs-CZ" altLang="cs-CZ" dirty="0"/>
              <a:t>rozšířený zprohýbaný vinutý kanálek II. řádu  (</a:t>
            </a:r>
            <a:r>
              <a:rPr lang="cs-CZ" altLang="cs-CZ" i="1" dirty="0"/>
              <a:t>distální tubulus</a:t>
            </a:r>
            <a:r>
              <a:rPr lang="cs-CZ" altLang="cs-CZ" dirty="0"/>
              <a:t>) → sběrný kanálek v dřeni  s dalšími – společný vývod na vrcholu ledvinné  pyramidy do pánvičky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342900" indent="-342900">
              <a:buFontTx/>
              <a:buAutoNum type="alphaLcParenR"/>
              <a:defRPr/>
            </a:pPr>
            <a:r>
              <a:rPr lang="cs-CZ" altLang="cs-CZ" b="1" dirty="0"/>
              <a:t>kortikální</a:t>
            </a:r>
            <a:r>
              <a:rPr lang="cs-CZ" altLang="cs-CZ" dirty="0"/>
              <a:t> nefron s krátkou </a:t>
            </a:r>
            <a:r>
              <a:rPr lang="cs-CZ" altLang="cs-CZ" dirty="0" err="1"/>
              <a:t>H.k</a:t>
            </a:r>
            <a:r>
              <a:rPr lang="cs-CZ" altLang="cs-CZ" dirty="0"/>
              <a:t>. – </a:t>
            </a:r>
          </a:p>
          <a:p>
            <a:pPr eaLnBrk="1" hangingPunct="1">
              <a:defRPr/>
            </a:pPr>
            <a:r>
              <a:rPr lang="cs-CZ" altLang="cs-CZ" dirty="0"/>
              <a:t>téměř celý v kůře</a:t>
            </a:r>
          </a:p>
          <a:p>
            <a:pPr eaLnBrk="1" hangingPunct="1">
              <a:defRPr/>
            </a:pPr>
            <a:r>
              <a:rPr lang="cs-CZ" altLang="cs-CZ" dirty="0"/>
              <a:t>b)</a:t>
            </a:r>
            <a:r>
              <a:rPr lang="cs-CZ" altLang="cs-CZ" b="1" dirty="0"/>
              <a:t> </a:t>
            </a:r>
            <a:r>
              <a:rPr lang="cs-CZ" altLang="cs-CZ" b="1" dirty="0" err="1"/>
              <a:t>juxtamedulární</a:t>
            </a:r>
            <a:r>
              <a:rPr lang="cs-CZ" altLang="cs-CZ" dirty="0"/>
              <a:t> nefron – glomerulus v kůře u hranice s  dření, dlouhá </a:t>
            </a:r>
            <a:r>
              <a:rPr lang="cs-CZ" altLang="cs-CZ" dirty="0" err="1"/>
              <a:t>H.k</a:t>
            </a:r>
            <a:r>
              <a:rPr lang="cs-CZ" altLang="cs-CZ" dirty="0"/>
              <a:t>. </a:t>
            </a:r>
          </a:p>
        </p:txBody>
      </p:sp>
      <p:pic>
        <p:nvPicPr>
          <p:cNvPr id="95235" name="Picture 5" descr="nefron s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6007" r="35907" b="1877"/>
          <a:stretch>
            <a:fillRect/>
          </a:stretch>
        </p:blipFill>
        <p:spPr bwMode="auto">
          <a:xfrm>
            <a:off x="6705600" y="0"/>
            <a:ext cx="396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6" name="Text Box 7"/>
          <p:cNvSpPr txBox="1">
            <a:spLocks noChangeArrowheads="1"/>
          </p:cNvSpPr>
          <p:nvPr/>
        </p:nvSpPr>
        <p:spPr bwMode="auto">
          <a:xfrm>
            <a:off x="6858000" y="32004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/>
              <a:t>Morfologie nefronu</a:t>
            </a:r>
          </a:p>
        </p:txBody>
      </p:sp>
      <p:sp>
        <p:nvSpPr>
          <p:cNvPr id="95237" name="Text Box 8"/>
          <p:cNvSpPr txBox="1">
            <a:spLocks noChangeArrowheads="1"/>
          </p:cNvSpPr>
          <p:nvPr/>
        </p:nvSpPr>
        <p:spPr bwMode="auto">
          <a:xfrm>
            <a:off x="6629400" y="5181601"/>
            <a:ext cx="4038600" cy="14779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Člověk</a:t>
            </a:r>
            <a:r>
              <a:rPr lang="cs-CZ" altLang="cs-CZ" sz="1800"/>
              <a:t> 				  – 7 kortikálních nefronů,                      1 juxtamedulární nefron, 	       celkem 7 miliónů v 1 ledvině.        Skot 4 mil., kočka 230000, myš 5000.</a:t>
            </a:r>
          </a:p>
        </p:txBody>
      </p:sp>
    </p:spTree>
    <p:extLst>
      <p:ext uri="{BB962C8B-B14F-4D97-AF65-F5344CB8AC3E}">
        <p14:creationId xmlns:p14="http://schemas.microsoft.com/office/powerpoint/2010/main" val="23483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1442</Words>
  <Application>Microsoft Office PowerPoint</Application>
  <PresentationFormat>Širokoúhlá obrazovka</PresentationFormat>
  <Paragraphs>250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2</cp:revision>
  <dcterms:created xsi:type="dcterms:W3CDTF">2019-12-05T11:48:26Z</dcterms:created>
  <dcterms:modified xsi:type="dcterms:W3CDTF">2019-12-05T11:49:03Z</dcterms:modified>
</cp:coreProperties>
</file>