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1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06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6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3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64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68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10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84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6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48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3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C166-1C07-4A4F-BF13-340A69A486D4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D635-6EE0-4BB8-BB18-349799959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76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057400" y="1865313"/>
            <a:ext cx="7924800" cy="340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HUMORÁLNÍ</a:t>
            </a:r>
            <a:r>
              <a:rPr lang="cs-CZ" altLang="cs-CZ" sz="2000"/>
              <a:t> (látková) 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Základ látkových (humorálních, hormonálních) regulací: schopnost buněk specificky reagovat na přítomnost látek z jiných buněk.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Nejnižší stupeň fylogeneze: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- regulační látky z buněk (</a:t>
            </a:r>
            <a:r>
              <a:rPr lang="cs-CZ" altLang="cs-CZ" sz="1800" b="1"/>
              <a:t>induktory</a:t>
            </a:r>
            <a:r>
              <a:rPr lang="cs-CZ" altLang="cs-CZ" sz="1800"/>
              <a:t>) působily na sousední buňky	      diferenciace buněk, vznik orgánů 				-</a:t>
            </a:r>
            <a:r>
              <a:rPr lang="cs-CZ" altLang="cs-CZ" sz="1800" b="1"/>
              <a:t> </a:t>
            </a:r>
            <a:r>
              <a:rPr lang="cs-CZ" altLang="cs-CZ" sz="1800"/>
              <a:t>látky působící v místě vzniku</a:t>
            </a:r>
            <a:r>
              <a:rPr lang="cs-CZ" altLang="cs-CZ" sz="1800" b="1"/>
              <a:t> – tkáňové hormony</a:t>
            </a:r>
            <a:r>
              <a:rPr lang="cs-CZ" altLang="cs-CZ" sz="1800"/>
              <a:t> 			      s rozvodnými soustavami					-  vznik žláz s vnitřní sekrecí (endokrinní žlázy)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     –  produkty:</a:t>
            </a:r>
            <a:r>
              <a:rPr lang="cs-CZ" altLang="cs-CZ" sz="1800" b="1"/>
              <a:t> hormony</a:t>
            </a:r>
            <a:r>
              <a:rPr lang="cs-CZ" altLang="cs-CZ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055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752600" y="174625"/>
            <a:ext cx="86106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Hormonální regulace bezobratlých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Neurohumorální charakter.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Kroužkovci:</a:t>
            </a:r>
            <a:r>
              <a:rPr lang="cs-CZ" altLang="cs-CZ" sz="1800"/>
              <a:t> neurosekreční buňky v zadním prostomiu, odtud svazky nervů na spodinu mozku, u perikapsulární membrány naléhají na stěnu hřbetní cévy.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Korýši:</a:t>
            </a:r>
            <a:r>
              <a:rPr lang="cs-CZ" altLang="cs-CZ" sz="1800"/>
              <a:t> </a:t>
            </a:r>
            <a:r>
              <a:rPr lang="cs-CZ" altLang="cs-CZ" sz="1800" b="1"/>
              <a:t> 1. neurosekreční komplex očního stvolu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nejnápadnější X-orgán – hormony nervovými vlákny do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sinusové (splavové),</a:t>
            </a:r>
            <a:r>
              <a:rPr lang="cs-CZ" altLang="cs-CZ" sz="1800"/>
              <a:t> do hemolymfy.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</a:t>
            </a:r>
            <a:r>
              <a:rPr lang="cs-CZ" altLang="cs-CZ" sz="1800"/>
              <a:t> komplex: soustava</a:t>
            </a:r>
            <a:r>
              <a:rPr lang="cs-CZ" altLang="cs-CZ" sz="1800" b="1"/>
              <a:t> postkomisurální a subezofagální</a:t>
            </a:r>
            <a:r>
              <a:rPr lang="cs-CZ" altLang="cs-CZ" sz="1800"/>
              <a:t>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gangliové buňky z příčné komisury nervové soustavy 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blízkým svalům. Hormony obou řídí barvoměnu, svlékání,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pohlavní funkce, metabolismus cukrů, hospodaření vodou.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I antagonisté.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Řízení srdečního tepu:</a:t>
            </a:r>
            <a:r>
              <a:rPr lang="cs-CZ" altLang="cs-CZ" sz="1800" b="1"/>
              <a:t> 3.</a:t>
            </a:r>
            <a:r>
              <a:rPr lang="cs-CZ" altLang="cs-CZ" sz="1800"/>
              <a:t> soustava</a:t>
            </a:r>
            <a:r>
              <a:rPr lang="cs-CZ" altLang="cs-CZ" sz="1800" b="1"/>
              <a:t> perikardiální</a:t>
            </a:r>
            <a:r>
              <a:rPr lang="cs-CZ" altLang="cs-CZ" sz="1800"/>
              <a:t> – osrdečník + blízké tělní splavy (produkují látky působící na srdeční tep)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6147" name="Picture 6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7" t="30238" r="62820" b="45570"/>
          <a:stretch>
            <a:fillRect/>
          </a:stretch>
        </p:blipFill>
        <p:spPr bwMode="auto">
          <a:xfrm>
            <a:off x="9448800" y="2209800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7" t="30238" r="73511" b="45570"/>
          <a:stretch>
            <a:fillRect/>
          </a:stretch>
        </p:blipFill>
        <p:spPr bwMode="auto">
          <a:xfrm>
            <a:off x="8077200" y="22098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65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828800" y="1143000"/>
            <a:ext cx="73152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Hmyz:</a:t>
            </a:r>
            <a:r>
              <a:rPr lang="cs-CZ" altLang="cs-CZ" sz="18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1.</a:t>
            </a:r>
            <a:r>
              <a:rPr lang="cs-CZ" altLang="cs-CZ" sz="1800"/>
              <a:t> několik skupin neurokrinních buněk na povrchu hemisfér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spojených nervovými vlákny s</a:t>
            </a:r>
            <a:r>
              <a:rPr lang="cs-CZ" altLang="cs-CZ" sz="1800" b="1"/>
              <a:t> kardiálními tělísky</a:t>
            </a:r>
            <a:r>
              <a:rPr lang="cs-CZ" altLang="cs-CZ" sz="1800"/>
              <a:t> (</a:t>
            </a:r>
            <a:r>
              <a:rPr lang="cs-CZ" altLang="cs-CZ" sz="1800" i="1"/>
              <a:t>corpora cardiaca</a:t>
            </a:r>
            <a:r>
              <a:rPr lang="cs-CZ" altLang="cs-CZ" sz="1800"/>
              <a:t>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ty párem nervů spojeny s</a:t>
            </a:r>
            <a:r>
              <a:rPr lang="cs-CZ" altLang="cs-CZ" sz="1800" b="1"/>
              <a:t> přilehlými tělísky</a:t>
            </a:r>
            <a:r>
              <a:rPr lang="cs-CZ" altLang="cs-CZ" sz="1800"/>
              <a:t> (</a:t>
            </a:r>
            <a:r>
              <a:rPr lang="cs-CZ" altLang="cs-CZ" sz="1800" i="1"/>
              <a:t>corpora allata</a:t>
            </a:r>
            <a:r>
              <a:rPr lang="cs-CZ" altLang="cs-CZ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2. protorakální žlázy</a:t>
            </a:r>
            <a:r>
              <a:rPr lang="cs-CZ" altLang="cs-CZ" sz="1800"/>
              <a:t> – nepravidelné žláznaté orgány na ventrální straně středohrudi.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Neurokrinní buňky → </a:t>
            </a:r>
            <a:r>
              <a:rPr lang="cs-CZ" altLang="cs-CZ" sz="1800" b="1"/>
              <a:t>aktivační</a:t>
            </a:r>
            <a:r>
              <a:rPr lang="cs-CZ" altLang="cs-CZ" sz="1800"/>
              <a:t> hormon (protoracikotropní  PTTH) → </a:t>
            </a:r>
            <a:r>
              <a:rPr lang="cs-CZ" altLang="cs-CZ" sz="1800" i="1"/>
              <a:t>corpora cardiaca</a:t>
            </a:r>
            <a:r>
              <a:rPr lang="cs-CZ" altLang="cs-CZ" sz="1800"/>
              <a:t> – hromadění, hemolymfa →a) →</a:t>
            </a:r>
            <a:r>
              <a:rPr lang="cs-CZ" altLang="cs-CZ" sz="1800" b="1"/>
              <a:t> </a:t>
            </a:r>
            <a:r>
              <a:rPr lang="cs-CZ" altLang="cs-CZ" sz="1800"/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a) v protorakální žláze vznik</a:t>
            </a:r>
            <a:r>
              <a:rPr lang="cs-CZ" altLang="cs-CZ" sz="1800" b="1"/>
              <a:t> svlékacího</a:t>
            </a:r>
            <a:r>
              <a:rPr lang="cs-CZ" altLang="cs-CZ" sz="1800"/>
              <a:t> hormonu (ekdyson) (zánik u imag)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ad b) přímé působení na </a:t>
            </a:r>
            <a:r>
              <a:rPr lang="cs-CZ" altLang="cs-CZ" sz="1800" i="1"/>
              <a:t>c. allata</a:t>
            </a:r>
            <a:r>
              <a:rPr lang="cs-CZ" altLang="cs-CZ" sz="1800"/>
              <a:t> –</a:t>
            </a:r>
            <a:r>
              <a:rPr lang="cs-CZ" altLang="cs-CZ" sz="1800" b="1"/>
              <a:t> juvenilní</a:t>
            </a:r>
            <a:r>
              <a:rPr lang="cs-CZ" altLang="cs-CZ" sz="1800"/>
              <a:t> hormon (neotenin) – prodlužuje larvální vývoj, oddaluje metamorfózu. I u adultů (podmiňuje vývoj přídatných pohlavních žláz, u </a:t>
            </a:r>
            <a:r>
              <a:rPr lang="cs-CZ" altLang="cs-CZ" sz="1800">
                <a:cs typeface="Arial" panose="020B0604020202020204" pitchFamily="34" charset="0"/>
              </a:rPr>
              <a:t>♀♀ nutný k tvorbě vajíček)</a:t>
            </a:r>
            <a:r>
              <a:rPr lang="cs-CZ" altLang="cs-CZ" sz="1800"/>
              <a:t>. 		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Chemicky: aktivační hormon = polypeptid,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svlékací h. = steroid,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juvenilní h. = terpeny.</a:t>
            </a:r>
          </a:p>
        </p:txBody>
      </p:sp>
      <p:pic>
        <p:nvPicPr>
          <p:cNvPr id="7171" name="Picture 5" descr="horm regul hmyz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88" t="29231" r="3667" b="47586"/>
          <a:stretch>
            <a:fillRect/>
          </a:stretch>
        </p:blipFill>
        <p:spPr bwMode="auto">
          <a:xfrm>
            <a:off x="8001000" y="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07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905000" y="403619"/>
            <a:ext cx="8458200" cy="63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 marL="173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Hormonální regulace obratlovců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Dostatek pramenů, podrobnější studium v Antropologii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Žlázy s vnitřní sekrecí a jejich účinky</a:t>
            </a: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Endokrinní žláza 	Hormony(faktory) 		Cílová tkáň 	Základní účinek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1. hypotalamus</a:t>
            </a:r>
            <a:r>
              <a:rPr lang="cs-CZ" altLang="cs-CZ" sz="1400"/>
              <a:t>	CRF,TRF,FRF, 	adenohypofýza	 regulace výdeje hormonů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LRF,PRF,PIF,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GRF,GIF,MRF,MIF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2. komplex</a:t>
            </a:r>
            <a:r>
              <a:rPr lang="cs-CZ" altLang="cs-CZ" sz="1400"/>
              <a:t> 	ADH (vazopr.)	ledvina 		zvyš. zpět. resorpce v tubulech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    hypotalamus-</a:t>
            </a:r>
            <a:r>
              <a:rPr lang="cs-CZ" altLang="cs-CZ" sz="1400"/>
              <a:t> 	oxytocin 		uterus,mléč.žl.	podněc. stahy hladkého svalstva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    neurohypofýza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3. adenohypofýza</a:t>
            </a:r>
            <a:r>
              <a:rPr lang="cs-CZ" altLang="cs-CZ" sz="1400"/>
              <a:t> 	ACTH 		kůra nadledvin 	zvýš. sekrece gluko-, 								mineralokortik., pohl.horm., růst 							buněk kůry, lepší permeabilita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membrán pro cholesterol a glukózu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TSH 		štítná žláza 	vyplavování tyreoid. hormonů do 							krve, aktivace jodid. pumpy, jodace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tyrozinu, růst buněk štít. žl.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 FSH 		vaječník,varle	tvorba pohl.b. u M, růst folikulů, 							stimulace tvorby estrogenů u F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LH(ICSH) 		" 	" 	syntéza progesteronu a estrogenu, 						růst intersticiálních b.varlete, 							stimulace sekrece testosteronu,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 	jeho přeměna na estrogen 	</a:t>
            </a:r>
          </a:p>
        </p:txBody>
      </p:sp>
    </p:spTree>
    <p:extLst>
      <p:ext uri="{BB962C8B-B14F-4D97-AF65-F5344CB8AC3E}">
        <p14:creationId xmlns:p14="http://schemas.microsoft.com/office/powerpoint/2010/main" val="108771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05000" y="228601"/>
            <a:ext cx="85344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173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Žlázy s vnitřní sekrecí a jejich účinky </a:t>
            </a:r>
            <a:r>
              <a:rPr lang="cs-CZ" altLang="cs-CZ" sz="1400"/>
              <a:t>-  pokrač.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Endokr. žláza 	Hormony 		Cílová tkáň 	Základní účinek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3. adenohypofýza</a:t>
            </a:r>
            <a:r>
              <a:rPr lang="cs-CZ" altLang="cs-CZ" sz="1400"/>
              <a:t> 	LTH (LUT,PL) 	mléč.žl., vaječ.	tvorba b. mléčné žl., sekrece mléka, 	- pokrač.					zvýš. prod. progester. ve žl.těl.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			STH 		játra (vznik 		zvyš. přenos aminokyselin přes 					 somatomedin) 	membr., stimul. růst většiny tkání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		omezuje vstup glukózy do buněk, 							štěpí glykogen a tuky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MSH		 melanofory 	disperze melanoforů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4. štítná žláza</a:t>
            </a:r>
            <a:r>
              <a:rPr lang="cs-CZ" altLang="cs-CZ" sz="1400"/>
              <a:t> 	T3, T4 		většina tkání 	diferenciace tkání, růst, zvýšení 							metabolismu, ovlivnění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 				metamorfózy, termoregulace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kalcitonin 		kost 		ukládání Ca2+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5. příštitná</a:t>
            </a:r>
            <a:r>
              <a:rPr lang="cs-CZ" altLang="cs-CZ" sz="1400"/>
              <a:t> 	paratyreoidní 	ledvina, 		snižování zpětné resorpce fosfátu 	</a:t>
            </a:r>
            <a:r>
              <a:rPr lang="cs-CZ" altLang="cs-CZ" sz="1400" b="1"/>
              <a:t>      tělíska		</a:t>
            </a:r>
            <a:r>
              <a:rPr lang="cs-CZ" altLang="cs-CZ" sz="1400"/>
              <a:t>hormon 		kost, střevo 	v tubulech, uvolňuje Ca2+ z kostí, 							zvyšuje resorpci Ca2+ ve střevě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6. kůra</a:t>
            </a:r>
            <a:r>
              <a:rPr lang="cs-CZ" altLang="cs-CZ" sz="1400"/>
              <a:t> 		kortizol,		 játra, svaly		 inhibice spotřeby gluk., štěpení bílk. </a:t>
            </a:r>
            <a:r>
              <a:rPr lang="cs-CZ" altLang="cs-CZ" sz="1400" b="1"/>
              <a:t>     nadledvin</a:t>
            </a:r>
            <a:r>
              <a:rPr lang="cs-CZ" altLang="cs-CZ" sz="1400"/>
              <a:t> 	kortikosteron 			přeměna aminokyselin na glukózu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aldosteron		 ledviny, slin.a 	zvýšení zpětné resorpce Na+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		pot.žlázy,žaludek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		androgeny 		většina orgánů 	stimulace syntézy bílkovin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/>
              <a:t>7. dřeň		</a:t>
            </a:r>
            <a:r>
              <a:rPr lang="cs-CZ" altLang="cs-CZ" sz="1400"/>
              <a:t>noradrenalin 	     "           " 	stimulace rozpadu glykogenu, tuků,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 	</a:t>
            </a:r>
            <a:r>
              <a:rPr lang="cs-CZ" altLang="cs-CZ" sz="1400" b="1"/>
              <a:t>nadledvin</a:t>
            </a:r>
            <a:r>
              <a:rPr lang="cs-CZ" altLang="cs-CZ" sz="1400"/>
              <a:t>	adrenalin 				kalorigeneze, stah hladkých a 							srdečního svalů</a:t>
            </a:r>
          </a:p>
        </p:txBody>
      </p:sp>
    </p:spTree>
    <p:extLst>
      <p:ext uri="{BB962C8B-B14F-4D97-AF65-F5344CB8AC3E}">
        <p14:creationId xmlns:p14="http://schemas.microsoft.com/office/powerpoint/2010/main" val="7637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981200" y="0"/>
            <a:ext cx="8382000" cy="720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/>
              <a:t>Žlázy s vnitřní sekrecí a jejich účinky </a:t>
            </a:r>
            <a:r>
              <a:rPr lang="cs-CZ" altLang="cs-CZ" sz="1400"/>
              <a:t>-  pokrač.</a:t>
            </a:r>
          </a:p>
          <a:p>
            <a:pPr eaLnBrk="1" hangingPunct="1"/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</a:p>
          <a:p>
            <a:pPr eaLnBrk="1" hangingPunct="1"/>
            <a:r>
              <a:rPr lang="cs-CZ" altLang="cs-CZ" sz="1400"/>
              <a:t>Endokr. žláza 	Hormony 		Cílová tkáň 	Základní účinek</a:t>
            </a:r>
          </a:p>
          <a:p>
            <a:pPr eaLnBrk="1" hangingPunct="1"/>
            <a:r>
              <a:rPr lang="cs-CZ" altLang="cs-CZ" sz="1400"/>
              <a:t>───────────────────────────────────────────────────────────────</a:t>
            </a:r>
            <a:endParaRPr lang="cs-CZ" altLang="cs-CZ" sz="1400" b="1"/>
          </a:p>
          <a:p>
            <a:pPr eaLnBrk="1" hangingPunct="1"/>
            <a:r>
              <a:rPr lang="cs-CZ" altLang="cs-CZ" sz="1400" b="1"/>
              <a:t>8. pankreas</a:t>
            </a:r>
            <a:endParaRPr lang="cs-CZ" altLang="cs-CZ" sz="1400"/>
          </a:p>
          <a:p>
            <a:pPr eaLnBrk="1" hangingPunct="1"/>
            <a:r>
              <a:rPr lang="cs-CZ" altLang="cs-CZ" sz="1400"/>
              <a:t>A) buňky Langerhans.o. glukagon 		játra, tuk.tkáň 	stimulace štěpení glykogenu v 						játrech a tuku v tukové tkáni,</a:t>
            </a:r>
          </a:p>
          <a:p>
            <a:pPr eaLnBrk="1" hangingPunct="1"/>
            <a:r>
              <a:rPr lang="cs-CZ" altLang="cs-CZ" sz="1400"/>
              <a:t>							stimul. glykogeneze z AK</a:t>
            </a:r>
          </a:p>
          <a:p>
            <a:pPr eaLnBrk="1" hangingPunct="1"/>
            <a:r>
              <a:rPr lang="cs-CZ" altLang="cs-CZ" sz="1400"/>
              <a:t>B) b. Lang. ostrůvků 	inzulin		játra, sval, 		stimul. přenosu glukózy do b., 				tuková tkáň zvýš. aktiv. enzymů glukogeneze, 							inhib.štěp. tuků, zvýš. přenosu 						ak do buněk, aktiv. syntézy bílk.</a:t>
            </a:r>
          </a:p>
          <a:p>
            <a:pPr eaLnBrk="1" hangingPunct="1"/>
            <a:r>
              <a:rPr lang="cs-CZ" altLang="cs-CZ" sz="1400" b="1"/>
              <a:t>9. vaječník</a:t>
            </a:r>
            <a:endParaRPr lang="cs-CZ" altLang="cs-CZ" sz="1400"/>
          </a:p>
          <a:p>
            <a:pPr eaLnBrk="1" hangingPunct="1"/>
            <a:r>
              <a:rPr lang="cs-CZ" altLang="cs-CZ" sz="1400"/>
              <a:t>A) stěna folikulu 	estrogeny 		pohl. org. F,	stimuluje syntézu bílkovin a růst 		(estradiol) 	mléč.žl., mozek	orgánů,vyvolává říji F,zvyšuje</a:t>
            </a:r>
          </a:p>
          <a:p>
            <a:pPr eaLnBrk="1" hangingPunct="1"/>
            <a:r>
              <a:rPr lang="cs-CZ" altLang="cs-CZ" sz="1400"/>
              <a:t>							stahy dělohy,stimuluje sekreci 						androgenů z nadledvin</a:t>
            </a:r>
          </a:p>
          <a:p>
            <a:pPr eaLnBrk="1" hangingPunct="1"/>
            <a:r>
              <a:rPr lang="cs-CZ" altLang="cs-CZ" sz="1400"/>
              <a:t>B) žluté těl.		progesteron 	děloha, mléč.žl. 	nidace vajíčka v děloze,tlumí 						stahy dělohy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10. placenta</a:t>
            </a:r>
            <a:r>
              <a:rPr lang="cs-CZ" altLang="cs-CZ" sz="1400"/>
              <a:t> 	estrogeny, 		vaječ.,mléč.žl.	vývoj zárodku,růst tkání,udržení 		progester., 				funkce žlutého tělíska</a:t>
            </a:r>
          </a:p>
          <a:p>
            <a:pPr eaLnBrk="1" hangingPunct="1"/>
            <a:r>
              <a:rPr lang="cs-CZ" altLang="cs-CZ" sz="1400"/>
              <a:t> 			choriogonado-,somatomamotropin</a:t>
            </a:r>
          </a:p>
          <a:p>
            <a:pPr eaLnBrk="1" hangingPunct="1"/>
            <a:r>
              <a:rPr lang="cs-CZ" altLang="cs-CZ" sz="1400" b="1"/>
              <a:t>11. varle</a:t>
            </a:r>
            <a:endParaRPr lang="cs-CZ" altLang="cs-CZ" sz="1400"/>
          </a:p>
          <a:p>
            <a:pPr eaLnBrk="1" hangingPunct="1"/>
            <a:r>
              <a:rPr lang="cs-CZ" altLang="cs-CZ" sz="1400"/>
              <a:t>A) interstic. b.	testosteron 	varle 		stimuluje růst orgánů (i pomoc. </a:t>
            </a:r>
          </a:p>
          <a:p>
            <a:pPr eaLnBrk="1" hangingPunct="1"/>
            <a:r>
              <a:rPr lang="cs-CZ" altLang="cs-CZ" sz="1400"/>
              <a:t>B) Sertoliho b. 	estrogeny 				pohlavních struktur), zrání 						spermií, chování M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12. epifýza	</a:t>
            </a:r>
            <a:r>
              <a:rPr lang="cs-CZ" altLang="cs-CZ" sz="1400"/>
              <a:t> melatonin 		hypotalamus 		inhib. výdej uvolňovacích faktorů 						(pro gonadotrop. a melanocyt. h.)</a:t>
            </a:r>
          </a:p>
          <a:p>
            <a:pPr eaLnBrk="1" hangingPunct="1"/>
            <a:endParaRPr lang="cs-CZ" altLang="cs-CZ" sz="1400" b="1"/>
          </a:p>
          <a:p>
            <a:pPr eaLnBrk="1" hangingPunct="1"/>
            <a:r>
              <a:rPr lang="cs-CZ" altLang="cs-CZ" sz="1400" b="1"/>
              <a:t>13. brzlík</a:t>
            </a:r>
            <a:r>
              <a:rPr lang="cs-CZ" altLang="cs-CZ" sz="1400"/>
              <a:t> 			lymfocyty 			imunologické zrání</a:t>
            </a:r>
          </a:p>
        </p:txBody>
      </p:sp>
    </p:spTree>
    <p:extLst>
      <p:ext uri="{BB962C8B-B14F-4D97-AF65-F5344CB8AC3E}">
        <p14:creationId xmlns:p14="http://schemas.microsoft.com/office/powerpoint/2010/main" val="132544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2286000" y="457200"/>
            <a:ext cx="76200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Porod</a:t>
            </a:r>
            <a:r>
              <a:rPr lang="cs-CZ" altLang="cs-CZ" sz="1800"/>
              <a:t> – vlivy plodu (produkce ACTH, kortizolu a následně prostaglandinů s podporou motility plodu, více estrogenů) i matky (ocytocin pro zvýšení děložních kontrakcí)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Období po porodu – nízká sekrece gonadotropinů klidový stav ovarií, involuce dělohy, tvorba mateřského mléka. Příprava již během těhotenství: vývoj mléčné žlázy podporován estrogeny, progesteronenem, glukokortikoidy, prolaktin z předního laloku hypofýzy podporuje tvorbu mléka. Prvotní sekret – kolostrum s více bílkovinami a méně tuky. Funkce ocytocinu pro sekreci prolaktinu, tvorbu mléka, kontrakci hladkých svalů vývodů mléčné žlázy.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Fyziologie rozmnožování člověka – viz antropologie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Živorodost – savci, některé paryby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Vejcorodost – většina obratlovců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Vejcoživorodost – mlok, slepýš, užovka hladká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		 – hmyz: larviparie až pupiparie</a:t>
            </a:r>
          </a:p>
        </p:txBody>
      </p:sp>
    </p:spTree>
    <p:extLst>
      <p:ext uri="{BB962C8B-B14F-4D97-AF65-F5344CB8AC3E}">
        <p14:creationId xmlns:p14="http://schemas.microsoft.com/office/powerpoint/2010/main" val="3748150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Širokoúhlá obrazovka</PresentationFormat>
  <Paragraphs>111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1</cp:revision>
  <dcterms:created xsi:type="dcterms:W3CDTF">2019-12-05T11:58:47Z</dcterms:created>
  <dcterms:modified xsi:type="dcterms:W3CDTF">2019-12-05T11:59:14Z</dcterms:modified>
</cp:coreProperties>
</file>