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5E6E3-FA33-4231-992A-03ABB8AC7E1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C170F-8997-4789-886E-0CC1C4F6CCA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95361-1214-49A4-855D-94722F332092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0DD6C-2D21-4284-BDB0-6528E5B53FD8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86F9D-8F2A-4743-9017-7C207E2205DA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16DDB-8B0B-4874-ABB7-A05E87BB2DEA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9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5AB49-273A-44CD-A006-0513F05541F8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3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FD3E7-884B-42D4-AF33-4BC0BD2B62F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8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09588-4170-47FF-AEE6-C894306470AD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FCDB2-11F1-45DD-B822-9DD8383A498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8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8F988-4F0F-492F-95E8-70B9ED15A19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BB97E-B089-42B9-ACAE-7AF0211DC5C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57400" y="866776"/>
            <a:ext cx="8382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088" tIns="76176" bIns="0" anchor="ctr">
            <a:spAutoFit/>
          </a:bodyPr>
          <a:lstStyle>
            <a:lvl1pPr marL="3429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Přenos látek</a:t>
            </a:r>
            <a:r>
              <a:rPr lang="cs-CZ" altLang="cs-CZ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b="1" dirty="0">
                <a:solidFill>
                  <a:srgbClr val="000000"/>
                </a:solidFill>
              </a:rPr>
              <a:t>Trend fylogeneze: zvětšování složitějšího těla – uspokojování potřeb tkání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b="1" dirty="0">
                <a:solidFill>
                  <a:srgbClr val="000000"/>
                </a:solidFill>
              </a:rPr>
              <a:t>3 možnosti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cs-CZ" altLang="cs-CZ" b="1" dirty="0">
                <a:solidFill>
                  <a:srgbClr val="000000"/>
                </a:solidFill>
              </a:rPr>
              <a:t>Minimální difuzní vzdálenost </a:t>
            </a:r>
            <a:r>
              <a:rPr lang="cs-CZ" altLang="cs-CZ" dirty="0">
                <a:solidFill>
                  <a:srgbClr val="000000"/>
                </a:solidFill>
              </a:rPr>
              <a:t>– zajišťuje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gastrovaskulární soustava (houbovci, žahavci, žebernatky)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Otevřená cévní soustava (hemolymfa)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Uzavřená cévní soustava (tkáňový mok)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2. </a:t>
            </a:r>
            <a:r>
              <a:rPr lang="cs-CZ" altLang="cs-CZ" b="1" dirty="0">
                <a:solidFill>
                  <a:srgbClr val="000000"/>
                </a:solidFill>
              </a:rPr>
              <a:t>Maximální povrchy</a:t>
            </a:r>
            <a:r>
              <a:rPr lang="cs-CZ" altLang="cs-CZ" dirty="0">
                <a:solidFill>
                  <a:srgbClr val="000000"/>
                </a:solidFill>
              </a:rPr>
              <a:t> pro výměnu, malý objem povrchů s největší plochou (zřasení, členění)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3. </a:t>
            </a:r>
            <a:r>
              <a:rPr lang="cs-CZ" altLang="cs-CZ" b="1" dirty="0">
                <a:solidFill>
                  <a:srgbClr val="000000"/>
                </a:solidFill>
              </a:rPr>
              <a:t>Maximální gradient </a:t>
            </a:r>
            <a:r>
              <a:rPr lang="cs-CZ" altLang="cs-CZ" dirty="0">
                <a:solidFill>
                  <a:srgbClr val="000000"/>
                </a:solidFill>
              </a:rPr>
              <a:t>(koncentrační spád)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Realizace: přenos pomocí tělních tekutin – </a:t>
            </a:r>
            <a:r>
              <a:rPr lang="cs-CZ" altLang="cs-CZ" b="1" dirty="0" err="1">
                <a:solidFill>
                  <a:srgbClr val="000000"/>
                </a:solidFill>
              </a:rPr>
              <a:t>hydrolymfa</a:t>
            </a:r>
            <a:r>
              <a:rPr lang="cs-CZ" altLang="cs-CZ" b="1" dirty="0">
                <a:solidFill>
                  <a:srgbClr val="000000"/>
                </a:solidFill>
              </a:rPr>
              <a:t> </a:t>
            </a:r>
            <a:r>
              <a:rPr lang="cs-CZ" altLang="cs-CZ" dirty="0">
                <a:solidFill>
                  <a:srgbClr val="000000"/>
                </a:solidFill>
              </a:rPr>
              <a:t>- tekutina v otevřeném střevě</a:t>
            </a:r>
            <a:r>
              <a:rPr lang="cs-CZ" altLang="cs-CZ" b="1" dirty="0">
                <a:solidFill>
                  <a:srgbClr val="000000"/>
                </a:solidFill>
              </a:rPr>
              <a:t>,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b="1" dirty="0">
                <a:solidFill>
                  <a:srgbClr val="000000"/>
                </a:solidFill>
              </a:rPr>
              <a:t>hemolymfa - </a:t>
            </a:r>
            <a:r>
              <a:rPr lang="cs-CZ" altLang="cs-CZ" dirty="0">
                <a:solidFill>
                  <a:srgbClr val="000000"/>
                </a:solidFill>
              </a:rPr>
              <a:t>tekutina v otevřených soustavách,  soustava</a:t>
            </a:r>
            <a:r>
              <a:rPr lang="cs-CZ" altLang="cs-CZ" b="1" dirty="0">
                <a:solidFill>
                  <a:srgbClr val="000000"/>
                </a:solidFill>
              </a:rPr>
              <a:t> krev – tkáňový mok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b="1" dirty="0">
                <a:solidFill>
                  <a:srgbClr val="000000"/>
                </a:solidFill>
              </a:rPr>
              <a:t>míza</a:t>
            </a:r>
            <a:r>
              <a:rPr lang="cs-CZ" altLang="cs-CZ" dirty="0">
                <a:solidFill>
                  <a:srgbClr val="000000"/>
                </a:solidFill>
              </a:rPr>
              <a:t> (</a:t>
            </a:r>
            <a:r>
              <a:rPr lang="cs-CZ" altLang="cs-CZ" b="1" dirty="0">
                <a:solidFill>
                  <a:srgbClr val="000000"/>
                </a:solidFill>
              </a:rPr>
              <a:t>lymfa</a:t>
            </a:r>
            <a:r>
              <a:rPr lang="cs-CZ" altLang="cs-CZ" dirty="0">
                <a:solidFill>
                  <a:srgbClr val="000000"/>
                </a:solidFill>
              </a:rPr>
              <a:t>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dirty="0">
                <a:solidFill>
                  <a:srgbClr val="000000"/>
                </a:solidFill>
              </a:rPr>
              <a:t>Prostřednictví: </a:t>
            </a:r>
            <a:r>
              <a:rPr lang="cs-CZ" altLang="cs-CZ" b="1" dirty="0">
                <a:solidFill>
                  <a:srgbClr val="000000"/>
                </a:solidFill>
              </a:rPr>
              <a:t>oběh tělních tekutin – cévní soustava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2133600" y="3200400"/>
            <a:ext cx="68580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– </a:t>
            </a:r>
            <a:r>
              <a:rPr lang="cs-CZ" altLang="cs-CZ" sz="1800" b="1">
                <a:solidFill>
                  <a:srgbClr val="000000"/>
                </a:solidFill>
              </a:rPr>
              <a:t> krevní destičky (trombocyty)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Nejmenší krevní buňky Vřetenovité s jádrem (ptáci, obojživelníci), u savců nepravidelného tvaru bez jádra.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Vznik v kostní dřeni, po 3 – 5 dnech zánik ve slezině.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Člověk 250 – 500 . 10</a:t>
            </a:r>
            <a:r>
              <a:rPr lang="cs-CZ" altLang="cs-CZ" sz="1800" baseline="30000">
                <a:solidFill>
                  <a:srgbClr val="000000"/>
                </a:solidFill>
              </a:rPr>
              <a:t>9</a:t>
            </a:r>
            <a:r>
              <a:rPr lang="cs-CZ" altLang="cs-CZ" sz="1800">
                <a:solidFill>
                  <a:srgbClr val="000000"/>
                </a:solidFill>
              </a:rPr>
              <a:t> .l</a:t>
            </a:r>
            <a:r>
              <a:rPr lang="cs-CZ" altLang="cs-CZ" sz="1800" baseline="30000">
                <a:solidFill>
                  <a:srgbClr val="000000"/>
                </a:solidFill>
              </a:rPr>
              <a:t>-1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Zvyšování při namáhavé práci, ve vysokohorském prostředí.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Velká aglutinační schopnost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(shluk, rozpad, zátka → </a:t>
            </a:r>
            <a:r>
              <a:rPr lang="cs-CZ" altLang="cs-CZ" sz="1800">
                <a:solidFill>
                  <a:srgbClr val="FF0000"/>
                </a:solidFill>
              </a:rPr>
              <a:t>serotonin</a:t>
            </a:r>
            <a:r>
              <a:rPr lang="cs-CZ" altLang="cs-CZ" sz="1800">
                <a:solidFill>
                  <a:srgbClr val="000000"/>
                </a:solidFill>
              </a:rPr>
              <a:t> (v krev. destičkách) a koagulační faktor).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Nachytání krevních destiček na fibrin – stah.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1203" name="Obdélník 1"/>
          <p:cNvSpPr>
            <a:spLocks noChangeArrowheads="1"/>
          </p:cNvSpPr>
          <p:nvPr/>
        </p:nvSpPr>
        <p:spPr bwMode="auto">
          <a:xfrm>
            <a:off x="2209800" y="749301"/>
            <a:ext cx="6946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Počet b.k.: 4 – 9 . 109.l-1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Novorozenec 15 – 40 .103 v mm-3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Velký oxidativní metabolismus.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Krátkověké (lymfocyty 1, neutrofily 13 dní). Diapedeza.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Denní kolísání. Zmnožení po jídle, námaze (neutrofily) aj.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Relativní (distribuční) leukocytóza – vyplavení ze zásob,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absolutní (dřeňová) – zvýšení tvorby v dřeni.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Snížení počtu – leukopenie – hladovění, pobyt v chladnu.</a:t>
            </a:r>
          </a:p>
        </p:txBody>
      </p:sp>
    </p:spTree>
    <p:extLst>
      <p:ext uri="{BB962C8B-B14F-4D97-AF65-F5344CB8AC3E}">
        <p14:creationId xmlns:p14="http://schemas.microsoft.com/office/powerpoint/2010/main" val="4239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2228850" y="2057400"/>
            <a:ext cx="76962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Krevní bílkoviny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a udržování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osmotické rovnováhy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Různá velikost osmotického tlaku krevních tekutin </a:t>
            </a:r>
            <a:r>
              <a:rPr lang="cs-CZ" altLang="cs-CZ" sz="1800">
                <a:solidFill>
                  <a:srgbClr val="000000"/>
                </a:solidFill>
              </a:rPr>
              <a:t>(člověk 707,55 kPa – 5300 torr). </a:t>
            </a:r>
            <a:r>
              <a:rPr lang="cs-CZ" altLang="cs-CZ" sz="1800">
                <a:solidFill>
                  <a:srgbClr val="FF0000"/>
                </a:solidFill>
              </a:rPr>
              <a:t>Odpovídá osmotickému tlaku tkáňového moku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Proto filtrace – podle hydrostatického tlaku krve – </a:t>
            </a:r>
            <a:r>
              <a:rPr lang="cs-CZ" altLang="cs-CZ" sz="1800" b="1">
                <a:solidFill>
                  <a:srgbClr val="000000"/>
                </a:solidFill>
              </a:rPr>
              <a:t>arteriální vlásečnice </a:t>
            </a:r>
            <a:r>
              <a:rPr lang="cs-CZ" altLang="cs-CZ" sz="1800">
                <a:solidFill>
                  <a:srgbClr val="000000"/>
                </a:solidFill>
              </a:rPr>
              <a:t>–  4,67 kPa (35 torr).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Proti  tlak onkotický (3,47 kPa = 26 torr) snížený o koloidně osmotický tlak tkáňového moku (0,53 kPa = 4 torr). Hydrostatický převažuje → voda přechází do tkáňového moku pod tlakem 1,6 kPa = 12 torr). V průběhu vlásečnic – pokles tlaku.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Venózní  (žilní) vlásečnice </a:t>
            </a:r>
            <a:r>
              <a:rPr lang="cs-CZ" altLang="cs-CZ" sz="1800">
                <a:solidFill>
                  <a:srgbClr val="000000"/>
                </a:solidFill>
              </a:rPr>
              <a:t>– onkotický tlak převyšuje hydrostatický (2,0 kPa = 15 torr), voda přechází z tkáňového moku zpět do cév.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Množství přecházející vody</a:t>
            </a:r>
            <a:r>
              <a:rPr lang="cs-CZ" altLang="cs-CZ" sz="1800">
                <a:solidFill>
                  <a:srgbClr val="000000"/>
                </a:solidFill>
              </a:rPr>
              <a:t> – za minutu tam i zpět množství celkového objemu plazmy. </a:t>
            </a:r>
          </a:p>
        </p:txBody>
      </p:sp>
      <p:pic>
        <p:nvPicPr>
          <p:cNvPr id="52227" name="Picture 5" descr="vým 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3958" b="4507"/>
          <a:stretch>
            <a:fillRect/>
          </a:stretch>
        </p:blipFill>
        <p:spPr bwMode="auto">
          <a:xfrm>
            <a:off x="6076950" y="0"/>
            <a:ext cx="4591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133600" y="782638"/>
            <a:ext cx="79248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Úloha krve při udržování pH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pH krve obratlovců – přibližně neutrální (člověk 7,4).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H</a:t>
            </a:r>
            <a:r>
              <a:rPr lang="cs-CZ" altLang="cs-CZ" sz="1800" baseline="3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 – velmi nízká koncentrace, přesto vliv hlavně na aktivitu enzymů.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0000"/>
                </a:solidFill>
              </a:rPr>
              <a:t>Vznik H</a:t>
            </a:r>
            <a:r>
              <a:rPr lang="cs-CZ" altLang="cs-CZ" sz="1800" baseline="30000">
                <a:solidFill>
                  <a:srgbClr val="FF0000"/>
                </a:solidFill>
              </a:rPr>
              <a:t>+</a:t>
            </a:r>
            <a:r>
              <a:rPr lang="cs-CZ" altLang="cs-CZ" sz="1800">
                <a:solidFill>
                  <a:srgbClr val="FF0000"/>
                </a:solidFill>
              </a:rPr>
              <a:t>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- H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>
                <a:solidFill>
                  <a:srgbClr val="000000"/>
                </a:solidFill>
              </a:rPr>
              <a:t>, která disociuje na H</a:t>
            </a:r>
            <a:r>
              <a:rPr lang="cs-CZ" altLang="cs-CZ" sz="1800" baseline="3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  a HCO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 baseline="30000">
                <a:solidFill>
                  <a:srgbClr val="000000"/>
                </a:solidFill>
              </a:rPr>
              <a:t>-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- při uvolňování P a S ze složitých sloučenin (vznik anorganických 		kyselin, s následnou disociací)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- disociace mastných kyselin.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Udržování pH: soustava H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>
                <a:solidFill>
                  <a:srgbClr val="000000"/>
                </a:solidFill>
              </a:rPr>
              <a:t> a HCO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 baseline="30000">
                <a:solidFill>
                  <a:srgbClr val="000000"/>
                </a:solidFill>
              </a:rPr>
              <a:t>‾</a:t>
            </a:r>
            <a:r>
              <a:rPr lang="cs-CZ" altLang="cs-CZ" sz="1800">
                <a:solidFill>
                  <a:srgbClr val="000000"/>
                </a:solidFill>
              </a:rPr>
              <a:t> alkalických kovů včetně bílkovin krevní plazmy a hemoglobinu.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Pufrovací schopnost soustavy: stálý poměr H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>
                <a:solidFill>
                  <a:srgbClr val="000000"/>
                </a:solidFill>
              </a:rPr>
              <a:t> : NaHCO</a:t>
            </a:r>
            <a:r>
              <a:rPr lang="cs-CZ" altLang="cs-CZ" sz="1800" baseline="-20000">
                <a:solidFill>
                  <a:srgbClr val="000000"/>
                </a:solidFill>
              </a:rPr>
              <a:t>3</a:t>
            </a:r>
            <a:r>
              <a:rPr lang="cs-CZ" altLang="cs-CZ" sz="1800">
                <a:solidFill>
                  <a:srgbClr val="000000"/>
                </a:solidFill>
              </a:rPr>
              <a:t> = 1 : 20. Alkalická rezerva.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Při vyloučení mnoho CO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 – možnost zvýšení Na</a:t>
            </a:r>
            <a:r>
              <a:rPr lang="cs-CZ" altLang="cs-CZ" sz="1800" baseline="3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 v krvi →důsledek vylučování ledvinami, snižování obsahu alkálií → to vede k: pokles pufrovací schopnosti krve.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Část iontů pufrována redukHb (rHb</a:t>
            </a:r>
            <a:r>
              <a:rPr lang="cs-CZ" altLang="cs-CZ" sz="1800" baseline="30000">
                <a:solidFill>
                  <a:srgbClr val="000000"/>
                </a:solidFill>
              </a:rPr>
              <a:t>-</a:t>
            </a:r>
            <a:r>
              <a:rPr lang="cs-CZ" altLang="cs-CZ" sz="1800">
                <a:solidFill>
                  <a:srgbClr val="000000"/>
                </a:solidFill>
              </a:rPr>
              <a:t> + H</a:t>
            </a:r>
            <a:r>
              <a:rPr lang="cs-CZ" altLang="cs-CZ" sz="1800" baseline="3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). V plicích – opačný proces.</a:t>
            </a:r>
          </a:p>
        </p:txBody>
      </p:sp>
    </p:spTree>
    <p:extLst>
      <p:ext uri="{BB962C8B-B14F-4D97-AF65-F5344CB8AC3E}">
        <p14:creationId xmlns:p14="http://schemas.microsoft.com/office/powerpoint/2010/main" val="34441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133600" y="304801"/>
            <a:ext cx="7848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Obranné reakce krve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Proti průniku patogenních mikroorganismů nebo škodlivých látek.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Fagocytóza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Schopnost bílých krvinek a buněk RES sleziny, jater, kostní dřeně a histiocytů pohltit a rozložit (enzymy).</a:t>
            </a: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Imunita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Patogeny z vnějšku (mikroorganismy, cizorodé bílkoviny, polysacharidy - obecně antigeny) – tvorba protilátek.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Antigen</a:t>
            </a:r>
            <a:r>
              <a:rPr lang="cs-CZ" altLang="cs-CZ" sz="1800">
                <a:solidFill>
                  <a:srgbClr val="000000"/>
                </a:solidFill>
              </a:rPr>
              <a:t> určuje povahu protilátky (pozměněné globuliny krevní plazmy s jiným uspořádáním postranních řetězců – otisk antigenu)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 vniku antigenu do organismu – přestavba často se zvýšenou odolností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imunita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  <a:r>
              <a:rPr lang="cs-CZ" altLang="cs-CZ" sz="1800">
                <a:solidFill>
                  <a:srgbClr val="FF0000"/>
                </a:solidFill>
              </a:rPr>
              <a:t>Vrozená imunita (nespecifická) </a:t>
            </a:r>
            <a:r>
              <a:rPr lang="cs-CZ" altLang="cs-CZ" sz="1800">
                <a:solidFill>
                  <a:srgbClr val="000000"/>
                </a:solidFill>
              </a:rPr>
              <a:t>na základě různých mechanismů. </a:t>
            </a:r>
            <a:r>
              <a:rPr lang="cs-CZ" altLang="cs-CZ" sz="1800">
                <a:solidFill>
                  <a:srgbClr val="FF0000"/>
                </a:solidFill>
              </a:rPr>
              <a:t>Získaná (specifická) imunita</a:t>
            </a:r>
            <a:r>
              <a:rPr lang="cs-CZ" altLang="cs-CZ" sz="1800">
                <a:solidFill>
                  <a:srgbClr val="000000"/>
                </a:solidFill>
              </a:rPr>
              <a:t> – paměť, specifita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Bezobratlí </a:t>
            </a:r>
            <a:r>
              <a:rPr lang="cs-CZ" altLang="cs-CZ" sz="1800">
                <a:solidFill>
                  <a:srgbClr val="000000"/>
                </a:solidFill>
              </a:rPr>
              <a:t>– hlavně fagocytóza</a:t>
            </a:r>
          </a:p>
        </p:txBody>
      </p:sp>
    </p:spTree>
    <p:extLst>
      <p:ext uri="{BB962C8B-B14F-4D97-AF65-F5344CB8AC3E}">
        <p14:creationId xmlns:p14="http://schemas.microsoft.com/office/powerpoint/2010/main" val="33792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Dokumenty\DISKC\Dokumenty\Pajdák\fyziol predn\imunita\spec a nespec.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"/>
            <a:ext cx="786606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ovéPole 1"/>
          <p:cNvSpPr txBox="1">
            <a:spLocks noChangeArrowheads="1"/>
          </p:cNvSpPr>
          <p:nvPr/>
        </p:nvSpPr>
        <p:spPr bwMode="auto">
          <a:xfrm>
            <a:off x="1828800" y="4405314"/>
            <a:ext cx="838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Imunitní buňky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70C0"/>
                </a:solidFill>
              </a:rPr>
              <a:t>Agranulocyty –	lymfocyty – B,T, NK buňky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	</a:t>
            </a:r>
            <a:r>
              <a:rPr lang="cs-CZ" altLang="cs-CZ" sz="1800">
                <a:solidFill>
                  <a:srgbClr val="0070C0"/>
                </a:solidFill>
              </a:rPr>
              <a:t>monocyty </a:t>
            </a:r>
            <a:r>
              <a:rPr lang="cs-CZ" altLang="cs-CZ" sz="1800">
                <a:solidFill>
                  <a:srgbClr val="000000"/>
                </a:solidFill>
              </a:rPr>
              <a:t>– fagocytují, tkáňové makrofágy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70C0"/>
                </a:solidFill>
              </a:rPr>
              <a:t>Granulocyty – neutrofily - fagocytují, eozinofily </a:t>
            </a:r>
            <a:r>
              <a:rPr lang="cs-CZ" altLang="cs-CZ" sz="1800">
                <a:solidFill>
                  <a:srgbClr val="000000"/>
                </a:solidFill>
              </a:rPr>
              <a:t>- fagocytují (3% granuloc.), bazofily (1% gran.)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Dokumenty\DISKC\Dokumenty\Pajdák\fyziol predn\imunita\I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04876"/>
            <a:ext cx="3086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ovéPole 1"/>
          <p:cNvSpPr txBox="1">
            <a:spLocks noChangeArrowheads="1"/>
          </p:cNvSpPr>
          <p:nvPr/>
        </p:nvSpPr>
        <p:spPr bwMode="auto">
          <a:xfrm>
            <a:off x="1873250" y="323851"/>
            <a:ext cx="788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B lymfocyty - povrchové receptory,</a:t>
            </a:r>
            <a:r>
              <a:rPr lang="cs-CZ" altLang="cs-CZ" sz="1800" b="1">
                <a:solidFill>
                  <a:srgbClr val="000000"/>
                </a:solidFill>
              </a:rPr>
              <a:t> Infekce</a:t>
            </a:r>
            <a:r>
              <a:rPr lang="cs-CZ" altLang="cs-CZ" sz="1800">
                <a:solidFill>
                  <a:srgbClr val="000000"/>
                </a:solidFill>
              </a:rPr>
              <a:t> – tvorba i specifických protilátek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6324" name="TextovéPole 2"/>
          <p:cNvSpPr txBox="1">
            <a:spLocks noChangeArrowheads="1"/>
          </p:cNvSpPr>
          <p:nvPr/>
        </p:nvSpPr>
        <p:spPr bwMode="auto">
          <a:xfrm>
            <a:off x="2057401" y="4019551"/>
            <a:ext cx="8653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T lymfocyty – povrchové receptory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Antigen – látka vyvolávající reakci v organismu za vzniku Ab, T reaktivních buněk,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teorie zámek - klíč</a:t>
            </a:r>
          </a:p>
        </p:txBody>
      </p:sp>
    </p:spTree>
    <p:extLst>
      <p:ext uri="{BB962C8B-B14F-4D97-AF65-F5344CB8AC3E}">
        <p14:creationId xmlns:p14="http://schemas.microsoft.com/office/powerpoint/2010/main" val="9772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209801" y="685801"/>
            <a:ext cx="7908925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Aglutinace</a:t>
            </a:r>
            <a:r>
              <a:rPr lang="cs-CZ" altLang="cs-CZ" sz="1800">
                <a:solidFill>
                  <a:srgbClr val="000000"/>
                </a:solidFill>
              </a:rPr>
              <a:t> (shlukování) krvinek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Reakce antigen-protilátka. Membrány erytrocytů – mohou mít antigen –</a:t>
            </a:r>
            <a:r>
              <a:rPr lang="cs-CZ" altLang="cs-CZ" sz="1800" b="1">
                <a:solidFill>
                  <a:srgbClr val="000000"/>
                </a:solidFill>
              </a:rPr>
              <a:t> aglutinogen A nebo B</a:t>
            </a:r>
            <a:r>
              <a:rPr lang="cs-CZ" altLang="cs-CZ" sz="1800">
                <a:solidFill>
                  <a:srgbClr val="000000"/>
                </a:solidFill>
              </a:rPr>
              <a:t> (mukopolysacharidy). Reaguje s protilátkou v plazmě – </a:t>
            </a:r>
            <a:r>
              <a:rPr lang="cs-CZ" altLang="cs-CZ" sz="1800" b="1">
                <a:solidFill>
                  <a:srgbClr val="000000"/>
                </a:solidFill>
              </a:rPr>
              <a:t>aglutininem anti-A</a:t>
            </a:r>
            <a:r>
              <a:rPr lang="cs-CZ" altLang="cs-CZ" sz="1800">
                <a:solidFill>
                  <a:srgbClr val="000000"/>
                </a:solidFill>
              </a:rPr>
              <a:t> (a.&amp;) nebo aglutininem </a:t>
            </a:r>
            <a:r>
              <a:rPr lang="cs-CZ" altLang="cs-CZ" sz="1800" b="1">
                <a:solidFill>
                  <a:srgbClr val="000000"/>
                </a:solidFill>
              </a:rPr>
              <a:t>anti-B</a:t>
            </a:r>
            <a:r>
              <a:rPr lang="cs-CZ" altLang="cs-CZ" sz="1800">
                <a:solidFill>
                  <a:srgbClr val="000000"/>
                </a:solidFill>
              </a:rPr>
              <a:t> (a.ß) (oba γ-globuliny). U jednoho jedince není nikdy stejný aglutinogen a antiaglutinin.Transfúze.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Krev člověka: 4 základní skupiny (podle aglutinogenu v membránách).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Krvinky 0 (bez antigenu) neaglutinuje,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krvinky A shlukuje B a 0,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krvinky B shlukuje A a 0,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krvinky AB nemají protilátky.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57347" name="Picture 5" descr="krev sk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20288"/>
          <a:stretch>
            <a:fillRect/>
          </a:stretch>
        </p:blipFill>
        <p:spPr bwMode="auto">
          <a:xfrm>
            <a:off x="3048000" y="4640264"/>
            <a:ext cx="5791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délník 1"/>
          <p:cNvSpPr>
            <a:spLocks noChangeArrowheads="1"/>
          </p:cNvSpPr>
          <p:nvPr/>
        </p:nvSpPr>
        <p:spPr bwMode="auto">
          <a:xfrm>
            <a:off x="2286000" y="1066800"/>
            <a:ext cx="7239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Podskupiny A</a:t>
            </a:r>
            <a:r>
              <a:rPr lang="cs-CZ" altLang="cs-CZ" sz="1800" baseline="-20000">
                <a:solidFill>
                  <a:srgbClr val="000000"/>
                </a:solidFill>
              </a:rPr>
              <a:t>1</a:t>
            </a:r>
            <a:r>
              <a:rPr lang="cs-CZ" altLang="cs-CZ" sz="1800">
                <a:solidFill>
                  <a:srgbClr val="000000"/>
                </a:solidFill>
              </a:rPr>
              <a:t> – A</a:t>
            </a:r>
            <a:r>
              <a:rPr lang="cs-CZ" altLang="cs-CZ" sz="1800" baseline="-20000">
                <a:solidFill>
                  <a:srgbClr val="000000"/>
                </a:solidFill>
              </a:rPr>
              <a:t>6</a:t>
            </a:r>
            <a:r>
              <a:rPr lang="cs-CZ" altLang="cs-CZ" sz="1800">
                <a:solidFill>
                  <a:srgbClr val="000000"/>
                </a:solidFill>
              </a:rPr>
              <a:t>, další aglutinogeny D(Rh) – systém 13 a-genů (C,D,E aj.). Nejvíce antigenní D. D přítomen = Rh</a:t>
            </a:r>
            <a:r>
              <a:rPr lang="cs-CZ" altLang="cs-CZ" sz="1800" b="1" baseline="30000">
                <a:solidFill>
                  <a:srgbClr val="000000"/>
                </a:solidFill>
              </a:rPr>
              <a:t> +</a:t>
            </a:r>
            <a:r>
              <a:rPr lang="cs-CZ" altLang="cs-CZ" sz="1800">
                <a:solidFill>
                  <a:srgbClr val="000000"/>
                </a:solidFill>
              </a:rPr>
              <a:t>. Aglutininy anti-D normálně nejsou přítomny, tvoří se při setkání s krví Rh</a:t>
            </a:r>
            <a:r>
              <a:rPr lang="cs-CZ" altLang="cs-CZ" sz="1800" b="1" baseline="3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Dědičnost krevních skupin.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Krevní skupiny u zvířat: více než u lidí. Vznik antigenů před vývojem primátů. Známy i u slepic, kachen, králíků, koz.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Neidentifikovány u morčat, myší, koček a poikilotermů.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Mezitaxonová aglutinace </a:t>
            </a:r>
          </a:p>
        </p:txBody>
      </p:sp>
      <p:pic>
        <p:nvPicPr>
          <p:cNvPr id="5837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5994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Dokumenty\DISKC\Dokumenty\Pajdák\fyziol predn\krev\krev sku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33400"/>
            <a:ext cx="625316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7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délník 3"/>
          <p:cNvSpPr>
            <a:spLocks noChangeArrowheads="1"/>
          </p:cNvSpPr>
          <p:nvPr/>
        </p:nvSpPr>
        <p:spPr bwMode="auto">
          <a:xfrm>
            <a:off x="1981200" y="612775"/>
            <a:ext cx="7010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Regulace krvetvorby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Víceméně konstantní počet krvinek. Řízení tvorby – neurohumorální povaha přes </a:t>
            </a:r>
            <a:r>
              <a:rPr lang="cs-CZ" altLang="cs-CZ" sz="1800">
                <a:solidFill>
                  <a:srgbClr val="0070C0"/>
                </a:solidFill>
              </a:rPr>
              <a:t>hypotalamus</a:t>
            </a:r>
            <a:r>
              <a:rPr lang="cs-CZ" altLang="cs-CZ" sz="1800">
                <a:solidFill>
                  <a:srgbClr val="000000"/>
                </a:solidFill>
              </a:rPr>
              <a:t>. Plazmový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FF0000"/>
                </a:solidFill>
              </a:rPr>
              <a:t>erytropoetin</a:t>
            </a:r>
            <a:r>
              <a:rPr lang="cs-CZ" altLang="cs-CZ" sz="1800">
                <a:solidFill>
                  <a:srgbClr val="000000"/>
                </a:solidFill>
              </a:rPr>
              <a:t> podněcuje tvorbu erytrocytů a hemoglobinu.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Srážení krve (hemokoagulace x hemostáza)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Tekutý stav krve – fyziologický, na vzduchu tuhne.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Podstata: přeměna rozpustného </a:t>
            </a:r>
            <a:r>
              <a:rPr lang="cs-CZ" altLang="cs-CZ" sz="1800" b="1">
                <a:solidFill>
                  <a:srgbClr val="000000"/>
                </a:solidFill>
              </a:rPr>
              <a:t>fibrinogenu</a:t>
            </a:r>
            <a:r>
              <a:rPr lang="cs-CZ" altLang="cs-CZ" sz="1800">
                <a:solidFill>
                  <a:srgbClr val="000000"/>
                </a:solidFill>
              </a:rPr>
              <a:t> na nerozpustný síťový</a:t>
            </a:r>
            <a:r>
              <a:rPr lang="cs-CZ" altLang="cs-CZ" sz="1800" b="1">
                <a:solidFill>
                  <a:srgbClr val="000000"/>
                </a:solidFill>
              </a:rPr>
              <a:t> fibrin</a:t>
            </a:r>
            <a:r>
              <a:rPr lang="cs-CZ" altLang="cs-CZ" sz="18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Aktivace: enzymatická bílkovina </a:t>
            </a:r>
            <a:r>
              <a:rPr lang="cs-CZ" altLang="cs-CZ" sz="1800" b="1">
                <a:solidFill>
                  <a:srgbClr val="000000"/>
                </a:solidFill>
              </a:rPr>
              <a:t>trombin</a:t>
            </a:r>
            <a:r>
              <a:rPr lang="cs-CZ" altLang="cs-CZ" sz="1800">
                <a:solidFill>
                  <a:srgbClr val="000000"/>
                </a:solidFill>
              </a:rPr>
              <a:t> (vzniká v játrech jako neaktivní prekursor </a:t>
            </a:r>
            <a:r>
              <a:rPr lang="cs-CZ" altLang="cs-CZ" sz="1800" b="1">
                <a:solidFill>
                  <a:srgbClr val="000000"/>
                </a:solidFill>
              </a:rPr>
              <a:t>protrombin</a:t>
            </a:r>
            <a:r>
              <a:rPr lang="cs-CZ" altLang="cs-CZ" sz="1800">
                <a:solidFill>
                  <a:srgbClr val="000000"/>
                </a:solidFill>
              </a:rPr>
              <a:t>). Přeměna protrombin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trombin – kaskádová teorie). </a:t>
            </a:r>
            <a:r>
              <a:rPr lang="cs-CZ" altLang="cs-CZ" sz="1800">
                <a:solidFill>
                  <a:srgbClr val="FF0000"/>
                </a:solidFill>
              </a:rPr>
              <a:t>Kofaktory: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0070C0"/>
                </a:solidFill>
              </a:rPr>
              <a:t>tromboplastin a Ca</a:t>
            </a:r>
            <a:r>
              <a:rPr lang="cs-CZ" altLang="cs-CZ" sz="1800" b="1" baseline="40000">
                <a:solidFill>
                  <a:srgbClr val="0070C0"/>
                </a:solidFill>
              </a:rPr>
              <a:t>2+</a:t>
            </a:r>
            <a:r>
              <a:rPr lang="cs-CZ" altLang="cs-CZ" sz="1800" b="1">
                <a:solidFill>
                  <a:srgbClr val="0070C0"/>
                </a:solidFill>
              </a:rPr>
              <a:t>, vitamín K </a:t>
            </a:r>
            <a:r>
              <a:rPr lang="cs-CZ" altLang="cs-CZ" sz="1800">
                <a:solidFill>
                  <a:srgbClr val="000000"/>
                </a:solidFill>
              </a:rPr>
              <a:t>(podporuje syntézu protrombinu v játrech) fosfolipidy z rozpadlých krevních destiček. </a:t>
            </a:r>
          </a:p>
        </p:txBody>
      </p:sp>
    </p:spTree>
    <p:extLst>
      <p:ext uri="{BB962C8B-B14F-4D97-AF65-F5344CB8AC3E}">
        <p14:creationId xmlns:p14="http://schemas.microsoft.com/office/powerpoint/2010/main" val="135984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981200" y="533400"/>
            <a:ext cx="6477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KREV </a:t>
            </a:r>
            <a:r>
              <a:rPr lang="cs-CZ" altLang="cs-CZ" sz="1800">
                <a:solidFill>
                  <a:srgbClr val="000000"/>
                </a:solidFill>
              </a:rPr>
              <a:t>– úkoly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1.  Přívod živin a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 k tkáním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2.  Odvod odpadů k místu odstranění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3.  Udržování stálosti vnitřního prostředí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4.  Přenos účinných látek z místa tvorby na místa působení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5.  Ochrana organismu před nákazou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6.  Ucpávání poškozených cév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000000"/>
                </a:solidFill>
              </a:rPr>
              <a:t>Složky krve</a:t>
            </a:r>
            <a:r>
              <a:rPr lang="cs-CZ" altLang="cs-CZ" sz="1800">
                <a:solidFill>
                  <a:srgbClr val="000000"/>
                </a:solidFill>
              </a:rPr>
              <a:t>: - voda 70 – 80 %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sušina 30 – 20 %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tekutá složka (krevní plazma) muž 54, žena 59 %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krevní buňky (krvinky) m. 46, ž. 41 %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Hematokrit</a:t>
            </a:r>
            <a:r>
              <a:rPr lang="cs-CZ" altLang="cs-CZ" sz="1800">
                <a:solidFill>
                  <a:srgbClr val="000000"/>
                </a:solidFill>
              </a:rPr>
              <a:t> - poměr krevní plazmy : krevním buňkám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 nižších obratlovců: objem buněk nad 15 %,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člověk M54(Ž59) : 46(41)</a:t>
            </a:r>
          </a:p>
        </p:txBody>
      </p:sp>
      <p:pic>
        <p:nvPicPr>
          <p:cNvPr id="43011" name="Picture 5" descr="hematok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1755" r="19783" b="15790"/>
          <a:stretch>
            <a:fillRect/>
          </a:stretch>
        </p:blipFill>
        <p:spPr bwMode="auto">
          <a:xfrm>
            <a:off x="8356600" y="2133600"/>
            <a:ext cx="231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sráž k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59100"/>
            <a:ext cx="4114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981200" y="609601"/>
            <a:ext cx="6324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Poškození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adheze trombocytů v poraněném místě – </a:t>
            </a:r>
            <a:r>
              <a:rPr lang="cs-CZ" altLang="cs-CZ" sz="1800" b="1">
                <a:solidFill>
                  <a:srgbClr val="0070C0"/>
                </a:solidFill>
              </a:rPr>
              <a:t>primární destičková hemostatická zátka</a:t>
            </a:r>
            <a:endParaRPr lang="cs-CZ" altLang="cs-CZ" sz="180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uvolnění</a:t>
            </a:r>
            <a:r>
              <a:rPr lang="cs-CZ" altLang="cs-CZ" sz="1800" b="1">
                <a:solidFill>
                  <a:srgbClr val="0070C0"/>
                </a:solidFill>
              </a:rPr>
              <a:t> serotoninu </a:t>
            </a:r>
            <a:r>
              <a:rPr lang="cs-CZ" altLang="cs-CZ" sz="1800">
                <a:solidFill>
                  <a:srgbClr val="000000"/>
                </a:solidFill>
              </a:rPr>
              <a:t>– </a:t>
            </a:r>
            <a:r>
              <a:rPr lang="cs-CZ" altLang="cs-CZ" sz="1800" b="1">
                <a:solidFill>
                  <a:srgbClr val="000000"/>
                </a:solidFill>
              </a:rPr>
              <a:t>vazokonstrikční f</a:t>
            </a:r>
            <a:r>
              <a:rPr lang="cs-CZ" altLang="cs-CZ" sz="1800">
                <a:solidFill>
                  <a:srgbClr val="000000"/>
                </a:solidFill>
              </a:rPr>
              <a:t>áze (smrštění cév v místě poranění)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přeměna fibrinogenu na fibrin (pomocí trombinu)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vznik </a:t>
            </a:r>
            <a:r>
              <a:rPr lang="cs-CZ" altLang="cs-CZ" sz="1800" b="1">
                <a:solidFill>
                  <a:srgbClr val="0070C0"/>
                </a:solidFill>
              </a:rPr>
              <a:t>sekundární fibrinové hemostatické zátky</a:t>
            </a:r>
            <a:r>
              <a:rPr lang="cs-CZ" altLang="cs-CZ" sz="1800">
                <a:solidFill>
                  <a:srgbClr val="0070C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- ucpe poraněnou cévu, smrštěním vytlačuje krevní sérum.</a:t>
            </a: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1828800" y="60198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Heparin zabezpečuje nesrážení krve za normálních podmínek. S albuminy krevní plazmy brání aktivaci protrombinu. </a:t>
            </a:r>
          </a:p>
        </p:txBody>
      </p:sp>
      <p:sp>
        <p:nvSpPr>
          <p:cNvPr id="61445" name="TextovéPole 1"/>
          <p:cNvSpPr txBox="1">
            <a:spLocks noChangeArrowheads="1"/>
          </p:cNvSpPr>
          <p:nvPr/>
        </p:nvSpPr>
        <p:spPr bwMode="auto">
          <a:xfrm>
            <a:off x="4194175" y="4919663"/>
            <a:ext cx="50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000000"/>
                </a:solidFill>
              </a:rPr>
              <a:t>Vit K</a:t>
            </a:r>
          </a:p>
        </p:txBody>
      </p:sp>
      <p:sp>
        <p:nvSpPr>
          <p:cNvPr id="61446" name="Obdélník 2"/>
          <p:cNvSpPr>
            <a:spLocks noChangeArrowheads="1"/>
          </p:cNvSpPr>
          <p:nvPr/>
        </p:nvSpPr>
        <p:spPr bwMode="auto">
          <a:xfrm>
            <a:off x="6705601" y="4643439"/>
            <a:ext cx="887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 b="1">
                <a:solidFill>
                  <a:srgbClr val="000000"/>
                </a:solidFill>
              </a:rPr>
              <a:t>serotonin</a:t>
            </a:r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Dokumenty\DISKC\Dokumenty\Pajdák\fyziol predn\krev\srazeni krv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5088"/>
            <a:ext cx="386238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Obdélník 1"/>
          <p:cNvSpPr>
            <a:spLocks noChangeArrowheads="1"/>
          </p:cNvSpPr>
          <p:nvPr/>
        </p:nvSpPr>
        <p:spPr bwMode="auto">
          <a:xfrm>
            <a:off x="2438400" y="4764089"/>
            <a:ext cx="7086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Tkáňový mok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Podstatná část extracelulární tekutiny – 10 – 16 % hmotnosti (12 l u 75 kg muže). Složení závislé na krevní plazmě (bez bílkovin) – krevní ultrafiltrát + </a:t>
            </a:r>
            <a:r>
              <a:rPr lang="cs-CZ" altLang="cs-CZ" sz="1800">
                <a:solidFill>
                  <a:srgbClr val="0070C0"/>
                </a:solidFill>
              </a:rPr>
              <a:t>malé množství bílkovin z tkání</a:t>
            </a:r>
            <a:r>
              <a:rPr lang="cs-CZ" altLang="cs-CZ" sz="1800">
                <a:solidFill>
                  <a:srgbClr val="000000"/>
                </a:solidFill>
              </a:rPr>
              <a:t>. Tvoří životní prostředí tkání, zajišťuje látkovou výměnu.</a:t>
            </a:r>
          </a:p>
        </p:txBody>
      </p:sp>
    </p:spTree>
    <p:extLst>
      <p:ext uri="{BB962C8B-B14F-4D97-AF65-F5344CB8AC3E}">
        <p14:creationId xmlns:p14="http://schemas.microsoft.com/office/powerpoint/2010/main" val="1874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lymfat drá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9972" r="2753" b="2370"/>
          <a:stretch>
            <a:fillRect/>
          </a:stretch>
        </p:blipFill>
        <p:spPr bwMode="auto">
          <a:xfrm>
            <a:off x="6515100" y="914400"/>
            <a:ext cx="415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752600" y="533401"/>
            <a:ext cx="4876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Míza (lymfa), lymfatický cévní systém</a:t>
            </a: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Obratlovci, mízní cévy. Vzniká </a:t>
            </a:r>
            <a:r>
              <a:rPr lang="cs-CZ" altLang="cs-CZ" sz="2000">
                <a:solidFill>
                  <a:srgbClr val="0070C0"/>
                </a:solidFill>
              </a:rPr>
              <a:t>z tkáňového moku</a:t>
            </a:r>
            <a:r>
              <a:rPr lang="cs-CZ" altLang="cs-CZ" sz="2000">
                <a:solidFill>
                  <a:srgbClr val="000000"/>
                </a:solidFill>
              </a:rPr>
              <a:t>, přenos zplodin látkové přeměny a zažitiny. Složení odpovídá krevní plazmě, poloviční obsah bílkovin, více lymfocytů       (40 . 10</a:t>
            </a:r>
            <a:r>
              <a:rPr lang="cs-CZ" altLang="cs-CZ" sz="2000" baseline="30000">
                <a:solidFill>
                  <a:srgbClr val="000000"/>
                </a:solidFill>
              </a:rPr>
              <a:t>9</a:t>
            </a:r>
            <a:r>
              <a:rPr lang="cs-CZ" altLang="cs-CZ" sz="2000">
                <a:solidFill>
                  <a:srgbClr val="000000"/>
                </a:solidFill>
              </a:rPr>
              <a:t> v l).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Mízní cévy ze štěrbin orgánů se spojují, v mízních uzlinách fagocytace zplodin a mikroorganismů. Kapiláry, žíly, mízní kmeny, spojování do mízních kmenů, ústí do žilného oběhu. Jednosměrný pohyb mízy (chlopně) – tlakové změny v těle – peristaltika střev, stahy klků.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70C0"/>
                </a:solidFill>
              </a:rPr>
              <a:t>Mízní srdce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</a:rPr>
              <a:t>(úhoř, obojživelníci, plazi, někteří ptáci).</a:t>
            </a:r>
          </a:p>
        </p:txBody>
      </p:sp>
    </p:spTree>
    <p:extLst>
      <p:ext uri="{BB962C8B-B14F-4D97-AF65-F5344CB8AC3E}">
        <p14:creationId xmlns:p14="http://schemas.microsoft.com/office/powerpoint/2010/main" val="42065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3505201" y="457201"/>
            <a:ext cx="5383213" cy="993775"/>
          </a:xfrm>
        </p:spPr>
        <p:txBody>
          <a:bodyPr/>
          <a:lstStyle/>
          <a:p>
            <a:r>
              <a:rPr lang="cs-CZ" altLang="cs-CZ" sz="2700" b="1">
                <a:solidFill>
                  <a:srgbClr val="C00000"/>
                </a:solidFill>
              </a:rPr>
              <a:t>Lymfatický cévní systém</a:t>
            </a:r>
          </a:p>
        </p:txBody>
      </p:sp>
      <p:pic>
        <p:nvPicPr>
          <p:cNvPr id="6451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468438"/>
            <a:ext cx="573881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Obdélník 3"/>
          <p:cNvSpPr>
            <a:spLocks noChangeArrowheads="1"/>
          </p:cNvSpPr>
          <p:nvPr/>
        </p:nvSpPr>
        <p:spPr bwMode="auto">
          <a:xfrm>
            <a:off x="7681914" y="2057400"/>
            <a:ext cx="29860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C00000"/>
                </a:solidFill>
              </a:rPr>
              <a:t>biologické vlivy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262673"/>
                </a:solidFill>
              </a:rPr>
              <a:t>Neovlivnitelné: </a:t>
            </a:r>
            <a:r>
              <a:rPr lang="cs-CZ" altLang="cs-CZ">
                <a:solidFill>
                  <a:srgbClr val="000000"/>
                </a:solidFill>
              </a:rPr>
              <a:t>pohlaví, věk, rasa, genová výbava atd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333399"/>
                </a:solidFill>
              </a:rPr>
              <a:t>Ovlivnitelné: </a:t>
            </a:r>
            <a:r>
              <a:rPr lang="cs-CZ" altLang="cs-CZ">
                <a:solidFill>
                  <a:srgbClr val="000000"/>
                </a:solidFill>
              </a:rPr>
              <a:t>léky, životní styl, kouření</a:t>
            </a:r>
          </a:p>
        </p:txBody>
      </p:sp>
    </p:spTree>
    <p:extLst>
      <p:ext uri="{BB962C8B-B14F-4D97-AF65-F5344CB8AC3E}">
        <p14:creationId xmlns:p14="http://schemas.microsoft.com/office/powerpoint/2010/main" val="27097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676400" y="1109664"/>
            <a:ext cx="6699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Krevní plazma</a:t>
            </a:r>
            <a:r>
              <a:rPr lang="cs-CZ" altLang="cs-CZ" sz="1800">
                <a:solidFill>
                  <a:srgbClr val="000000"/>
                </a:solidFill>
              </a:rPr>
              <a:t> → 90 % vody, 7 – 8 % bílkovin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albuminy (mol. hmotn. 69 000) – 60 % bílkovin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globuliny (alfa, beta,gama,mol.hmot. 80 000–200 000) – 35 %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fibrinogen (do 350 000 – 400 000) – 5 %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tuky (5 – 7 g/l u člověka)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fosfatidy (1,75 – 3,3 g/l)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cholesterol (2,5 – 5,7 mmol/l)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glukóza (x mmol/l)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zplodiny rozpadu bílkovin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(močovina 2,5–7,5 mmol/l, kyselina močová)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</a:t>
            </a:r>
            <a:r>
              <a:rPr lang="el-GR" altLang="cs-CZ" sz="1800">
                <a:solidFill>
                  <a:srgbClr val="000000"/>
                </a:solidFill>
              </a:rPr>
              <a:t>220 - 420 μ</a:t>
            </a:r>
            <a:r>
              <a:rPr lang="cs-CZ" altLang="cs-CZ" sz="1800">
                <a:solidFill>
                  <a:srgbClr val="000000"/>
                </a:solidFill>
              </a:rPr>
              <a:t>mol/l, Ž140 - 340 </a:t>
            </a:r>
            <a:r>
              <a:rPr lang="el-GR" altLang="cs-CZ" sz="1800">
                <a:solidFill>
                  <a:srgbClr val="000000"/>
                </a:solidFill>
              </a:rPr>
              <a:t>μ</a:t>
            </a:r>
            <a:r>
              <a:rPr lang="cs-CZ" altLang="cs-CZ" sz="1800">
                <a:solidFill>
                  <a:srgbClr val="000000"/>
                </a:solidFill>
              </a:rPr>
              <a:t>mol/l)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další organické látky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anorganické látky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(NaCl – 6 g/l, kyselé uhličitany – 2 g/l)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44035" name="Picture 5" descr="bílk krev pl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0"/>
            <a:ext cx="32623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Dokumenty\DISKC\Dokumenty\Pajdák\fyziol predn\krev\elfo se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9" y="76200"/>
            <a:ext cx="3836987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bdélník 1"/>
          <p:cNvSpPr>
            <a:spLocks noChangeArrowheads="1"/>
          </p:cNvSpPr>
          <p:nvPr/>
        </p:nvSpPr>
        <p:spPr bwMode="auto">
          <a:xfrm>
            <a:off x="1828800" y="3733801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Krevní plazma → 90 % vody, 7 – 8 % bílkovin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albuminy (mol. hmotn. 69 000) – 60 % bílkovin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globuliny (alfa, beta,gama,mol.hmot. 80 000–200 000) – 35 %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- fibrinogen (do 350 000 – 400 000) – 5 %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45060" name="Obdélník 1"/>
          <p:cNvSpPr>
            <a:spLocks noChangeArrowheads="1"/>
          </p:cNvSpPr>
          <p:nvPr/>
        </p:nvSpPr>
        <p:spPr bwMode="auto">
          <a:xfrm>
            <a:off x="1676400" y="609600"/>
            <a:ext cx="487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Plazmatické bílkoviny</a:t>
            </a:r>
            <a:r>
              <a:rPr lang="cs-CZ" altLang="cs-CZ" sz="1800">
                <a:solidFill>
                  <a:srgbClr val="000000"/>
                </a:solidFill>
              </a:rPr>
              <a:t>: ryby 1,4 – 4 %, obojživelníci 2,4 %, plazi 5 %, ptáci 4 – 5 %, savci 6 – 8 %.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Nárůst albuminů. Fyziologické funkce: doprava látek (minerál.), MK, tuků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(zvl. lipoproteinů), hormonů,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γ-globuliny s protilátkami, protrombinem…</a:t>
            </a:r>
          </a:p>
        </p:txBody>
      </p:sp>
    </p:spTree>
    <p:extLst>
      <p:ext uri="{BB962C8B-B14F-4D97-AF65-F5344CB8AC3E}">
        <p14:creationId xmlns:p14="http://schemas.microsoft.com/office/powerpoint/2010/main" val="276426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752601" y="836613"/>
            <a:ext cx="8767763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Krevní buňky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červené krvinky (erytrocyty)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 obratlovců oválné s jádrem (3 – 9krát &gt; než lidské), u savců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okrouhlé (piškotovité) a zploštělé bez jádra (lidské Ø 6,7 – 7,7 μm, tl. 2μm). Monomolekulární povrchové vrstvy, bílkovinné stroma s roztokem hemoglobinu (37%)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Množství erytrocytů – druhově stálé: 	</a:t>
            </a:r>
            <a:r>
              <a:rPr lang="cs-CZ" altLang="cs-CZ" sz="1800" b="1" u="sng">
                <a:solidFill>
                  <a:srgbClr val="000000"/>
                </a:solidFill>
              </a:rPr>
              <a:t>M.: 5,4 . 10</a:t>
            </a:r>
            <a:r>
              <a:rPr lang="cs-CZ" altLang="cs-CZ" sz="1800" b="1" u="sng" baseline="30000">
                <a:solidFill>
                  <a:srgbClr val="000000"/>
                </a:solidFill>
              </a:rPr>
              <a:t>12</a:t>
            </a:r>
            <a:r>
              <a:rPr lang="cs-CZ" altLang="cs-CZ" sz="1800" b="1" u="sng">
                <a:solidFill>
                  <a:srgbClr val="000000"/>
                </a:solidFill>
              </a:rPr>
              <a:t>            Ž.: 4,5 . 10</a:t>
            </a:r>
            <a:r>
              <a:rPr lang="cs-CZ" altLang="cs-CZ" sz="1800" b="1" u="sng" baseline="30000">
                <a:solidFill>
                  <a:srgbClr val="000000"/>
                </a:solidFill>
              </a:rPr>
              <a:t>12 </a:t>
            </a:r>
            <a:r>
              <a:rPr lang="cs-CZ" altLang="cs-CZ" sz="1800" b="1" u="sng">
                <a:solidFill>
                  <a:srgbClr val="000000"/>
                </a:solidFill>
              </a:rPr>
              <a:t>v litru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Fyziologická funkce: zásadní význam pro přenos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, CO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 (krevní barvivo) a H</a:t>
            </a:r>
            <a:r>
              <a:rPr lang="cs-CZ" altLang="cs-CZ" sz="1800" b="1" baseline="3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Krevní (dýchací) barviva – proteidy s bílkovinnou a barevnou (s kovem) složkou.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 u="sng">
              <a:solidFill>
                <a:srgbClr val="000000"/>
              </a:solidFill>
            </a:endParaRPr>
          </a:p>
        </p:txBody>
      </p:sp>
      <p:pic>
        <p:nvPicPr>
          <p:cNvPr id="46083" name="Picture 5" descr="hemo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4887" b="5963"/>
          <a:stretch>
            <a:fillRect/>
          </a:stretch>
        </p:blipFill>
        <p:spPr bwMode="auto">
          <a:xfrm>
            <a:off x="3429000" y="3778251"/>
            <a:ext cx="4572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cervene-krvi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572" r="55026" b="31429"/>
          <a:stretch>
            <a:fillRect/>
          </a:stretch>
        </p:blipFill>
        <p:spPr bwMode="auto">
          <a:xfrm>
            <a:off x="9448800" y="0"/>
            <a:ext cx="1219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"/>
          <p:cNvSpPr>
            <a:spLocks noChangeArrowheads="1"/>
          </p:cNvSpPr>
          <p:nvPr/>
        </p:nvSpPr>
        <p:spPr bwMode="auto">
          <a:xfrm>
            <a:off x="2057400" y="533400"/>
            <a:ext cx="731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u="sng">
                <a:solidFill>
                  <a:srgbClr val="000000"/>
                </a:solidFill>
              </a:rPr>
              <a:t>Hemoglobin</a:t>
            </a:r>
            <a:r>
              <a:rPr lang="cs-CZ" altLang="cs-CZ" sz="1800">
                <a:solidFill>
                  <a:srgbClr val="000000"/>
                </a:solidFill>
              </a:rPr>
              <a:t> – globin (96 %) + nebílkovinný pigment hem (4 %).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 se váže na Fe2+ bez změny mocenství (celkem tedy 4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oxyhemoglobin</a:t>
            </a:r>
            <a:r>
              <a:rPr lang="cs-CZ" altLang="cs-CZ" sz="1800">
                <a:solidFill>
                  <a:srgbClr val="000000"/>
                </a:solidFill>
              </a:rPr>
              <a:t> (HbO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), (max. 200 ml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 1 l krve).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Uvolnění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 –</a:t>
            </a:r>
            <a:r>
              <a:rPr lang="cs-CZ" altLang="cs-CZ" sz="1800" b="1">
                <a:solidFill>
                  <a:srgbClr val="000000"/>
                </a:solidFill>
              </a:rPr>
              <a:t> "redukovaný"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 b="1">
                <a:solidFill>
                  <a:srgbClr val="000000"/>
                </a:solidFill>
              </a:rPr>
              <a:t>hemoglobin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Silnými oxidačními činidly se mění Fe</a:t>
            </a:r>
            <a:r>
              <a:rPr lang="cs-CZ" altLang="cs-CZ" sz="1800" b="1" baseline="30000">
                <a:solidFill>
                  <a:srgbClr val="000000"/>
                </a:solidFill>
              </a:rPr>
              <a:t>2+</a:t>
            </a:r>
            <a:r>
              <a:rPr lang="cs-CZ" altLang="cs-CZ" sz="1800">
                <a:solidFill>
                  <a:srgbClr val="000000"/>
                </a:solidFill>
              </a:rPr>
              <a:t> na Fe</a:t>
            </a:r>
            <a:r>
              <a:rPr lang="cs-CZ" altLang="cs-CZ" sz="1800" b="1" baseline="30000">
                <a:solidFill>
                  <a:srgbClr val="000000"/>
                </a:solidFill>
              </a:rPr>
              <a:t>3+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→ bezcenný </a:t>
            </a:r>
            <a:r>
              <a:rPr lang="cs-CZ" altLang="cs-CZ" sz="1800" b="1">
                <a:solidFill>
                  <a:srgbClr val="000000"/>
                </a:solidFill>
              </a:rPr>
              <a:t>methemoglobin </a:t>
            </a:r>
            <a:r>
              <a:rPr lang="cs-CZ" altLang="cs-CZ" sz="1800">
                <a:solidFill>
                  <a:srgbClr val="000000"/>
                </a:solidFill>
              </a:rPr>
              <a:t>pod vlivem dusitanů.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Možná vazba s CO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 –</a:t>
            </a:r>
            <a:r>
              <a:rPr lang="cs-CZ" altLang="cs-CZ" sz="1800" b="1">
                <a:solidFill>
                  <a:srgbClr val="000000"/>
                </a:solidFill>
              </a:rPr>
              <a:t> karbaminohemoglobin</a:t>
            </a:r>
            <a:r>
              <a:rPr lang="cs-CZ" altLang="cs-CZ" sz="180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Silná vazba na CO (210krát větší než k O</a:t>
            </a:r>
            <a:r>
              <a:rPr lang="cs-CZ" altLang="cs-CZ" sz="1800" baseline="-20000">
                <a:solidFill>
                  <a:srgbClr val="000000"/>
                </a:solidFill>
              </a:rPr>
              <a:t>2</a:t>
            </a:r>
            <a:r>
              <a:rPr lang="cs-CZ" altLang="cs-CZ" sz="1800">
                <a:solidFill>
                  <a:srgbClr val="000000"/>
                </a:solidFill>
              </a:rPr>
              <a:t>) –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karboxylhemoglobin</a:t>
            </a:r>
            <a:r>
              <a:rPr lang="cs-CZ" altLang="cs-CZ" sz="1800">
                <a:solidFill>
                  <a:srgbClr val="000000"/>
                </a:solidFill>
              </a:rPr>
              <a:t> (nebezpečnost 0,1 % CO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ve vzduchu)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4710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4191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7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625600" y="112714"/>
            <a:ext cx="8280400" cy="61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Hemocyanin – Cu, rozpuštěn v hemolymfě (rak, škeble, hlemýžď, hlavonožci) – třetinová vázací schopnost (70 ml O2 na 1 l krve) oproti hemoglobinu (200ml)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Chlorokruoriny – mořští červi – Fe, zelená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Hemerytriny – Sipunculidae – Fe, červená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Erytrokruoriny – pakomár – Fe, u pásnic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Bezbarvý hemovanadin – pláštěnci – vanad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Erytropoéza: embryonální vznik – játra a slezina, po narození v kostní dřeni.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Metabolismus železa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denní ztráty 1,5 mg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doplnění potravou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(a. → do zásob Fe - ferritin 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transferin+Fe=siderofilin/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b. → do kostní dřeně).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Rozpad Hmgl v RES-MF, Fe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→ </a:t>
            </a:r>
            <a:r>
              <a:rPr lang="cs-CZ" altLang="cs-CZ" sz="1600">
                <a:solidFill>
                  <a:srgbClr val="000000"/>
                </a:solidFill>
              </a:rPr>
              <a:t>transferin</a:t>
            </a:r>
            <a:r>
              <a:rPr lang="cs-CZ" altLang="cs-CZ" sz="1800">
                <a:solidFill>
                  <a:srgbClr val="000000"/>
                </a:solidFill>
              </a:rPr>
              <a:t>, Bilirubin do krve,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vychytáván játry do žluče,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Vylučován stolicí.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Červené krvinky se nemnoží (bezjaderné), po 120 dnech zanikají ve slezině (denně 2 . 10</a:t>
            </a:r>
            <a:r>
              <a:rPr lang="cs-CZ" altLang="cs-CZ" sz="1800" baseline="30000">
                <a:solidFill>
                  <a:srgbClr val="000000"/>
                </a:solidFill>
              </a:rPr>
              <a:t>11</a:t>
            </a:r>
            <a:r>
              <a:rPr lang="cs-CZ" altLang="cs-CZ" sz="1800">
                <a:solidFill>
                  <a:srgbClr val="000000"/>
                </a:solidFill>
              </a:rPr>
              <a:t>), kde jsou pohlcovány buňkami RES. </a:t>
            </a:r>
          </a:p>
        </p:txBody>
      </p:sp>
      <p:pic>
        <p:nvPicPr>
          <p:cNvPr id="48131" name="Picture 6" descr="oběh ž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14601"/>
            <a:ext cx="57531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Dokumenty\DISKC\Dokumenty\Pajdák\fyziol predn\krev\diferencia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066801"/>
            <a:ext cx="65627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ovéPole 1"/>
          <p:cNvSpPr txBox="1">
            <a:spLocks noChangeArrowheads="1"/>
          </p:cNvSpPr>
          <p:nvPr/>
        </p:nvSpPr>
        <p:spPr bwMode="auto">
          <a:xfrm>
            <a:off x="4343400" y="609600"/>
            <a:ext cx="357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Diferenciace z kmenových buněk</a:t>
            </a:r>
          </a:p>
        </p:txBody>
      </p:sp>
    </p:spTree>
    <p:extLst>
      <p:ext uri="{BB962C8B-B14F-4D97-AF65-F5344CB8AC3E}">
        <p14:creationId xmlns:p14="http://schemas.microsoft.com/office/powerpoint/2010/main" val="24133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2211389" y="976314"/>
            <a:ext cx="8072437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</a:t>
            </a:r>
            <a:r>
              <a:rPr lang="cs-CZ" altLang="cs-CZ" sz="1800" b="1">
                <a:solidFill>
                  <a:srgbClr val="000000"/>
                </a:solidFill>
              </a:rPr>
              <a:t> bílé krvinky (leukocyty)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Volné jaderné buňky, rozmanitý tvar. Vznik – kostní dřeň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u="sng">
                <a:solidFill>
                  <a:srgbClr val="000000"/>
                </a:solidFill>
              </a:rPr>
              <a:t>Agranulocyty</a:t>
            </a:r>
            <a:r>
              <a:rPr lang="cs-CZ" altLang="cs-CZ" sz="1800">
                <a:solidFill>
                  <a:srgbClr val="000000"/>
                </a:solidFill>
              </a:rPr>
              <a:t> – protoplazma bez granulace, nečlenité jádro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	lymfocyty</a:t>
            </a:r>
            <a:r>
              <a:rPr lang="cs-CZ" altLang="cs-CZ" sz="1800">
                <a:solidFill>
                  <a:srgbClr val="000000"/>
                </a:solidFill>
              </a:rPr>
              <a:t> – velké kulaté jádro. Nefagocytují, tvorba protilátek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	monocyty</a:t>
            </a:r>
            <a:r>
              <a:rPr lang="cs-CZ" altLang="cs-CZ" sz="1800">
                <a:solidFill>
                  <a:srgbClr val="000000"/>
                </a:solidFill>
              </a:rPr>
              <a:t> – největší bílé krvinky, velké ledvinité jádro. Fagocytují.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u="sng">
                <a:solidFill>
                  <a:srgbClr val="000000"/>
                </a:solidFill>
              </a:rPr>
              <a:t>Granulocyty</a:t>
            </a:r>
            <a:r>
              <a:rPr lang="cs-CZ" altLang="cs-CZ" sz="1800">
                <a:solidFill>
                  <a:srgbClr val="000000"/>
                </a:solidFill>
              </a:rPr>
              <a:t> – granulovaná cytoplazma, segmentované jádro (70 % bílých krvinek)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	neutrofily</a:t>
            </a:r>
            <a:r>
              <a:rPr lang="cs-CZ" altLang="cs-CZ" sz="1800">
                <a:solidFill>
                  <a:srgbClr val="000000"/>
                </a:solidFill>
              </a:rPr>
              <a:t> s velkým nejvíce členěným jádrem, fagocytují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	eozinofily</a:t>
            </a:r>
            <a:r>
              <a:rPr lang="cs-CZ" altLang="cs-CZ" sz="1800">
                <a:solidFill>
                  <a:srgbClr val="000000"/>
                </a:solidFill>
              </a:rPr>
              <a:t> pomnožují se za patolog. stavů, fagocytují (3% granuloc.)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	bazofily</a:t>
            </a:r>
            <a:r>
              <a:rPr lang="cs-CZ" altLang="cs-CZ" sz="1800">
                <a:solidFill>
                  <a:srgbClr val="000000"/>
                </a:solidFill>
              </a:rPr>
              <a:t> s nejméně členěným jádrem. Transportní role – (1% gran.)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50179" name="Picture 5" descr="výv bíl kr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3"/>
          <a:stretch>
            <a:fillRect/>
          </a:stretch>
        </p:blipFill>
        <p:spPr bwMode="auto">
          <a:xfrm>
            <a:off x="4343400" y="4745039"/>
            <a:ext cx="54864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1524000" y="423477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2" name="Rectangle 12"/>
          <p:cNvSpPr>
            <a:spLocks noChangeArrowheads="1"/>
          </p:cNvSpPr>
          <p:nvPr/>
        </p:nvSpPr>
        <p:spPr bwMode="auto">
          <a:xfrm>
            <a:off x="1524000" y="104260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1524000" y="16331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4" name="Rectangle 14"/>
          <p:cNvSpPr>
            <a:spLocks noChangeArrowheads="1"/>
          </p:cNvSpPr>
          <p:nvPr/>
        </p:nvSpPr>
        <p:spPr bwMode="auto">
          <a:xfrm>
            <a:off x="1524000" y="21284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1524000" y="2728527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86" name="Rectangle 16"/>
          <p:cNvSpPr>
            <a:spLocks noChangeArrowheads="1"/>
          </p:cNvSpPr>
          <p:nvPr/>
        </p:nvSpPr>
        <p:spPr bwMode="auto">
          <a:xfrm>
            <a:off x="1524000" y="3242877"/>
            <a:ext cx="433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r>
              <a:rPr lang="cs-CZ" altLang="cs-CZ" sz="900">
                <a:solidFill>
                  <a:srgbClr val="000000"/>
                </a:solidFill>
              </a:rPr>
              <a:t>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50187" name="Picture 36" descr="c-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5778500"/>
            <a:ext cx="6969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35" descr="c-megakaryoc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022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34" descr="c-lymfoc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3440113"/>
            <a:ext cx="619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33" descr="c-monocy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090988"/>
            <a:ext cx="10922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32" descr="c-b-e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4902200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31" descr="c-b-b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5791201"/>
            <a:ext cx="7381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Rectangle 37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94" name="Rectangle 38"/>
          <p:cNvSpPr>
            <a:spLocks noChangeArrowheads="1"/>
          </p:cNvSpPr>
          <p:nvPr/>
        </p:nvSpPr>
        <p:spPr bwMode="auto">
          <a:xfrm>
            <a:off x="1676400" y="575877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95" name="Rectangle 39"/>
          <p:cNvSpPr>
            <a:spLocks noChangeArrowheads="1"/>
          </p:cNvSpPr>
          <p:nvPr/>
        </p:nvSpPr>
        <p:spPr bwMode="auto">
          <a:xfrm>
            <a:off x="1676400" y="119500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96" name="Rectangle 40"/>
          <p:cNvSpPr>
            <a:spLocks noChangeArrowheads="1"/>
          </p:cNvSpPr>
          <p:nvPr/>
        </p:nvSpPr>
        <p:spPr bwMode="auto">
          <a:xfrm>
            <a:off x="1676400" y="17855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97" name="Rectangle 41"/>
          <p:cNvSpPr>
            <a:spLocks noChangeArrowheads="1"/>
          </p:cNvSpPr>
          <p:nvPr/>
        </p:nvSpPr>
        <p:spPr bwMode="auto">
          <a:xfrm>
            <a:off x="1676400" y="22808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98" name="Rectangle 42"/>
          <p:cNvSpPr>
            <a:spLocks noChangeArrowheads="1"/>
          </p:cNvSpPr>
          <p:nvPr/>
        </p:nvSpPr>
        <p:spPr bwMode="auto">
          <a:xfrm>
            <a:off x="1676400" y="2880927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</a:t>
            </a: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0199" name="Rectangle 43"/>
          <p:cNvSpPr>
            <a:spLocks noChangeArrowheads="1"/>
          </p:cNvSpPr>
          <p:nvPr/>
        </p:nvSpPr>
        <p:spPr bwMode="auto">
          <a:xfrm>
            <a:off x="1676400" y="3395277"/>
            <a:ext cx="433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800000"/>
                </a:solidFill>
                <a:cs typeface="Times New Roman" panose="02020603050405020304" pitchFamily="18" charset="0"/>
              </a:rPr>
              <a:t>     </a:t>
            </a:r>
            <a:r>
              <a:rPr lang="cs-CZ" altLang="cs-CZ" sz="900">
                <a:solidFill>
                  <a:srgbClr val="000000"/>
                </a:solidFill>
              </a:rPr>
              <a:t> </a:t>
            </a: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Širokoúhlá obrazovka</PresentationFormat>
  <Paragraphs>214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Lymfatický cévní systém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1</cp:revision>
  <dcterms:created xsi:type="dcterms:W3CDTF">2019-11-21T10:31:47Z</dcterms:created>
  <dcterms:modified xsi:type="dcterms:W3CDTF">2019-11-21T10:32:10Z</dcterms:modified>
</cp:coreProperties>
</file>