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CC04D-FDC0-453E-B267-F5511ECFA730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3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A9F82-0368-43AB-AB6F-218435AEB54A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AE257-FFCA-407D-B932-B714F4A31E01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0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13A5B-06AD-4BC5-A679-27E90D7D5EC0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1C7DD-827B-444C-9CDE-F3C51432D749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BAFFF-CC13-4B88-B30C-4029EB804193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2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33711-73F9-4C21-A5BB-BD229AF6629A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8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79989-F1FD-4DCD-B140-1E5799BC535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AF9C6-94A9-4CB4-A658-FFD0BCC390E7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54DB1-6118-47D0-9FC3-F54CF6DC9512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0AD13-5566-4ABB-92CE-56E1C33AEBBB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88AA"/>
            </a:gs>
            <a:gs pos="50000">
              <a:srgbClr val="CCCCFF"/>
            </a:gs>
            <a:gs pos="100000">
              <a:srgbClr val="8888A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914DE-CDE7-4499-B655-FC1567BEDAF4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4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752600" y="214313"/>
            <a:ext cx="85788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NERVOVÁ</a:t>
            </a:r>
            <a:r>
              <a:rPr lang="cs-CZ" altLang="cs-CZ" sz="2000">
                <a:solidFill>
                  <a:srgbClr val="000000"/>
                </a:solidFill>
              </a:rPr>
              <a:t> (vzrušivá)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Základní článek nervové soustavy –</a:t>
            </a:r>
            <a:r>
              <a:rPr lang="cs-CZ" altLang="cs-CZ" sz="1800" b="1">
                <a:solidFill>
                  <a:srgbClr val="000000"/>
                </a:solidFill>
              </a:rPr>
              <a:t> nervová buňka – neuron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Vlastní činnost nervové soustavy – kombinace dvou mechanismů: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a) elektrický 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b) sekreční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Nervové systémy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necentralizované – difúzní</a:t>
            </a:r>
            <a:r>
              <a:rPr lang="cs-CZ" altLang="cs-CZ" sz="1800">
                <a:solidFill>
                  <a:srgbClr val="000000"/>
                </a:solidFill>
              </a:rPr>
              <a:t> (síť buněk po těle) x </a:t>
            </a:r>
            <a:r>
              <a:rPr lang="cs-CZ" altLang="cs-CZ" sz="1800" b="1">
                <a:solidFill>
                  <a:srgbClr val="000000"/>
                </a:solidFill>
              </a:rPr>
              <a:t>centralizované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828800" y="2286001"/>
            <a:ext cx="6629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Neuron – 1. dendrity</a:t>
            </a:r>
            <a:r>
              <a:rPr lang="cs-CZ" altLang="cs-CZ">
                <a:solidFill>
                  <a:srgbClr val="000000"/>
                </a:solidFill>
              </a:rPr>
              <a:t> – krátké výběžky neuronu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2. buněčné tělo (soma)</a:t>
            </a:r>
            <a:r>
              <a:rPr lang="cs-CZ" altLang="cs-CZ">
                <a:solidFill>
                  <a:srgbClr val="000000"/>
                </a:solidFill>
              </a:rPr>
              <a:t> – jádro s cytoplazmou. Na povrchové  membráně (</a:t>
            </a:r>
            <a:r>
              <a:rPr lang="cs-CZ" altLang="cs-CZ" b="1">
                <a:solidFill>
                  <a:srgbClr val="000000"/>
                </a:solidFill>
              </a:rPr>
              <a:t>dendrosomatická</a:t>
            </a:r>
            <a:r>
              <a:rPr lang="cs-CZ" altLang="cs-CZ">
                <a:solidFill>
                  <a:srgbClr val="000000"/>
                </a:solidFill>
              </a:rPr>
              <a:t> membrána) a dendritech četná  synaptická spojení s jinými neurony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3. axon – nervové vlákno – neurit</a:t>
            </a:r>
            <a:r>
              <a:rPr lang="cs-CZ" altLang="cs-CZ">
                <a:solidFill>
                  <a:srgbClr val="000000"/>
                </a:solidFill>
              </a:rPr>
              <a:t> – vedení vzruchu – vodivá  složka, většinou jeden. Cytoplazma, buněčná membrána, často  obaly </a:t>
            </a:r>
            <a:r>
              <a:rPr lang="cs-CZ" altLang="cs-CZ" b="1">
                <a:solidFill>
                  <a:srgbClr val="000000"/>
                </a:solidFill>
              </a:rPr>
              <a:t>gliové</a:t>
            </a:r>
            <a:r>
              <a:rPr lang="cs-CZ" altLang="cs-CZ">
                <a:solidFill>
                  <a:srgbClr val="000000"/>
                </a:solidFill>
              </a:rPr>
              <a:t> (</a:t>
            </a:r>
            <a:r>
              <a:rPr lang="cs-CZ" altLang="cs-CZ" b="1">
                <a:solidFill>
                  <a:srgbClr val="000000"/>
                </a:solidFill>
              </a:rPr>
              <a:t>myelinové pochvy</a:t>
            </a:r>
            <a:r>
              <a:rPr lang="cs-CZ" altLang="cs-CZ">
                <a:solidFill>
                  <a:srgbClr val="000000"/>
                </a:solidFill>
              </a:rPr>
              <a:t>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cs-CZ" altLang="cs-CZ" b="1">
                <a:solidFill>
                  <a:srgbClr val="000000"/>
                </a:solidFill>
              </a:rPr>
              <a:t>iniciální segment</a:t>
            </a:r>
            <a:r>
              <a:rPr lang="cs-CZ" altLang="cs-CZ">
                <a:solidFill>
                  <a:srgbClr val="000000"/>
                </a:solidFill>
              </a:rPr>
              <a:t> – připojení axonu k buněčnému tělu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nervová zakončení (telodendrie)</a:t>
            </a:r>
            <a:r>
              <a:rPr lang="cs-CZ" altLang="cs-CZ">
                <a:solidFill>
                  <a:srgbClr val="000000"/>
                </a:solidFill>
              </a:rPr>
              <a:t> – výstupní úsek,  uvolňování mediátorů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c) kolaterály</a:t>
            </a:r>
            <a:r>
              <a:rPr lang="cs-CZ" altLang="cs-CZ">
                <a:solidFill>
                  <a:srgbClr val="000000"/>
                </a:solidFill>
              </a:rPr>
              <a:t> – boční výběžky s axonovým charakterem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Aferentní</a:t>
            </a:r>
            <a:r>
              <a:rPr lang="cs-CZ" altLang="cs-CZ">
                <a:solidFill>
                  <a:srgbClr val="000000"/>
                </a:solidFill>
              </a:rPr>
              <a:t> (vzestupné) neurony – informace z čidel (receptorů)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Eferentní</a:t>
            </a:r>
            <a:r>
              <a:rPr lang="cs-CZ" altLang="cs-CZ">
                <a:solidFill>
                  <a:srgbClr val="000000"/>
                </a:solidFill>
              </a:rPr>
              <a:t> (sestupné) neurony – z CNS k efektorům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Interneurony</a:t>
            </a:r>
            <a:r>
              <a:rPr lang="cs-CZ" altLang="cs-CZ">
                <a:solidFill>
                  <a:srgbClr val="000000"/>
                </a:solidFill>
              </a:rPr>
              <a:t> (asociační n.) – převážně v CNS.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Tvarová rozmanitost neuronů</a:t>
            </a:r>
          </a:p>
        </p:txBody>
      </p:sp>
      <p:pic>
        <p:nvPicPr>
          <p:cNvPr id="11268" name="Picture 6" descr="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6877"/>
          <a:stretch>
            <a:fillRect/>
          </a:stretch>
        </p:blipFill>
        <p:spPr bwMode="auto">
          <a:xfrm>
            <a:off x="8651876" y="0"/>
            <a:ext cx="20161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neuron dě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7"/>
          <a:stretch>
            <a:fillRect/>
          </a:stretch>
        </p:blipFill>
        <p:spPr bwMode="auto">
          <a:xfrm>
            <a:off x="8329614" y="4495800"/>
            <a:ext cx="23383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neuron dě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9" r="63077"/>
          <a:stretch>
            <a:fillRect/>
          </a:stretch>
        </p:blipFill>
        <p:spPr bwMode="auto">
          <a:xfrm>
            <a:off x="6858000" y="6451600"/>
            <a:ext cx="1447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8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2286000" y="2209800"/>
            <a:ext cx="5029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Spojení neuronů do</a:t>
            </a:r>
            <a:r>
              <a:rPr lang="cs-CZ" altLang="cs-CZ" b="1">
                <a:solidFill>
                  <a:srgbClr val="000000"/>
                </a:solidFill>
              </a:rPr>
              <a:t> nervových obvodů</a:t>
            </a:r>
            <a:r>
              <a:rPr lang="cs-CZ" altLang="cs-CZ">
                <a:solidFill>
                  <a:srgbClr val="000000"/>
                </a:solidFill>
              </a:rPr>
              <a:t> (otevřené x uzavřené).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Otevřené: sled neuronů, kde žádný není prostřednictvím axonu spojen s předchozím.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Uzavřené: je zpětné spojení s předcházejícími neurony.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Zpětná vazba</a:t>
            </a:r>
            <a:r>
              <a:rPr lang="cs-CZ" altLang="cs-CZ">
                <a:solidFill>
                  <a:srgbClr val="000000"/>
                </a:solidFill>
              </a:rPr>
              <a:t> - část výstupních signálů se vrací zpět pro ovlivňování a regulování další činnosti systému.</a:t>
            </a:r>
            <a:r>
              <a:rPr lang="cs-CZ" altLang="cs-CZ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Negativní</a:t>
            </a:r>
            <a:r>
              <a:rPr lang="cs-CZ" altLang="cs-CZ">
                <a:solidFill>
                  <a:srgbClr val="000000"/>
                </a:solidFill>
              </a:rPr>
              <a:t> zpětná vazba - obrácený směr než počáteční aktivita.</a:t>
            </a:r>
          </a:p>
        </p:txBody>
      </p:sp>
      <p:pic>
        <p:nvPicPr>
          <p:cNvPr id="2048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667001"/>
            <a:ext cx="2667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990600"/>
            <a:ext cx="2657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828800" y="342901"/>
            <a:ext cx="6172200" cy="591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096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096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09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09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09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9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9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9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96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Příjem informací (z vnitřního i vnějšího prostředí) –</a:t>
            </a:r>
            <a:r>
              <a:rPr lang="cs-CZ" altLang="cs-CZ" sz="1800" b="1">
                <a:solidFill>
                  <a:srgbClr val="000000"/>
                </a:solidFill>
              </a:rPr>
              <a:t> receptory </a:t>
            </a:r>
            <a:r>
              <a:rPr lang="cs-CZ" altLang="cs-CZ" sz="1800">
                <a:solidFill>
                  <a:srgbClr val="000000"/>
                </a:solidFill>
              </a:rPr>
              <a:t>(</a:t>
            </a:r>
            <a:r>
              <a:rPr lang="cs-CZ" altLang="cs-CZ" sz="1800">
                <a:solidFill>
                  <a:srgbClr val="0070C0"/>
                </a:solidFill>
              </a:rPr>
              <a:t>smyslové</a:t>
            </a:r>
            <a:r>
              <a:rPr lang="cs-CZ" altLang="cs-CZ" sz="1800">
                <a:solidFill>
                  <a:srgbClr val="000000"/>
                </a:solidFill>
              </a:rPr>
              <a:t> nebo </a:t>
            </a:r>
            <a:r>
              <a:rPr lang="cs-CZ" altLang="cs-CZ" sz="1800">
                <a:solidFill>
                  <a:srgbClr val="0070C0"/>
                </a:solidFill>
              </a:rPr>
              <a:t>aferentní nervové buňky </a:t>
            </a:r>
            <a:r>
              <a:rPr lang="cs-CZ" altLang="cs-CZ" sz="1800">
                <a:solidFill>
                  <a:srgbClr val="000000"/>
                </a:solidFill>
              </a:rPr>
              <a:t>přeměňující energii z prostředí na změny v membránovém potenciálu).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Se zvětšující se intenzitou podnětu stoupá </a:t>
            </a:r>
            <a:r>
              <a:rPr lang="cs-CZ" altLang="cs-CZ" sz="1800">
                <a:solidFill>
                  <a:srgbClr val="0070C0"/>
                </a:solidFill>
              </a:rPr>
              <a:t>depolarizace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stupňovitá odpověď receptoru: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receptorový</a:t>
            </a:r>
            <a:r>
              <a:rPr lang="cs-CZ" altLang="cs-CZ" sz="1800">
                <a:solidFill>
                  <a:srgbClr val="000000"/>
                </a:solidFill>
              </a:rPr>
              <a:t> /generátorový/ </a:t>
            </a:r>
            <a:r>
              <a:rPr lang="cs-CZ" altLang="cs-CZ" sz="1800" b="1">
                <a:solidFill>
                  <a:srgbClr val="000000"/>
                </a:solidFill>
              </a:rPr>
              <a:t>potenciál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Šíří se maximálně na vzdálenost 1 mm, pak se převádí na akční potenciály.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70C0"/>
                </a:solidFill>
              </a:rPr>
              <a:t>Adaptace</a:t>
            </a:r>
            <a:r>
              <a:rPr lang="cs-CZ" altLang="cs-CZ" sz="1800">
                <a:solidFill>
                  <a:srgbClr val="000000"/>
                </a:solidFill>
              </a:rPr>
              <a:t> je pokles frekvence akčních potenciálů v aferentním neuronu při neměnné velikosti energie podnětu (až zastavení tvorby akčních potenciálů). </a:t>
            </a:r>
            <a:r>
              <a:rPr lang="cs-CZ" altLang="cs-CZ" sz="1800">
                <a:solidFill>
                  <a:srgbClr val="0070C0"/>
                </a:solidFill>
              </a:rPr>
              <a:t>Nízká adaptace </a:t>
            </a:r>
            <a:r>
              <a:rPr lang="cs-CZ" altLang="cs-CZ" sz="1800">
                <a:solidFill>
                  <a:srgbClr val="000000"/>
                </a:solidFill>
              </a:rPr>
              <a:t>– receptory tahové (sval. vřeténka, receptory v oblouku aorty aj.), teploty, bolesti. </a:t>
            </a:r>
            <a:r>
              <a:rPr lang="cs-CZ" altLang="cs-CZ" sz="1800">
                <a:solidFill>
                  <a:srgbClr val="0070C0"/>
                </a:solidFill>
              </a:rPr>
              <a:t>Rychlá adaptace </a:t>
            </a:r>
            <a:r>
              <a:rPr lang="cs-CZ" altLang="cs-CZ" sz="1800">
                <a:solidFill>
                  <a:srgbClr val="000000"/>
                </a:solidFill>
              </a:rPr>
              <a:t>u receptorů dotyku (ohnutí vlasu – vzruchy pouze při pohybu) i taktilních (kůže bez chloupků).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70C0"/>
                </a:solidFill>
              </a:rPr>
              <a:t>Totožnost akčních potenciálů </a:t>
            </a:r>
            <a:r>
              <a:rPr lang="cs-CZ" altLang="cs-CZ" sz="1800">
                <a:solidFill>
                  <a:srgbClr val="000000"/>
                </a:solidFill>
              </a:rPr>
              <a:t>– rozlišení podnětů pomocí specifické citlivosti receptorů a specifičnosti aferentních drah. </a:t>
            </a:r>
            <a:r>
              <a:rPr lang="cs-CZ" altLang="cs-CZ" sz="1800">
                <a:solidFill>
                  <a:srgbClr val="0070C0"/>
                </a:solidFill>
              </a:rPr>
              <a:t>Není úplná</a:t>
            </a:r>
            <a:r>
              <a:rPr lang="cs-CZ" altLang="cs-CZ" sz="1800">
                <a:solidFill>
                  <a:srgbClr val="000000"/>
                </a:solidFill>
              </a:rPr>
              <a:t>, odpověď i na jiný signál (ale dosti silný).</a:t>
            </a:r>
          </a:p>
        </p:txBody>
      </p:sp>
      <p:pic>
        <p:nvPicPr>
          <p:cNvPr id="21507" name="Picture 5" descr="gener pote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4"/>
          <a:stretch>
            <a:fillRect/>
          </a:stretch>
        </p:blipFill>
        <p:spPr bwMode="auto">
          <a:xfrm>
            <a:off x="8001000" y="1676401"/>
            <a:ext cx="27828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gener pote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8" t="35754"/>
          <a:stretch>
            <a:fillRect/>
          </a:stretch>
        </p:blipFill>
        <p:spPr bwMode="auto">
          <a:xfrm>
            <a:off x="8174039" y="3751263"/>
            <a:ext cx="2454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1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133600" y="2133600"/>
            <a:ext cx="56388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Kosterní sval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Sval </a:t>
            </a:r>
            <a:r>
              <a:rPr lang="cs-CZ" altLang="cs-CZ" sz="1800">
                <a:solidFill>
                  <a:srgbClr val="000000"/>
                </a:solidFill>
              </a:rPr>
              <a:t>(až 30 cm)</a:t>
            </a:r>
            <a:r>
              <a:rPr lang="cs-CZ" altLang="cs-CZ" sz="1800" b="1">
                <a:solidFill>
                  <a:srgbClr val="000000"/>
                </a:solidFill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svalové vlákno </a:t>
            </a:r>
            <a:r>
              <a:rPr lang="cs-CZ" altLang="cs-CZ" sz="1800">
                <a:solidFill>
                  <a:srgbClr val="000000"/>
                </a:solidFill>
              </a:rPr>
              <a:t>(d 30 cm, </a:t>
            </a:r>
            <a:r>
              <a:rPr lang="en-US" altLang="cs-CZ" sz="1800">
                <a:solidFill>
                  <a:srgbClr val="000000"/>
                </a:solidFill>
                <a:cs typeface="Arial" panose="020B0604020202020204" pitchFamily="34" charset="0"/>
              </a:rPr>
              <a:t>Ø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 až 100 </a:t>
            </a:r>
            <a:r>
              <a:rPr lang="el-GR" altLang="cs-CZ" sz="1800">
                <a:solidFill>
                  <a:srgbClr val="000000"/>
                </a:solidFill>
                <a:cs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m)</a:t>
            </a:r>
            <a:r>
              <a:rPr lang="cs-CZ" altLang="cs-CZ" sz="1800" b="1">
                <a:solidFill>
                  <a:srgbClr val="000000"/>
                </a:solidFill>
              </a:rPr>
              <a:t>,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myofibrila </a:t>
            </a:r>
            <a:r>
              <a:rPr lang="cs-CZ" altLang="cs-CZ" sz="1800">
                <a:solidFill>
                  <a:srgbClr val="000000"/>
                </a:solidFill>
              </a:rPr>
              <a:t>(d 30 cm,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en-US" altLang="cs-CZ" sz="1800">
                <a:solidFill>
                  <a:srgbClr val="000000"/>
                </a:solidFill>
              </a:rPr>
              <a:t>Ø</a:t>
            </a:r>
            <a:r>
              <a:rPr lang="cs-CZ" altLang="cs-CZ" sz="1800">
                <a:solidFill>
                  <a:srgbClr val="000000"/>
                </a:solidFill>
              </a:rPr>
              <a:t>  1 – 2 </a:t>
            </a:r>
            <a:r>
              <a:rPr lang="el-GR" altLang="cs-CZ" sz="1800">
                <a:solidFill>
                  <a:srgbClr val="000000"/>
                </a:solidFill>
              </a:rPr>
              <a:t>μ</a:t>
            </a:r>
            <a:r>
              <a:rPr lang="cs-CZ" altLang="cs-CZ" sz="1800">
                <a:solidFill>
                  <a:srgbClr val="000000"/>
                </a:solidFill>
              </a:rPr>
              <a:t>m)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ze sarkomer</a:t>
            </a:r>
            <a:r>
              <a:rPr lang="cs-CZ" altLang="cs-CZ" sz="1800">
                <a:solidFill>
                  <a:srgbClr val="000000"/>
                </a:solidFill>
              </a:rPr>
              <a:t> (d 2,5 </a:t>
            </a:r>
            <a:r>
              <a:rPr lang="el-GR" altLang="cs-CZ" sz="1800">
                <a:solidFill>
                  <a:srgbClr val="000000"/>
                </a:solidFill>
              </a:rPr>
              <a:t>μ</a:t>
            </a:r>
            <a:r>
              <a:rPr lang="cs-CZ" altLang="cs-CZ" sz="1800">
                <a:solidFill>
                  <a:srgbClr val="000000"/>
                </a:solidFill>
              </a:rPr>
              <a:t>m).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Sarkomera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(Z-linie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se světlými</a:t>
            </a:r>
            <a:r>
              <a:rPr lang="cs-CZ" altLang="cs-CZ" sz="1800" b="1">
                <a:solidFill>
                  <a:srgbClr val="000000"/>
                </a:solidFill>
              </a:rPr>
              <a:t> aktinovými filamenty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se zasouvají mezi tmavá</a:t>
            </a:r>
            <a:r>
              <a:rPr lang="cs-CZ" altLang="cs-CZ" sz="1800" b="1">
                <a:solidFill>
                  <a:srgbClr val="000000"/>
                </a:solidFill>
              </a:rPr>
              <a:t> myozinová filamenta </a:t>
            </a:r>
            <a:r>
              <a:rPr lang="cs-CZ" altLang="cs-CZ" sz="1800">
                <a:solidFill>
                  <a:srgbClr val="000000"/>
                </a:solidFill>
              </a:rPr>
              <a:t>pomocí</a:t>
            </a:r>
            <a:r>
              <a:rPr lang="cs-CZ" altLang="cs-CZ" sz="1800" b="1">
                <a:solidFill>
                  <a:srgbClr val="000000"/>
                </a:solidFill>
              </a:rPr>
              <a:t> myozinových můstků) </a:t>
            </a:r>
            <a:r>
              <a:rPr lang="cs-CZ" altLang="cs-CZ" sz="1800">
                <a:solidFill>
                  <a:srgbClr val="000000"/>
                </a:solidFill>
              </a:rPr>
              <a:t>– příčné pruhování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133600" y="228600"/>
            <a:ext cx="75438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Fyziologie svalu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Vlastnosti: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- tvořit akční potenciál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- schopnost kontrakce (kontraktilní bílkoviny mění chemickou 			energii v mechanickou)</a:t>
            </a:r>
          </a:p>
        </p:txBody>
      </p:sp>
      <p:pic>
        <p:nvPicPr>
          <p:cNvPr id="22532" name="Picture 6" descr="stavba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r="1775" b="813"/>
          <a:stretch>
            <a:fillRect/>
          </a:stretch>
        </p:blipFill>
        <p:spPr bwMode="auto">
          <a:xfrm>
            <a:off x="7772400" y="220980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9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828800" y="685801"/>
            <a:ext cx="49530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Povrchová membrána </a:t>
            </a:r>
            <a:r>
              <a:rPr lang="cs-CZ" altLang="cs-CZ" sz="1800">
                <a:solidFill>
                  <a:srgbClr val="000000"/>
                </a:solidFill>
              </a:rPr>
              <a:t>(sarkolema)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Sarkoplazmatické retikulum </a:t>
            </a:r>
            <a:r>
              <a:rPr lang="cs-CZ" altLang="cs-CZ" sz="1800">
                <a:solidFill>
                  <a:srgbClr val="000000"/>
                </a:solidFill>
              </a:rPr>
              <a:t>(podélné tubuly až váčky)</a:t>
            </a:r>
            <a:r>
              <a:rPr lang="cs-CZ" altLang="cs-CZ" sz="1800" b="1">
                <a:solidFill>
                  <a:srgbClr val="000000"/>
                </a:solidFill>
              </a:rPr>
              <a:t> a příčné tubuly </a:t>
            </a:r>
            <a:r>
              <a:rPr lang="cs-CZ" altLang="cs-CZ" sz="1800">
                <a:solidFill>
                  <a:srgbClr val="000000"/>
                </a:solidFill>
              </a:rPr>
              <a:t>(T-tubuly)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Ca</a:t>
            </a:r>
            <a:r>
              <a:rPr lang="cs-CZ" altLang="cs-CZ" sz="1800" b="1" baseline="40000">
                <a:solidFill>
                  <a:srgbClr val="000000"/>
                </a:solidFill>
              </a:rPr>
              <a:t>2+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inhibuje</a:t>
            </a:r>
            <a:r>
              <a:rPr lang="cs-CZ" altLang="cs-CZ" sz="1800" b="1">
                <a:solidFill>
                  <a:srgbClr val="000000"/>
                </a:solidFill>
              </a:rPr>
              <a:t> troponin, </a:t>
            </a:r>
            <a:r>
              <a:rPr lang="cs-CZ" altLang="cs-CZ" sz="1800">
                <a:solidFill>
                  <a:srgbClr val="000000"/>
                </a:solidFill>
              </a:rPr>
              <a:t>který </a:t>
            </a:r>
            <a:r>
              <a:rPr lang="cs-CZ" altLang="cs-CZ" sz="1800" b="1">
                <a:solidFill>
                  <a:srgbClr val="000000"/>
                </a:solidFill>
              </a:rPr>
              <a:t>blokuje </a:t>
            </a:r>
            <a:r>
              <a:rPr lang="cs-CZ" altLang="cs-CZ" sz="1800">
                <a:solidFill>
                  <a:srgbClr val="000000"/>
                </a:solidFill>
              </a:rPr>
              <a:t>připojení hlavice</a:t>
            </a:r>
            <a:r>
              <a:rPr lang="cs-CZ" altLang="cs-CZ" sz="1800" b="1">
                <a:solidFill>
                  <a:srgbClr val="000000"/>
                </a:solidFill>
              </a:rPr>
              <a:t> myozinových můstků, </a:t>
            </a:r>
            <a:r>
              <a:rPr lang="cs-CZ" altLang="cs-CZ" sz="1800">
                <a:solidFill>
                  <a:srgbClr val="000000"/>
                </a:solidFill>
              </a:rPr>
              <a:t>hlavice mění úhel připojení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Nervosvalová (motorická)  ploténka </a:t>
            </a:r>
            <a:r>
              <a:rPr lang="cs-CZ" altLang="cs-CZ" sz="1800">
                <a:solidFill>
                  <a:srgbClr val="000000"/>
                </a:solidFill>
              </a:rPr>
              <a:t>– větší synapse – </a:t>
            </a:r>
            <a:r>
              <a:rPr lang="cs-CZ" altLang="cs-CZ" sz="1800" b="1">
                <a:solidFill>
                  <a:srgbClr val="000000"/>
                </a:solidFill>
              </a:rPr>
              <a:t>acetylcholin</a:t>
            </a:r>
            <a:r>
              <a:rPr lang="cs-CZ" altLang="cs-CZ" sz="1800">
                <a:solidFill>
                  <a:srgbClr val="000000"/>
                </a:solidFill>
              </a:rPr>
              <a:t> (kurare blokuje reaktivní místa, OF inhibuje acetylcholinesterázu,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botulin blokuje uvolnění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acetylcholinu)</a:t>
            </a: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Motorická jednotka </a:t>
            </a:r>
            <a:r>
              <a:rPr lang="cs-CZ" altLang="cs-CZ" sz="1800">
                <a:solidFill>
                  <a:srgbClr val="000000"/>
                </a:solidFill>
              </a:rPr>
              <a:t>– rozvětvení axonu na vlákna</a:t>
            </a:r>
          </a:p>
        </p:txBody>
      </p:sp>
      <p:pic>
        <p:nvPicPr>
          <p:cNvPr id="23555" name="Picture 5" descr="ultrastavba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r="7161" b="9155"/>
          <a:stretch>
            <a:fillRect/>
          </a:stretch>
        </p:blipFill>
        <p:spPr bwMode="auto">
          <a:xfrm>
            <a:off x="7086600" y="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ultrastavba 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90845" r="3581"/>
          <a:stretch>
            <a:fillRect/>
          </a:stretch>
        </p:blipFill>
        <p:spPr bwMode="auto">
          <a:xfrm>
            <a:off x="3048000" y="152400"/>
            <a:ext cx="40274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myozin můst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1"/>
            <a:ext cx="3200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nervosval p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1"/>
            <a:ext cx="24384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ultrastavba aktin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8"/>
          <a:stretch>
            <a:fillRect/>
          </a:stretch>
        </p:blipFill>
        <p:spPr bwMode="auto">
          <a:xfrm>
            <a:off x="7467600" y="5589589"/>
            <a:ext cx="32004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4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905000" y="328614"/>
            <a:ext cx="7924800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Hladký sval</a:t>
            </a: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Tenká aktinová filamenta,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bez sarkoplazmatického retikula,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pomalá kontrakce.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Varikozity – </a:t>
            </a:r>
            <a:r>
              <a:rPr lang="cs-CZ" altLang="cs-CZ" sz="1800">
                <a:solidFill>
                  <a:srgbClr val="000000"/>
                </a:solidFill>
              </a:rPr>
              <a:t>zakončení nervů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(korálky na niti).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Některé bez podnětů</a:t>
            </a:r>
            <a:r>
              <a:rPr lang="cs-CZ" altLang="cs-CZ" sz="1800" b="1">
                <a:solidFill>
                  <a:srgbClr val="000000"/>
                </a:solidFill>
              </a:rPr>
              <a:t> – myogenní kontrakce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vzrušiče  se schopností</a:t>
            </a:r>
            <a:r>
              <a:rPr lang="cs-CZ" altLang="cs-CZ" sz="1800" b="1">
                <a:solidFill>
                  <a:srgbClr val="000000"/>
                </a:solidFill>
              </a:rPr>
              <a:t> spontánní depolarizace.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Srdeční sval</a:t>
            </a: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Příčně pruhovaný, mnohem delší akční potenciál než u kosterního svalu. Časté gap junctions – přenos akčního potenciálu z buňky na buňku.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Buňky s autorytmicitou – vzrušiče – </a:t>
            </a:r>
            <a:r>
              <a:rPr lang="cs-CZ" altLang="cs-CZ" sz="1800" b="1">
                <a:solidFill>
                  <a:srgbClr val="000000"/>
                </a:solidFill>
              </a:rPr>
              <a:t>myogenní srdce (měkkýši, hmyz, obratlovci) </a:t>
            </a:r>
            <a:r>
              <a:rPr lang="cs-CZ" altLang="cs-CZ" sz="1800">
                <a:solidFill>
                  <a:srgbClr val="000000"/>
                </a:solidFill>
              </a:rPr>
              <a:t>– viz srdce v cévní soustavě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Neurogenní srdce </a:t>
            </a:r>
            <a:r>
              <a:rPr lang="cs-CZ" altLang="cs-CZ" sz="1800">
                <a:solidFill>
                  <a:srgbClr val="000000"/>
                </a:solidFill>
              </a:rPr>
              <a:t>(krabi, pavouci)</a:t>
            </a:r>
            <a:r>
              <a:rPr lang="cs-CZ" altLang="cs-CZ" sz="1800" b="1">
                <a:solidFill>
                  <a:srgbClr val="000000"/>
                </a:solidFill>
              </a:rPr>
              <a:t> – </a:t>
            </a:r>
            <a:r>
              <a:rPr lang="cs-CZ" altLang="cs-CZ" sz="1800">
                <a:solidFill>
                  <a:srgbClr val="000000"/>
                </a:solidFill>
              </a:rPr>
              <a:t>původ srdečních rytmů</a:t>
            </a:r>
            <a:r>
              <a:rPr lang="cs-CZ" altLang="cs-CZ" sz="1800" b="1">
                <a:solidFill>
                  <a:srgbClr val="000000"/>
                </a:solidFill>
              </a:rPr>
              <a:t> z aktivních neuronů v srdečním gangliu </a:t>
            </a:r>
            <a:r>
              <a:rPr lang="cs-CZ" altLang="cs-CZ" sz="1800">
                <a:solidFill>
                  <a:srgbClr val="000000"/>
                </a:solidFill>
              </a:rPr>
              <a:t>u myokardu.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Odlišnost nervosvalových soustav bezobratlých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Létací svaly – </a:t>
            </a:r>
            <a:r>
              <a:rPr lang="cs-CZ" altLang="cs-CZ" sz="1800">
                <a:solidFill>
                  <a:srgbClr val="000000"/>
                </a:solidFill>
              </a:rPr>
              <a:t>na jeden vzruch 5 – 20 stahů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  <a:r>
              <a:rPr lang="cs-CZ" altLang="cs-CZ" sz="1800">
                <a:solidFill>
                  <a:srgbClr val="000000"/>
                </a:solidFill>
              </a:rPr>
              <a:t>(</a:t>
            </a:r>
            <a:r>
              <a:rPr lang="cs-CZ" altLang="cs-CZ" sz="1800" b="1">
                <a:solidFill>
                  <a:srgbClr val="000000"/>
                </a:solidFill>
              </a:rPr>
              <a:t>asynchronní</a:t>
            </a:r>
            <a:r>
              <a:rPr lang="cs-CZ" altLang="cs-CZ" sz="1800">
                <a:solidFill>
                  <a:srgbClr val="000000"/>
                </a:solidFill>
              </a:rPr>
              <a:t>, fibrilární svaly).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Svěrače lastur </a:t>
            </a:r>
            <a:r>
              <a:rPr lang="cs-CZ" altLang="cs-CZ" sz="1800">
                <a:solidFill>
                  <a:srgbClr val="000000"/>
                </a:solidFill>
              </a:rPr>
              <a:t>(ne příčně pruh.)</a:t>
            </a:r>
            <a:r>
              <a:rPr lang="cs-CZ" altLang="cs-CZ" sz="1800" b="1">
                <a:solidFill>
                  <a:srgbClr val="000000"/>
                </a:solidFill>
              </a:rPr>
              <a:t> iniciuje motoneuron s acetylcholinem. </a:t>
            </a:r>
            <a:r>
              <a:rPr lang="cs-CZ" altLang="cs-CZ" sz="1800">
                <a:solidFill>
                  <a:srgbClr val="000000"/>
                </a:solidFill>
              </a:rPr>
              <a:t>Pro udržení sevření není nutný ani on, ani depolarizace.</a:t>
            </a:r>
            <a:r>
              <a:rPr lang="cs-CZ" altLang="cs-CZ" sz="1800" b="1">
                <a:solidFill>
                  <a:srgbClr val="000000"/>
                </a:solidFill>
              </a:rPr>
              <a:t> Relaxace </a:t>
            </a:r>
            <a:r>
              <a:rPr lang="cs-CZ" altLang="cs-CZ" sz="1800">
                <a:solidFill>
                  <a:srgbClr val="000000"/>
                </a:solidFill>
              </a:rPr>
              <a:t>nastane až aktivitou v nervech, které uvolní</a:t>
            </a:r>
            <a:r>
              <a:rPr lang="cs-CZ" altLang="cs-CZ" sz="1800" b="1">
                <a:solidFill>
                  <a:srgbClr val="000000"/>
                </a:solidFill>
              </a:rPr>
              <a:t> serotonin.</a:t>
            </a:r>
          </a:p>
        </p:txBody>
      </p:sp>
      <p:pic>
        <p:nvPicPr>
          <p:cNvPr id="24579" name="Picture 5" descr="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0"/>
          <a:stretch>
            <a:fillRect/>
          </a:stretch>
        </p:blipFill>
        <p:spPr bwMode="auto">
          <a:xfrm>
            <a:off x="7804150" y="0"/>
            <a:ext cx="28638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78831" r="66589"/>
          <a:stretch>
            <a:fillRect/>
          </a:stretch>
        </p:blipFill>
        <p:spPr bwMode="auto">
          <a:xfrm>
            <a:off x="6477000" y="304800"/>
            <a:ext cx="1295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40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05000" y="838200"/>
            <a:ext cx="81534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Organizace a funkce nervových soustav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 průběhu fylogeneze od jednoduchých ke složitějším. několik samostatných typů s obecnými principy: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1. funkční diferenciace uvnitř nervové buňky: přijímací  a zpracovávací část 	(dendrity, soma), vodivá část (axon).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2. shlukování – ganglia, z nich vodivé dráhy.</a:t>
            </a:r>
            <a:r>
              <a:rPr lang="cs-CZ" altLang="cs-CZ" sz="1800" b="1">
                <a:solidFill>
                  <a:srgbClr val="000000"/>
                </a:solidFill>
              </a:rPr>
              <a:t> Neuropil</a:t>
            </a:r>
            <a:r>
              <a:rPr lang="cs-CZ" altLang="cs-CZ" sz="1800">
                <a:solidFill>
                  <a:srgbClr val="000000"/>
                </a:solidFill>
              </a:rPr>
              <a:t> – síť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3.</a:t>
            </a:r>
            <a:r>
              <a:rPr lang="cs-CZ" altLang="cs-CZ" sz="1800" b="1">
                <a:solidFill>
                  <a:srgbClr val="000000"/>
                </a:solidFill>
              </a:rPr>
              <a:t> centralizace</a:t>
            </a:r>
            <a:r>
              <a:rPr lang="cs-CZ" altLang="cs-CZ" sz="1800">
                <a:solidFill>
                  <a:srgbClr val="000000"/>
                </a:solidFill>
              </a:rPr>
              <a:t> a hierarchizace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vznik hlavových (</a:t>
            </a:r>
            <a:r>
              <a:rPr lang="cs-CZ" altLang="cs-CZ" sz="1800" b="1">
                <a:solidFill>
                  <a:srgbClr val="000000"/>
                </a:solidFill>
              </a:rPr>
              <a:t>mozkových</a:t>
            </a:r>
            <a:r>
              <a:rPr lang="cs-CZ" altLang="cs-CZ" sz="1800">
                <a:solidFill>
                  <a:srgbClr val="000000"/>
                </a:solidFill>
              </a:rPr>
              <a:t>)</a:t>
            </a:r>
            <a:r>
              <a:rPr lang="cs-CZ" altLang="cs-CZ" sz="1800" b="1">
                <a:solidFill>
                  <a:srgbClr val="000000"/>
                </a:solidFill>
              </a:rPr>
              <a:t> ganglií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4. rozvoj v závislosti na celkovém počtu nerv. buněk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5603" name="TextovéPole 1"/>
          <p:cNvSpPr txBox="1">
            <a:spLocks noChangeArrowheads="1"/>
          </p:cNvSpPr>
          <p:nvPr/>
        </p:nvSpPr>
        <p:spPr bwMode="auto">
          <a:xfrm>
            <a:off x="2286001" y="4038600"/>
            <a:ext cx="3095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Difúzní soustava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Radiální nervová soustava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Bilaterální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Žebříčková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Kombinace žebříčkové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NS obratlovců</a:t>
            </a:r>
          </a:p>
        </p:txBody>
      </p:sp>
    </p:spTree>
    <p:extLst>
      <p:ext uri="{BB962C8B-B14F-4D97-AF65-F5344CB8AC3E}">
        <p14:creationId xmlns:p14="http://schemas.microsoft.com/office/powerpoint/2010/main" val="2471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868488" y="457200"/>
            <a:ext cx="77724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Nervové sítě bezobratlých</a:t>
            </a:r>
            <a:endParaRPr lang="cs-CZ" altLang="cs-CZ" sz="20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Difúzní soustava (</a:t>
            </a:r>
            <a:r>
              <a:rPr lang="cs-CZ" altLang="cs-CZ" sz="1800" i="1">
                <a:solidFill>
                  <a:srgbClr val="000000"/>
                </a:solidFill>
              </a:rPr>
              <a:t>Cnidaria</a:t>
            </a:r>
            <a:r>
              <a:rPr lang="cs-CZ" altLang="cs-CZ" sz="1800">
                <a:solidFill>
                  <a:srgbClr val="000000"/>
                </a:solidFill>
              </a:rPr>
              <a:t>). U některých (nezmar) jediný typ, jinde (Žebernatky </a:t>
            </a:r>
            <a:r>
              <a:rPr lang="cs-CZ" altLang="cs-CZ" sz="1800" i="1">
                <a:solidFill>
                  <a:srgbClr val="000000"/>
                </a:solidFill>
              </a:rPr>
              <a:t>Ctenophora, Žaludovci Enteropneusta,</a:t>
            </a:r>
            <a:r>
              <a:rPr lang="cs-CZ" altLang="cs-CZ" sz="1800">
                <a:solidFill>
                  <a:srgbClr val="000000"/>
                </a:solidFill>
              </a:rPr>
              <a:t> v kombinaci s ganglii Ostnokožci </a:t>
            </a:r>
            <a:r>
              <a:rPr lang="cs-CZ" altLang="cs-CZ" sz="1800" i="1">
                <a:solidFill>
                  <a:srgbClr val="000000"/>
                </a:solidFill>
              </a:rPr>
              <a:t>Echinodermata, sumky Ascidia,</a:t>
            </a:r>
            <a:r>
              <a:rPr lang="cs-CZ" altLang="cs-CZ" sz="1800">
                <a:solidFill>
                  <a:srgbClr val="000000"/>
                </a:solidFill>
              </a:rPr>
              <a:t> někteří měkkýši) větší část, nebo jen periferní část (</a:t>
            </a:r>
            <a:r>
              <a:rPr lang="cs-CZ" altLang="cs-CZ" sz="1800" i="1">
                <a:solidFill>
                  <a:srgbClr val="000000"/>
                </a:solidFill>
              </a:rPr>
              <a:t>Anelida</a:t>
            </a:r>
            <a:r>
              <a:rPr lang="cs-CZ" altLang="cs-CZ" sz="1800">
                <a:solidFill>
                  <a:srgbClr val="000000"/>
                </a:solidFill>
              </a:rPr>
              <a:t>, měkkýši).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000000"/>
                </a:solidFill>
              </a:rPr>
              <a:t>Nezmar</a:t>
            </a:r>
            <a:r>
              <a:rPr lang="cs-CZ" altLang="cs-CZ" sz="1800">
                <a:solidFill>
                  <a:srgbClr val="000000"/>
                </a:solidFill>
              </a:rPr>
              <a:t>: síť jak při povrchu, tak trávicí dutině s mono- bi- a multipolárnímu buňkami. Žádná diferenciace.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Další typ dráždivých buněk:</a:t>
            </a:r>
            <a:r>
              <a:rPr lang="cs-CZ" altLang="cs-CZ" sz="1800" b="1">
                <a:solidFill>
                  <a:srgbClr val="000000"/>
                </a:solidFill>
              </a:rPr>
              <a:t> epiteliální svalové buňky</a:t>
            </a:r>
            <a:r>
              <a:rPr lang="cs-CZ" altLang="cs-CZ" sz="1800">
                <a:solidFill>
                  <a:srgbClr val="000000"/>
                </a:solidFill>
              </a:rPr>
              <a:t> s receptorovou a efektorovou částí samy reagují na podráždění.</a:t>
            </a:r>
          </a:p>
        </p:txBody>
      </p:sp>
      <p:pic>
        <p:nvPicPr>
          <p:cNvPr id="2662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05214"/>
            <a:ext cx="3048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9624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ovéPole 4"/>
          <p:cNvSpPr txBox="1">
            <a:spLocks noChangeArrowheads="1"/>
          </p:cNvSpPr>
          <p:nvPr/>
        </p:nvSpPr>
        <p:spPr bwMode="auto">
          <a:xfrm>
            <a:off x="2286000" y="5943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žebernatky</a:t>
            </a:r>
          </a:p>
        </p:txBody>
      </p:sp>
      <p:pic>
        <p:nvPicPr>
          <p:cNvPr id="26630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076700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ovéPole 6"/>
          <p:cNvSpPr txBox="1">
            <a:spLocks noChangeArrowheads="1"/>
          </p:cNvSpPr>
          <p:nvPr/>
        </p:nvSpPr>
        <p:spPr bwMode="auto">
          <a:xfrm>
            <a:off x="5181601" y="59436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žaludovci</a:t>
            </a:r>
          </a:p>
        </p:txBody>
      </p:sp>
      <p:pic>
        <p:nvPicPr>
          <p:cNvPr id="26632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1968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ovéPole 8"/>
          <p:cNvSpPr txBox="1">
            <a:spLocks noChangeArrowheads="1"/>
          </p:cNvSpPr>
          <p:nvPr/>
        </p:nvSpPr>
        <p:spPr bwMode="auto">
          <a:xfrm>
            <a:off x="9339263" y="9048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ostnokožci</a:t>
            </a:r>
          </a:p>
        </p:txBody>
      </p:sp>
      <p:sp>
        <p:nvSpPr>
          <p:cNvPr id="26634" name="Obdélník 9"/>
          <p:cNvSpPr>
            <a:spLocks noChangeArrowheads="1"/>
          </p:cNvSpPr>
          <p:nvPr/>
        </p:nvSpPr>
        <p:spPr bwMode="auto">
          <a:xfrm>
            <a:off x="1868488" y="3105150"/>
            <a:ext cx="6513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U hub nepropojené dráždivé buňky netvoří soustavu.</a:t>
            </a:r>
          </a:p>
        </p:txBody>
      </p:sp>
    </p:spTree>
    <p:extLst>
      <p:ext uri="{BB962C8B-B14F-4D97-AF65-F5344CB8AC3E}">
        <p14:creationId xmlns:p14="http://schemas.microsoft.com/office/powerpoint/2010/main" val="311386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05200"/>
            <a:ext cx="4473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bdélník 1"/>
          <p:cNvSpPr>
            <a:spLocks noChangeArrowheads="1"/>
          </p:cNvSpPr>
          <p:nvPr/>
        </p:nvSpPr>
        <p:spPr bwMode="auto">
          <a:xfrm>
            <a:off x="1524001" y="533401"/>
            <a:ext cx="5800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u="sng">
                <a:solidFill>
                  <a:srgbClr val="000000"/>
                </a:solidFill>
              </a:rPr>
              <a:t>Sasanka</a:t>
            </a:r>
            <a:r>
              <a:rPr lang="cs-CZ" altLang="cs-CZ">
                <a:solidFill>
                  <a:srgbClr val="000000"/>
                </a:solidFill>
              </a:rPr>
              <a:t>: diferenciace: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a) síť multipolárních nervů (pomalé a difúzní vedení)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b) velké bipolární neurony s paralelním průběhem v  mezenteriálních svalech /hlavní dráhy s rychlostí 120 cm/s, ostatní 10-20 cm/s)</a:t>
            </a:r>
          </a:p>
        </p:txBody>
      </p:sp>
      <p:pic>
        <p:nvPicPr>
          <p:cNvPr id="2765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1"/>
            <a:ext cx="4724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152400"/>
            <a:ext cx="33432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ovéPole 6"/>
          <p:cNvSpPr txBox="1">
            <a:spLocks noChangeArrowheads="1"/>
          </p:cNvSpPr>
          <p:nvPr/>
        </p:nvSpPr>
        <p:spPr bwMode="auto">
          <a:xfrm>
            <a:off x="7324725" y="2819400"/>
            <a:ext cx="332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Sumky – kombinace s ganglii</a:t>
            </a:r>
          </a:p>
        </p:txBody>
      </p:sp>
    </p:spTree>
    <p:extLst>
      <p:ext uri="{BB962C8B-B14F-4D97-AF65-F5344CB8AC3E}">
        <p14:creationId xmlns:p14="http://schemas.microsoft.com/office/powerpoint/2010/main" val="130081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676400" y="2133601"/>
            <a:ext cx="6040438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000000"/>
                </a:solidFill>
              </a:rPr>
              <a:t>Medúza</a:t>
            </a:r>
            <a:r>
              <a:rPr lang="cs-CZ" altLang="cs-CZ" sz="1800">
                <a:solidFill>
                  <a:srgbClr val="000000"/>
                </a:solidFill>
              </a:rPr>
              <a:t>: u plovoucích prodloužení výběžků multipolárních neuronů ve zvonu do dvou paralelních svazků rychle vedoucích vláken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vznik centrálního nervového okruhu (</a:t>
            </a:r>
            <a:r>
              <a:rPr lang="cs-CZ" altLang="cs-CZ" sz="1800" b="1">
                <a:solidFill>
                  <a:srgbClr val="000000"/>
                </a:solidFill>
              </a:rPr>
              <a:t>centralizace</a:t>
            </a:r>
            <a:r>
              <a:rPr lang="cs-CZ" altLang="cs-CZ" sz="1800">
                <a:solidFill>
                  <a:srgbClr val="000000"/>
                </a:solidFill>
              </a:rPr>
              <a:t>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Radiální nervová soustava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Paprskovité uspořádání nejrozvinutější u ostnokožců. Na povrchu </a:t>
            </a:r>
            <a:r>
              <a:rPr lang="cs-CZ" altLang="cs-CZ" sz="1800" b="1">
                <a:solidFill>
                  <a:srgbClr val="000000"/>
                </a:solidFill>
              </a:rPr>
              <a:t>ektoneurální</a:t>
            </a:r>
            <a:r>
              <a:rPr lang="cs-CZ" altLang="cs-CZ" sz="1800">
                <a:solidFill>
                  <a:srgbClr val="000000"/>
                </a:solidFill>
              </a:rPr>
              <a:t> nervový systém (senzorický), hlouběji</a:t>
            </a:r>
            <a:r>
              <a:rPr lang="cs-CZ" altLang="cs-CZ" sz="1800" b="1">
                <a:solidFill>
                  <a:srgbClr val="000000"/>
                </a:solidFill>
              </a:rPr>
              <a:t> hyponeurální </a:t>
            </a:r>
            <a:r>
              <a:rPr lang="cs-CZ" altLang="cs-CZ" sz="1800">
                <a:solidFill>
                  <a:srgbClr val="000000"/>
                </a:solidFill>
              </a:rPr>
              <a:t>(motorický).</a:t>
            </a: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facilitace</a:t>
            </a:r>
            <a:r>
              <a:rPr lang="cs-CZ" altLang="cs-CZ" sz="1800">
                <a:solidFill>
                  <a:srgbClr val="000000"/>
                </a:solidFill>
              </a:rPr>
              <a:t> (maximální kontraktilní odpověď až při opakované stimulaci).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spontánní rytmická svalová aktivita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I přes nejjednodušší typ nervové soustavy je chování koordinované a často složité.</a:t>
            </a:r>
          </a:p>
        </p:txBody>
      </p:sp>
      <p:pic>
        <p:nvPicPr>
          <p:cNvPr id="28675" name="Picture 5" descr="NS 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1"/>
            <a:ext cx="41338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1"/>
          <p:cNvSpPr txBox="1">
            <a:spLocks noChangeArrowheads="1"/>
          </p:cNvSpPr>
          <p:nvPr/>
        </p:nvSpPr>
        <p:spPr bwMode="auto">
          <a:xfrm>
            <a:off x="3719514" y="609601"/>
            <a:ext cx="2300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Ostnokožci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NS decentralizovaný</a:t>
            </a:r>
          </a:p>
        </p:txBody>
      </p:sp>
      <p:pic>
        <p:nvPicPr>
          <p:cNvPr id="2867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576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ovéPole 3"/>
          <p:cNvSpPr txBox="1">
            <a:spLocks noChangeArrowheads="1"/>
          </p:cNvSpPr>
          <p:nvPr/>
        </p:nvSpPr>
        <p:spPr bwMode="auto">
          <a:xfrm>
            <a:off x="8382000" y="37338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Žahavci - medůza</a:t>
            </a:r>
          </a:p>
        </p:txBody>
      </p:sp>
      <p:sp>
        <p:nvSpPr>
          <p:cNvPr id="28679" name="TextovéPole 4"/>
          <p:cNvSpPr txBox="1">
            <a:spLocks noChangeArrowheads="1"/>
          </p:cNvSpPr>
          <p:nvPr/>
        </p:nvSpPr>
        <p:spPr bwMode="auto">
          <a:xfrm>
            <a:off x="3352800" y="1620839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centralizace</a:t>
            </a:r>
          </a:p>
        </p:txBody>
      </p:sp>
    </p:spTree>
    <p:extLst>
      <p:ext uri="{BB962C8B-B14F-4D97-AF65-F5344CB8AC3E}">
        <p14:creationId xmlns:p14="http://schemas.microsoft.com/office/powerpoint/2010/main" val="140629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209800" y="457201"/>
            <a:ext cx="48006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Bilaterální nervová soustava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Bilaterální symetrie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přední a zadní konec, nové možnosti centralizace.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1. rovnocenné shluky nervových buněk (ganglií) kdekoliv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2. přídové smysly →  zvláštní význam ganglií v přídi – hlavová</a:t>
            </a:r>
            <a:r>
              <a:rPr lang="cs-CZ" altLang="cs-CZ" sz="1800" b="1">
                <a:solidFill>
                  <a:srgbClr val="000000"/>
                </a:solidFill>
              </a:rPr>
              <a:t> – mozková –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ganglia nad trávicí trubicí –</a:t>
            </a:r>
            <a:r>
              <a:rPr lang="cs-CZ" altLang="cs-CZ" sz="1800" b="1">
                <a:solidFill>
                  <a:srgbClr val="000000"/>
                </a:solidFill>
              </a:rPr>
              <a:t> nadjícnová</a:t>
            </a:r>
            <a:r>
              <a:rPr lang="cs-CZ" altLang="cs-CZ" sz="1800">
                <a:solidFill>
                  <a:srgbClr val="000000"/>
                </a:solidFill>
              </a:rPr>
              <a:t>. Složitost stavby. Fylogenetický růst jejich významu. Spojena s ganglii pod jícnem</a:t>
            </a:r>
            <a:r>
              <a:rPr lang="cs-CZ" altLang="cs-CZ" sz="1800" b="1">
                <a:solidFill>
                  <a:srgbClr val="000000"/>
                </a:solidFill>
              </a:rPr>
              <a:t> – podjícnová ganglia.</a:t>
            </a:r>
            <a:r>
              <a:rPr lang="cs-CZ" altLang="cs-CZ" sz="1800">
                <a:solidFill>
                  <a:srgbClr val="000000"/>
                </a:solidFill>
              </a:rPr>
              <a:t> Kontrola nad ostatními excitací a inhibicí.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Další progresivní znak:</a:t>
            </a:r>
            <a:r>
              <a:rPr lang="cs-CZ" altLang="cs-CZ" sz="1800" b="1">
                <a:solidFill>
                  <a:srgbClr val="000000"/>
                </a:solidFill>
              </a:rPr>
              <a:t> obří vlákna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„Červi“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000000"/>
                </a:solidFill>
              </a:rPr>
              <a:t>Ploštěnci</a:t>
            </a:r>
            <a:r>
              <a:rPr lang="cs-CZ" altLang="cs-CZ" sz="1800" i="1">
                <a:solidFill>
                  <a:srgbClr val="000000"/>
                </a:solidFill>
              </a:rPr>
              <a:t> Acoela</a:t>
            </a:r>
            <a:r>
              <a:rPr lang="cs-CZ" altLang="cs-CZ" sz="1800">
                <a:solidFill>
                  <a:srgbClr val="000000"/>
                </a:solidFill>
              </a:rPr>
              <a:t> a primitivní měkkýši (chitoni) s náznaky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koncentrace v přídi </a:t>
            </a:r>
          </a:p>
        </p:txBody>
      </p:sp>
      <p:pic>
        <p:nvPicPr>
          <p:cNvPr id="29699" name="Picture 5" descr="NS plošt, č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2432" r="57251" b="6757"/>
          <a:stretch>
            <a:fillRect/>
          </a:stretch>
        </p:blipFill>
        <p:spPr bwMode="auto">
          <a:xfrm>
            <a:off x="7467600" y="533400"/>
            <a:ext cx="29479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80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286000" y="1190625"/>
            <a:ext cx="76962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Membránový potenciál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Vlastnost většiny buněk - uvnitř K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, málo Na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. Vlastnosti buněčných membrán – selektivní propustnost (semipermeabilní, polopropustná)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dobrá propustnost pro K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, Cl</a:t>
            </a:r>
            <a:r>
              <a:rPr lang="cs-CZ" altLang="cs-CZ" sz="1800" baseline="40000">
                <a:solidFill>
                  <a:srgbClr val="000000"/>
                </a:solidFill>
              </a:rPr>
              <a:t>-</a:t>
            </a:r>
            <a:r>
              <a:rPr lang="cs-CZ" altLang="cs-CZ" sz="1800">
                <a:solidFill>
                  <a:srgbClr val="000000"/>
                </a:solidFill>
              </a:rPr>
              <a:t>, slabá pro Na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, žádná pro ATP, ADP, bílkoviny, ...).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Klidový membránový potenciál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K</a:t>
            </a:r>
            <a:r>
              <a:rPr lang="cs-CZ" altLang="cs-CZ" sz="1800" baseline="40000">
                <a:solidFill>
                  <a:srgbClr val="000000"/>
                </a:solidFill>
              </a:rPr>
              <a:t>+</a:t>
            </a:r>
            <a:r>
              <a:rPr lang="cs-CZ" altLang="cs-CZ" sz="1800">
                <a:solidFill>
                  <a:srgbClr val="000000"/>
                </a:solidFill>
              </a:rPr>
              <a:t> uvnitř více, podle koncentračního gradientu ven, ale žádné anionty s ním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jejich převaha na vnitřní straně membrány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elektrický potenciál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70 mV.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Akční potenciál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krátkodobá výrazná změna membránového potenciálu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(během x milisekund z -70 mV až na +30mV)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hrotový potenciál, hrot (spike)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označení</a:t>
            </a:r>
            <a:r>
              <a:rPr lang="cs-CZ" altLang="cs-CZ" sz="1800" b="1">
                <a:solidFill>
                  <a:srgbClr val="000000"/>
                </a:solidFill>
              </a:rPr>
              <a:t> vzruch</a:t>
            </a:r>
            <a:r>
              <a:rPr lang="cs-CZ" altLang="cs-CZ" sz="1800">
                <a:solidFill>
                  <a:srgbClr val="000000"/>
                </a:solidFill>
              </a:rPr>
              <a:t> (</a:t>
            </a:r>
            <a:r>
              <a:rPr lang="cs-CZ" altLang="cs-CZ" sz="1800" b="1">
                <a:solidFill>
                  <a:srgbClr val="000000"/>
                </a:solidFill>
              </a:rPr>
              <a:t>impuls</a:t>
            </a:r>
            <a:r>
              <a:rPr lang="cs-CZ" altLang="cs-CZ" sz="180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12291" name="Picture 5" descr="vznik dceř de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3571" r="79698" b="66087"/>
          <a:stretch>
            <a:fillRect/>
          </a:stretch>
        </p:blipFill>
        <p:spPr bwMode="auto">
          <a:xfrm>
            <a:off x="9372600" y="1"/>
            <a:ext cx="1295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vznik dceř de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4"/>
          <a:stretch>
            <a:fillRect/>
          </a:stretch>
        </p:blipFill>
        <p:spPr bwMode="auto">
          <a:xfrm>
            <a:off x="8139114" y="3810000"/>
            <a:ext cx="25288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vznik dceř dep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8" t="71396" r="2188" b="3889"/>
          <a:stretch>
            <a:fillRect/>
          </a:stretch>
        </p:blipFill>
        <p:spPr bwMode="auto">
          <a:xfrm>
            <a:off x="5943600" y="5867400"/>
            <a:ext cx="22098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9144000" y="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000000"/>
                </a:solidFill>
              </a:rPr>
              <a:t>Na</a:t>
            </a:r>
            <a:r>
              <a:rPr lang="cs-CZ" altLang="cs-CZ" sz="1200" baseline="40000">
                <a:solidFill>
                  <a:srgbClr val="000000"/>
                </a:solidFill>
              </a:rPr>
              <a:t>+</a:t>
            </a:r>
            <a:r>
              <a:rPr lang="cs-CZ" altLang="cs-CZ" sz="1200">
                <a:solidFill>
                  <a:srgbClr val="000000"/>
                </a:solidFill>
              </a:rPr>
              <a:t>(K</a:t>
            </a:r>
            <a:r>
              <a:rPr lang="cs-CZ" altLang="cs-CZ" sz="1200" baseline="40000">
                <a:solidFill>
                  <a:srgbClr val="000000"/>
                </a:solidFill>
              </a:rPr>
              <a:t>+</a:t>
            </a:r>
            <a:r>
              <a:rPr lang="cs-CZ" altLang="cs-CZ" sz="1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9906000" y="533401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000000"/>
                </a:solidFill>
                <a:cs typeface="Arial" panose="020B0604020202020204" pitchFamily="34" charset="0"/>
              </a:rPr>
              <a:t>▲</a:t>
            </a:r>
            <a:r>
              <a:rPr lang="cs-CZ" altLang="cs-CZ" sz="1200">
                <a:solidFill>
                  <a:srgbClr val="000000"/>
                </a:solidFill>
              </a:rPr>
              <a:t>K</a:t>
            </a:r>
            <a:r>
              <a:rPr lang="cs-CZ" altLang="cs-CZ" sz="1200" baseline="40000">
                <a:solidFill>
                  <a:srgbClr val="000000"/>
                </a:solidFill>
              </a:rPr>
              <a:t>+</a:t>
            </a:r>
            <a:endParaRPr lang="cs-CZ" altLang="cs-CZ" sz="12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200">
                <a:solidFill>
                  <a:srgbClr val="000000"/>
                </a:solidFill>
                <a:cs typeface="Arial" panose="020B0604020202020204" pitchFamily="34" charset="0"/>
              </a:rPr>
              <a:t>▼</a:t>
            </a:r>
            <a:r>
              <a:rPr lang="cs-CZ" altLang="cs-CZ" sz="1200">
                <a:solidFill>
                  <a:srgbClr val="000000"/>
                </a:solidFill>
              </a:rPr>
              <a:t>K</a:t>
            </a:r>
            <a:r>
              <a:rPr lang="cs-CZ" altLang="cs-CZ" sz="1200" baseline="40000">
                <a:solidFill>
                  <a:srgbClr val="0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5934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délník 1"/>
          <p:cNvSpPr>
            <a:spLocks noChangeArrowheads="1"/>
          </p:cNvSpPr>
          <p:nvPr/>
        </p:nvSpPr>
        <p:spPr bwMode="auto">
          <a:xfrm>
            <a:off x="2057400" y="533400"/>
            <a:ext cx="579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u="sng">
                <a:solidFill>
                  <a:srgbClr val="000000"/>
                </a:solidFill>
              </a:rPr>
              <a:t>Anelida</a:t>
            </a:r>
            <a:r>
              <a:rPr lang="cs-CZ" altLang="cs-CZ">
                <a:solidFill>
                  <a:srgbClr val="000000"/>
                </a:solidFill>
              </a:rPr>
              <a:t> – nový typ: </a:t>
            </a:r>
            <a:r>
              <a:rPr lang="cs-CZ" altLang="cs-CZ" b="1">
                <a:solidFill>
                  <a:srgbClr val="000000"/>
                </a:solidFill>
              </a:rPr>
              <a:t>žebříčková nervová soustava.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První pár ganglií nad jícnem, druhy pod jícnem,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další pod trávicí trubicí (</a:t>
            </a:r>
            <a:r>
              <a:rPr lang="cs-CZ" altLang="cs-CZ" b="1">
                <a:solidFill>
                  <a:srgbClr val="000000"/>
                </a:solidFill>
              </a:rPr>
              <a:t>břišní nervová páska</a:t>
            </a:r>
            <a:r>
              <a:rPr lang="cs-CZ" altLang="cs-CZ">
                <a:solidFill>
                  <a:srgbClr val="000000"/>
                </a:solidFill>
              </a:rPr>
              <a:t>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Fylogenetický význam: zvyšování významu mozkových ganglií.</a:t>
            </a:r>
            <a:endParaRPr lang="cs-CZ" alt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Měkkýši</a:t>
            </a:r>
            <a:endParaRPr lang="cs-CZ" alt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Základ: několik párů ganglií a dva páry nervových pruhů. Rozdílná stavba v rámci kmene Mozek hlavonožců se 14 laloky splynul ze dvou ganglií Velmi složité projevy nervové činnosti, i složitého chování (učení). </a:t>
            </a:r>
          </a:p>
        </p:txBody>
      </p:sp>
      <p:pic>
        <p:nvPicPr>
          <p:cNvPr id="3072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4"/>
          <p:cNvSpPr txBox="1">
            <a:spLocks noChangeArrowheads="1"/>
          </p:cNvSpPr>
          <p:nvPr/>
        </p:nvSpPr>
        <p:spPr bwMode="auto">
          <a:xfrm>
            <a:off x="7924800" y="3841750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máloštětinatci</a:t>
            </a:r>
          </a:p>
        </p:txBody>
      </p:sp>
    </p:spTree>
    <p:extLst>
      <p:ext uri="{BB962C8B-B14F-4D97-AF65-F5344CB8AC3E}">
        <p14:creationId xmlns:p14="http://schemas.microsoft.com/office/powerpoint/2010/main" val="40133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752600" y="304800"/>
            <a:ext cx="60960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Členovci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Nervová soustava odvozená od žebříčkové: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1. zvětšení nadjícnových ganglií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mozkové ganglion (regulační mozkové 	centrum) i podjícnových ganglií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2. diferenciace ganglií břišní nervové pásky podle složitosti článků 	(končetiny, křídla, přívěsky). Ganglia někdy splývají (pavouci, 	mouchy). V motorické činnosti vymizely sítě.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Další vrchol (hmyz). Vznik komplikovaných smyslů, končetin, ústních přívěsků. Některé druhy aktivity (let, chůze, zpěv) jsou iniciovány zvláštními nemodulovanými povely speciálním interneuronům v torakálních gangliích, které potom samy vytvářejí vzorce signálů.</a:t>
            </a:r>
          </a:p>
        </p:txBody>
      </p:sp>
      <p:pic>
        <p:nvPicPr>
          <p:cNvPr id="31747" name="Picture 5" descr="NS plošt, č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4" r="909" b="2432"/>
          <a:stretch>
            <a:fillRect/>
          </a:stretch>
        </p:blipFill>
        <p:spPr bwMode="auto">
          <a:xfrm>
            <a:off x="7696200" y="1914526"/>
            <a:ext cx="2986088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87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2209800" y="304801"/>
            <a:ext cx="4140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>
                <a:solidFill>
                  <a:srgbClr val="000000"/>
                </a:solidFill>
              </a:rPr>
              <a:t>Nervová soustava obratlovců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20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CNS – mícha + mozek</a:t>
            </a:r>
            <a:r>
              <a:rPr lang="cs-CZ" altLang="cs-CZ" sz="1800">
                <a:solidFill>
                  <a:srgbClr val="000000"/>
                </a:solidFill>
              </a:rPr>
              <a:t>, periferní nervy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viz zoologie strunatců</a:t>
            </a:r>
          </a:p>
        </p:txBody>
      </p:sp>
      <p:pic>
        <p:nvPicPr>
          <p:cNvPr id="32771" name="Picture 5" descr="NS moz vý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42738" r="3346" b="11270"/>
          <a:stretch>
            <a:fillRect/>
          </a:stretch>
        </p:blipFill>
        <p:spPr bwMode="auto">
          <a:xfrm>
            <a:off x="6227764" y="3581400"/>
            <a:ext cx="44402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NS moz vý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5002" b="57640"/>
          <a:stretch>
            <a:fillRect/>
          </a:stretch>
        </p:blipFill>
        <p:spPr bwMode="auto">
          <a:xfrm>
            <a:off x="1981200" y="17526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781800" y="1752600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Vývoj mozku strunatců a následně obratlovců ze dvou (tří) částí – diferenciace na 5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981200" y="4724401"/>
            <a:ext cx="3962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Mozkový kmen</a:t>
            </a:r>
            <a:r>
              <a:rPr lang="cs-CZ" altLang="cs-CZ" sz="1800">
                <a:solidFill>
                  <a:srgbClr val="000000"/>
                </a:solidFill>
              </a:rPr>
              <a:t> –		     prozen- + mezen- + rombencephalon jako pokračování míchy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Retikulární formace</a:t>
            </a:r>
            <a:r>
              <a:rPr lang="cs-CZ" altLang="cs-CZ" sz="1800">
                <a:solidFill>
                  <a:srgbClr val="000000"/>
                </a:solidFill>
              </a:rPr>
              <a:t> – pruh nervové tkáně síťovitého charakteru uvnitř mozkového kmene</a:t>
            </a:r>
          </a:p>
        </p:txBody>
      </p:sp>
    </p:spTree>
    <p:extLst>
      <p:ext uri="{BB962C8B-B14F-4D97-AF65-F5344CB8AC3E}">
        <p14:creationId xmlns:p14="http://schemas.microsoft.com/office/powerpoint/2010/main" val="230896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NS moz kort,s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986" r="1749" b="986"/>
          <a:stretch>
            <a:fillRect/>
          </a:stretch>
        </p:blipFill>
        <p:spPr bwMode="auto">
          <a:xfrm>
            <a:off x="5395914" y="852488"/>
            <a:ext cx="51530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32766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Prodloužená mícha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Mozeček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Střední mozek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Mezimozek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Koncový mozek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cs-CZ" altLang="cs-CZ" sz="1800" u="sng">
                <a:solidFill>
                  <a:srgbClr val="000000"/>
                </a:solidFill>
              </a:rPr>
              <a:t>Kortex</a:t>
            </a:r>
            <a:r>
              <a:rPr lang="cs-CZ" altLang="cs-CZ" sz="1800">
                <a:solidFill>
                  <a:srgbClr val="000000"/>
                </a:solidFill>
              </a:rPr>
              <a:t> (paleo- střední část šedé hmoty → dolů         	archi- horní část šedé hmoty → nahoru 	neo- zatlačuje předchozí i následné) </a:t>
            </a:r>
            <a:r>
              <a:rPr lang="cs-CZ" altLang="cs-CZ" sz="1800" u="sng">
                <a:solidFill>
                  <a:srgbClr val="000000"/>
                </a:solidFill>
              </a:rPr>
              <a:t>Striatu</a:t>
            </a:r>
            <a:r>
              <a:rPr lang="cs-CZ" altLang="cs-CZ" sz="1800">
                <a:solidFill>
                  <a:srgbClr val="000000"/>
                </a:solidFill>
              </a:rPr>
              <a:t>m (spodní část šedé hmoty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1800">
                <a:solidFill>
                  <a:srgbClr val="000000"/>
                </a:solidFill>
              </a:rPr>
              <a:t>dovnitř) </a:t>
            </a:r>
            <a:r>
              <a:rPr lang="cs-CZ" altLang="cs-CZ" sz="1800" u="sng">
                <a:solidFill>
                  <a:srgbClr val="000000"/>
                </a:solidFill>
              </a:rPr>
              <a:t>Limbický</a:t>
            </a:r>
            <a:r>
              <a:rPr lang="cs-CZ" altLang="cs-CZ" sz="1800">
                <a:solidFill>
                  <a:srgbClr val="000000"/>
                </a:solidFill>
              </a:rPr>
              <a:t> systém (struktury paleo- a archikortexu)</a:t>
            </a:r>
          </a:p>
        </p:txBody>
      </p:sp>
      <p:sp>
        <p:nvSpPr>
          <p:cNvPr id="33796" name="TextovéPole 1"/>
          <p:cNvSpPr txBox="1">
            <a:spLocks noChangeArrowheads="1"/>
          </p:cNvSpPr>
          <p:nvPr/>
        </p:nvSpPr>
        <p:spPr bwMode="auto">
          <a:xfrm>
            <a:off x="5249864" y="544514"/>
            <a:ext cx="124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000000"/>
                </a:solidFill>
              </a:rPr>
              <a:t>Čichový lalok</a:t>
            </a:r>
          </a:p>
        </p:txBody>
      </p:sp>
      <p:sp>
        <p:nvSpPr>
          <p:cNvPr id="33797" name="TextovéPole 2"/>
          <p:cNvSpPr txBox="1">
            <a:spLocks noChangeArrowheads="1"/>
          </p:cNvSpPr>
          <p:nvPr/>
        </p:nvSpPr>
        <p:spPr bwMode="auto">
          <a:xfrm>
            <a:off x="6324601" y="225426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Šedá hmota diferencovaná</a:t>
            </a: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798" name="TextovéPole 3"/>
          <p:cNvSpPr txBox="1">
            <a:spLocks noChangeArrowheads="1"/>
          </p:cNvSpPr>
          <p:nvPr/>
        </p:nvSpPr>
        <p:spPr bwMode="auto">
          <a:xfrm>
            <a:off x="6858000" y="13716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Paleoc</a:t>
            </a:r>
            <a:r>
              <a:rPr lang="cs-CZ" altLang="cs-CZ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9" name="TextovéPole 4"/>
          <p:cNvSpPr txBox="1">
            <a:spLocks noChangeArrowheads="1"/>
          </p:cNvSpPr>
          <p:nvPr/>
        </p:nvSpPr>
        <p:spPr bwMode="auto">
          <a:xfrm>
            <a:off x="7281863" y="1965326"/>
            <a:ext cx="73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striatum</a:t>
            </a:r>
          </a:p>
        </p:txBody>
      </p:sp>
      <p:sp>
        <p:nvSpPr>
          <p:cNvPr id="33800" name="TextovéPole 5"/>
          <p:cNvSpPr txBox="1">
            <a:spLocks noChangeArrowheads="1"/>
          </p:cNvSpPr>
          <p:nvPr/>
        </p:nvSpPr>
        <p:spPr bwMode="auto">
          <a:xfrm>
            <a:off x="7720014" y="1179514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Archic</a:t>
            </a:r>
            <a:r>
              <a:rPr lang="cs-CZ" altLang="cs-CZ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801" name="TextovéPole 6"/>
          <p:cNvSpPr txBox="1">
            <a:spLocks noChangeArrowheads="1"/>
          </p:cNvSpPr>
          <p:nvPr/>
        </p:nvSpPr>
        <p:spPr bwMode="auto">
          <a:xfrm>
            <a:off x="7321551" y="2473325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Parac</a:t>
            </a:r>
            <a:r>
              <a:rPr lang="cs-CZ" altLang="cs-CZ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802" name="TextovéPole 7"/>
          <p:cNvSpPr txBox="1">
            <a:spLocks noChangeArrowheads="1"/>
          </p:cNvSpPr>
          <p:nvPr/>
        </p:nvSpPr>
        <p:spPr bwMode="auto">
          <a:xfrm>
            <a:off x="7065963" y="585789"/>
            <a:ext cx="819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000000"/>
                </a:solidFill>
              </a:rPr>
              <a:t>Obojživ.</a:t>
            </a:r>
          </a:p>
        </p:txBody>
      </p:sp>
      <p:sp>
        <p:nvSpPr>
          <p:cNvPr id="33803" name="TextovéPole 8"/>
          <p:cNvSpPr txBox="1">
            <a:spLocks noChangeArrowheads="1"/>
          </p:cNvSpPr>
          <p:nvPr/>
        </p:nvSpPr>
        <p:spPr bwMode="auto">
          <a:xfrm>
            <a:off x="8729663" y="501651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000000"/>
                </a:solidFill>
              </a:rPr>
              <a:t>plazi</a:t>
            </a:r>
          </a:p>
        </p:txBody>
      </p:sp>
      <p:sp>
        <p:nvSpPr>
          <p:cNvPr id="33804" name="TextovéPole 9"/>
          <p:cNvSpPr txBox="1">
            <a:spLocks noChangeArrowheads="1"/>
          </p:cNvSpPr>
          <p:nvPr/>
        </p:nvSpPr>
        <p:spPr bwMode="auto">
          <a:xfrm>
            <a:off x="5492750" y="3074989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000000"/>
                </a:solidFill>
              </a:rPr>
              <a:t>plazi</a:t>
            </a:r>
          </a:p>
        </p:txBody>
      </p:sp>
      <p:sp>
        <p:nvSpPr>
          <p:cNvPr id="33805" name="TextovéPole 10"/>
          <p:cNvSpPr txBox="1">
            <a:spLocks noChangeArrowheads="1"/>
          </p:cNvSpPr>
          <p:nvPr/>
        </p:nvSpPr>
        <p:spPr bwMode="auto">
          <a:xfrm>
            <a:off x="7065963" y="28067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400">
                <a:solidFill>
                  <a:srgbClr val="000000"/>
                </a:solidFill>
              </a:rPr>
              <a:t>Jednod. savc</a:t>
            </a:r>
            <a:r>
              <a:rPr lang="cs-CZ" altLang="cs-CZ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3806" name="TextovéPole 11"/>
          <p:cNvSpPr txBox="1">
            <a:spLocks noChangeArrowheads="1"/>
          </p:cNvSpPr>
          <p:nvPr/>
        </p:nvSpPr>
        <p:spPr bwMode="auto">
          <a:xfrm>
            <a:off x="4876800" y="3581401"/>
            <a:ext cx="168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Objevení primordiální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neocortex-kůra</a:t>
            </a:r>
          </a:p>
        </p:txBody>
      </p:sp>
      <p:sp>
        <p:nvSpPr>
          <p:cNvPr id="33807" name="TextovéPole 12"/>
          <p:cNvSpPr txBox="1">
            <a:spLocks noChangeArrowheads="1"/>
          </p:cNvSpPr>
          <p:nvPr/>
        </p:nvSpPr>
        <p:spPr bwMode="auto">
          <a:xfrm>
            <a:off x="9296401" y="4419600"/>
            <a:ext cx="113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Paleoc</a:t>
            </a:r>
            <a:r>
              <a:rPr lang="cs-CZ" altLang="cs-CZ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808" name="TextovéPole 13"/>
          <p:cNvSpPr txBox="1">
            <a:spLocks noChangeArrowheads="1"/>
          </p:cNvSpPr>
          <p:nvPr/>
        </p:nvSpPr>
        <p:spPr bwMode="auto">
          <a:xfrm>
            <a:off x="8853489" y="2271714"/>
            <a:ext cx="695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Paleoc.</a:t>
            </a:r>
          </a:p>
        </p:txBody>
      </p:sp>
      <p:sp>
        <p:nvSpPr>
          <p:cNvPr id="33809" name="TextovéPole 14"/>
          <p:cNvSpPr txBox="1">
            <a:spLocks noChangeArrowheads="1"/>
          </p:cNvSpPr>
          <p:nvPr/>
        </p:nvSpPr>
        <p:spPr bwMode="auto">
          <a:xfrm>
            <a:off x="4800600" y="1363663"/>
            <a:ext cx="124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srgbClr val="000000"/>
                </a:solidFill>
              </a:rPr>
              <a:t>Šedá hm. nediferenc</a:t>
            </a:r>
          </a:p>
        </p:txBody>
      </p:sp>
    </p:spTree>
    <p:extLst>
      <p:ext uri="{BB962C8B-B14F-4D97-AF65-F5344CB8AC3E}">
        <p14:creationId xmlns:p14="http://schemas.microsoft.com/office/powerpoint/2010/main" val="234996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52847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495801"/>
            <a:ext cx="5457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ovéPole 3"/>
          <p:cNvSpPr txBox="1">
            <a:spLocks noChangeArrowheads="1"/>
          </p:cNvSpPr>
          <p:nvPr/>
        </p:nvSpPr>
        <p:spPr bwMode="auto">
          <a:xfrm>
            <a:off x="3048001" y="4114800"/>
            <a:ext cx="5878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Vývoj neoc. Intenzivní, malé změny limbického systému</a:t>
            </a:r>
          </a:p>
        </p:txBody>
      </p:sp>
      <p:sp>
        <p:nvSpPr>
          <p:cNvPr id="34821" name="TextovéPole 4"/>
          <p:cNvSpPr txBox="1">
            <a:spLocks noChangeArrowheads="1"/>
          </p:cNvSpPr>
          <p:nvPr/>
        </p:nvSpPr>
        <p:spPr bwMode="auto">
          <a:xfrm>
            <a:off x="1752601" y="120651"/>
            <a:ext cx="8315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Limbický systém jako struktury konc. Mozku: septum, amygdala, hippocampus,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mezimozek: talamus, hypo- (corpus mamil), posun do spánkového laloku </a:t>
            </a:r>
          </a:p>
        </p:txBody>
      </p:sp>
    </p:spTree>
    <p:extLst>
      <p:ext uri="{BB962C8B-B14F-4D97-AF65-F5344CB8AC3E}">
        <p14:creationId xmlns:p14="http://schemas.microsoft.com/office/powerpoint/2010/main" val="99388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752600" y="92076"/>
            <a:ext cx="8534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Vysvětlení: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Iontová hypotéza: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altLang="cs-CZ">
                <a:solidFill>
                  <a:srgbClr val="000000"/>
                </a:solidFill>
              </a:rPr>
              <a:t>fáze: propustnost membrán se zvyšuje pro Na+ – tzv.</a:t>
            </a:r>
            <a:r>
              <a:rPr lang="cs-CZ" altLang="cs-CZ" b="1">
                <a:solidFill>
                  <a:srgbClr val="000000"/>
                </a:solidFill>
              </a:rPr>
              <a:t> depolarizace</a:t>
            </a:r>
            <a:r>
              <a:rPr lang="cs-CZ" altLang="cs-CZ">
                <a:solidFill>
                  <a:srgbClr val="000000"/>
                </a:solidFill>
              </a:rPr>
              <a:t> (1 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2. fáze: změna propustnosti ve prospěch K+ – difúze K+ ven (</a:t>
            </a:r>
            <a:r>
              <a:rPr lang="cs-CZ" altLang="cs-CZ" b="1">
                <a:solidFill>
                  <a:srgbClr val="000000"/>
                </a:solidFill>
              </a:rPr>
              <a:t>repolarizace</a:t>
            </a:r>
            <a:r>
              <a:rPr lang="cs-CZ" altLang="cs-CZ">
                <a:solidFill>
                  <a:srgbClr val="000000"/>
                </a:solidFill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klidová hodnota (</a:t>
            </a:r>
            <a:r>
              <a:rPr lang="en-US" altLang="cs-CZ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cs-CZ" altLang="cs-CZ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>
                <a:solidFill>
                  <a:srgbClr val="000000"/>
                </a:solidFill>
              </a:rPr>
              <a:t>1 ms)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Na-K pumpa zajišťuje návrat ke koncentračnímu gradientu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Refrakterní perioda – </a:t>
            </a:r>
            <a:r>
              <a:rPr lang="cs-CZ" altLang="cs-CZ">
                <a:solidFill>
                  <a:srgbClr val="000000"/>
                </a:solidFill>
              </a:rPr>
              <a:t>v ní prahový podnět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nevyvolá akční potenciál (10 ms).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 						Akční potenciál buď vznikne v plném rozsahu,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						nebo vůbec ne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						</a:t>
            </a:r>
            <a:r>
              <a:rPr lang="cs-CZ" altLang="cs-CZ" b="1">
                <a:solidFill>
                  <a:srgbClr val="000000"/>
                </a:solidFill>
              </a:rPr>
              <a:t>zákon vše nebo nic</a:t>
            </a:r>
            <a:r>
              <a:rPr lang="cs-CZ" altLang="cs-CZ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315" name="Picture 7" descr="refrakter 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72482" r="2151" b="3355"/>
          <a:stretch>
            <a:fillRect/>
          </a:stretch>
        </p:blipFill>
        <p:spPr bwMode="auto">
          <a:xfrm>
            <a:off x="1524000" y="3276601"/>
            <a:ext cx="2362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prah po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44295" b="45793"/>
          <a:stretch>
            <a:fillRect/>
          </a:stretch>
        </p:blipFill>
        <p:spPr bwMode="auto">
          <a:xfrm>
            <a:off x="8077200" y="3429000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refrakter 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44183"/>
          <a:stretch>
            <a:fillRect/>
          </a:stretch>
        </p:blipFill>
        <p:spPr bwMode="auto">
          <a:xfrm>
            <a:off x="2438400" y="4114800"/>
            <a:ext cx="222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prah po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6" b="80066"/>
          <a:stretch>
            <a:fillRect/>
          </a:stretch>
        </p:blipFill>
        <p:spPr bwMode="auto">
          <a:xfrm>
            <a:off x="6248400" y="5794376"/>
            <a:ext cx="1828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0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057400" y="381001"/>
            <a:ext cx="5715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Vznik akčního potenciálu může být signálem, který se </a:t>
            </a:r>
            <a:r>
              <a:rPr lang="cs-CZ" altLang="cs-CZ" sz="1800" b="1">
                <a:solidFill>
                  <a:srgbClr val="000000"/>
                </a:solidFill>
              </a:rPr>
              <a:t>dál šíří</a:t>
            </a:r>
            <a:r>
              <a:rPr lang="cs-CZ" altLang="cs-CZ" sz="1800">
                <a:solidFill>
                  <a:srgbClr val="000000"/>
                </a:solidFill>
              </a:rPr>
              <a:t> po nervovém nebo svalovém vlákně.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Dva aspekty: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1. pohyb iontů napříč membránou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2. pohyb iontů podél membrány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Změny v potenciálu</a:t>
            </a:r>
            <a:r>
              <a:rPr lang="cs-CZ" altLang="cs-CZ" sz="1800" b="1">
                <a:solidFill>
                  <a:srgbClr val="000000"/>
                </a:solidFill>
              </a:rPr>
              <a:t> napříč </a:t>
            </a:r>
            <a:r>
              <a:rPr lang="cs-CZ" altLang="cs-CZ" sz="1800">
                <a:solidFill>
                  <a:srgbClr val="000000"/>
                </a:solidFill>
              </a:rPr>
              <a:t>membránou způsobují depolarizaci sousedních úseků membrány až k prahové hodnotě. Depolarizace sousedních úseků je zapříčiněna tokem iontů</a:t>
            </a:r>
            <a:r>
              <a:rPr lang="cs-CZ" altLang="cs-CZ" sz="1800" b="1">
                <a:solidFill>
                  <a:srgbClr val="000000"/>
                </a:solidFill>
              </a:rPr>
              <a:t> podél</a:t>
            </a:r>
            <a:r>
              <a:rPr lang="cs-CZ" altLang="cs-CZ" sz="1800">
                <a:solidFill>
                  <a:srgbClr val="000000"/>
                </a:solidFill>
              </a:rPr>
              <a:t> membrány. Při prahových podnětech mají sousední úseky membrány opačný náboj oproti místu s vrcholem akčního potenciálu a nastává největší tok iontů podél membrány (největší rozdíl potenciálů). Pohyb +kationtů způsobuje snížení polarity membrány v sousedních místech. Když je snížení polarity rovno prahovým hodnotám potenciálu, začne depolarizovaná membrána vytvářet svůj vlastní akční potenciál a děj se opakuje v dalších úsecích. </a:t>
            </a:r>
          </a:p>
        </p:txBody>
      </p:sp>
      <p:pic>
        <p:nvPicPr>
          <p:cNvPr id="14339" name="Picture 6" descr="neur my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48451" r="43018"/>
          <a:stretch>
            <a:fillRect/>
          </a:stretch>
        </p:blipFill>
        <p:spPr bwMode="auto">
          <a:xfrm>
            <a:off x="8077200" y="41148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vznik dceř dep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4"/>
          <a:stretch>
            <a:fillRect/>
          </a:stretch>
        </p:blipFill>
        <p:spPr bwMode="auto">
          <a:xfrm>
            <a:off x="7886700" y="228600"/>
            <a:ext cx="2781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neur my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7" t="87297" r="2940" b="2431"/>
          <a:stretch>
            <a:fillRect/>
          </a:stretch>
        </p:blipFill>
        <p:spPr bwMode="auto">
          <a:xfrm>
            <a:off x="6096000" y="60198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1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828800" y="304800"/>
            <a:ext cx="853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Nervové vlákno může vést akční potenciál na obě strany, ale axony jen v jednom směru (stimulace v recepčním poli). Zpět nelze kvůli refrakterní periodě. Svalové vlákno – šíření na obě strany (od spoje s nervovým vláknem).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Rychlost šíření závisí na primární vzdálenosti šíření (průniku) depolarizovaného proudu.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Zvětšení toku proudu se dosahuje zmenšením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odporu = zvětšení vnitřního objemu vlákna.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Rychlost vedení několik m/s (3 – 5).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Myelinizace</a:t>
            </a:r>
            <a:r>
              <a:rPr lang="cs-CZ" altLang="cs-CZ" sz="1800">
                <a:solidFill>
                  <a:srgbClr val="000000"/>
                </a:solidFill>
              </a:rPr>
              <a:t> – tvorba myelinových obalů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kolem axonu malého Ø z lipoidního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myelinu (fosfolipidy).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Ranvierovy zářezy</a:t>
            </a:r>
            <a:r>
              <a:rPr lang="cs-CZ" altLang="cs-CZ" sz="1800">
                <a:solidFill>
                  <a:srgbClr val="000000"/>
                </a:solidFill>
              </a:rPr>
              <a:t> – místa přiblížení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dvou myelinových obalů.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 izolačních vlastností myelinu </a:t>
            </a:r>
            <a:r>
              <a:rPr lang="cs-CZ" altLang="cs-CZ" sz="180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>
                <a:solidFill>
                  <a:srgbClr val="000000"/>
                </a:solidFill>
              </a:rPr>
              <a:t> pohyb iontů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přes membránu pouze v oblasti Ranvierova zářezu.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Šíření</a:t>
            </a:r>
            <a:r>
              <a:rPr lang="cs-CZ" altLang="cs-CZ" sz="1800" b="1">
                <a:solidFill>
                  <a:srgbClr val="000000"/>
                </a:solidFill>
              </a:rPr>
              <a:t> saltatorní – skokem </a:t>
            </a:r>
            <a:r>
              <a:rPr lang="cs-CZ" altLang="cs-CZ" sz="1800">
                <a:solidFill>
                  <a:srgbClr val="000000"/>
                </a:solidFill>
              </a:rPr>
              <a:t>(obratlovci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zrychlení šíření až na 120 m/s).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Akční potenciály – nervové signály.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Přenos různých druhů informací. Akční potenciál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jediný neměnný signál jediná forma kódování: časové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 uspořádání ve sledu akčních potenciálů =</a:t>
            </a:r>
            <a:r>
              <a:rPr lang="cs-CZ" altLang="cs-CZ" sz="1800" b="1">
                <a:solidFill>
                  <a:srgbClr val="000000"/>
                </a:solidFill>
              </a:rPr>
              <a:t> časové vzorce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5363" name="Picture 5" descr="neur my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6"/>
          <a:stretch>
            <a:fillRect/>
          </a:stretch>
        </p:blipFill>
        <p:spPr bwMode="auto">
          <a:xfrm>
            <a:off x="6675438" y="1981200"/>
            <a:ext cx="39925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neur my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2" t="86667"/>
          <a:stretch>
            <a:fillRect/>
          </a:stretch>
        </p:blipFill>
        <p:spPr bwMode="auto">
          <a:xfrm>
            <a:off x="6629400" y="5029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neur my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4" r="40836"/>
          <a:stretch>
            <a:fillRect/>
          </a:stretch>
        </p:blipFill>
        <p:spPr bwMode="auto">
          <a:xfrm>
            <a:off x="83058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46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828800" y="304800"/>
            <a:ext cx="6705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Synapse </a:t>
            </a:r>
            <a:r>
              <a:rPr lang="cs-CZ" altLang="cs-CZ" sz="1800">
                <a:solidFill>
                  <a:srgbClr val="000000"/>
                </a:solidFill>
              </a:rPr>
              <a:t>(přenosové spojení dvou neuronů):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presynaptická</a:t>
            </a:r>
            <a:r>
              <a:rPr lang="cs-CZ" altLang="cs-CZ" sz="1800">
                <a:solidFill>
                  <a:srgbClr val="000000"/>
                </a:solidFill>
              </a:rPr>
              <a:t> zakončení,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synaptická</a:t>
            </a:r>
            <a:r>
              <a:rPr lang="cs-CZ" altLang="cs-CZ" sz="1800">
                <a:solidFill>
                  <a:srgbClr val="000000"/>
                </a:solidFill>
              </a:rPr>
              <a:t> štěrbina (20  nm)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subsynaptická</a:t>
            </a:r>
            <a:r>
              <a:rPr lang="cs-CZ" altLang="cs-CZ" sz="1800">
                <a:solidFill>
                  <a:srgbClr val="000000"/>
                </a:solidFill>
              </a:rPr>
              <a:t> membrána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Neuron vedoucí akční potenciál k synapsi –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presynaptický</a:t>
            </a:r>
            <a:r>
              <a:rPr lang="cs-CZ" altLang="cs-CZ" sz="1800">
                <a:solidFill>
                  <a:srgbClr val="000000"/>
                </a:solidFill>
              </a:rPr>
              <a:t> (na konci se zduřeninou, </a:t>
            </a:r>
            <a:r>
              <a:rPr lang="cs-CZ" altLang="cs-CZ" sz="1800" b="1">
                <a:solidFill>
                  <a:srgbClr val="000000"/>
                </a:solidFill>
              </a:rPr>
              <a:t>knoflíkem</a:t>
            </a:r>
            <a:r>
              <a:rPr lang="cs-CZ" altLang="cs-CZ" sz="1800">
                <a:solidFill>
                  <a:srgbClr val="000000"/>
                </a:solidFill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od synapse –</a:t>
            </a:r>
            <a:r>
              <a:rPr lang="cs-CZ" altLang="cs-CZ" sz="1800" b="1">
                <a:solidFill>
                  <a:srgbClr val="000000"/>
                </a:solidFill>
              </a:rPr>
              <a:t> postsynaptický.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Membrána pod knoflíkem:</a:t>
            </a:r>
            <a:r>
              <a:rPr lang="cs-CZ" altLang="cs-CZ" sz="1800" b="1">
                <a:solidFill>
                  <a:srgbClr val="000000"/>
                </a:solidFill>
              </a:rPr>
              <a:t> subsynaptická</a:t>
            </a:r>
            <a:r>
              <a:rPr lang="cs-CZ" altLang="cs-CZ" sz="1800">
                <a:solidFill>
                  <a:srgbClr val="000000"/>
                </a:solidFill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vedle:</a:t>
            </a:r>
            <a:r>
              <a:rPr lang="cs-CZ" altLang="cs-CZ" sz="1800" b="1">
                <a:solidFill>
                  <a:srgbClr val="000000"/>
                </a:solidFill>
              </a:rPr>
              <a:t> postsynaptická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Signál se přenáší pomocí</a:t>
            </a:r>
            <a:r>
              <a:rPr lang="cs-CZ" altLang="cs-CZ" sz="1800" b="1">
                <a:solidFill>
                  <a:srgbClr val="000000"/>
                </a:solidFill>
              </a:rPr>
              <a:t> přenašeče</a:t>
            </a:r>
            <a:r>
              <a:rPr lang="cs-CZ" altLang="cs-CZ" sz="1800">
                <a:solidFill>
                  <a:srgbClr val="000000"/>
                </a:solidFill>
              </a:rPr>
              <a:t>,</a:t>
            </a:r>
            <a:r>
              <a:rPr lang="cs-CZ" altLang="cs-CZ" sz="1800" b="1">
                <a:solidFill>
                  <a:srgbClr val="000000"/>
                </a:solidFill>
              </a:rPr>
              <a:t> mediátoru</a:t>
            </a:r>
            <a:r>
              <a:rPr lang="cs-CZ" altLang="cs-CZ" sz="1800">
                <a:solidFill>
                  <a:srgbClr val="000000"/>
                </a:solidFill>
              </a:rPr>
              <a:t> (chemické látky) z váčků v knoflíku – váže se na reaktivní místa na subsynaptické membráně – vzbudí nový elektrický signál. Subsynaptická aktivita je ukončena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a) chemickou přeměnou mediátoru na neúčinnou látku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b) uvolněním přenašeče z reaktivních míst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 c) zpětnou reabsorpcí synaptickým knoflíkem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pic>
        <p:nvPicPr>
          <p:cNvPr id="16387" name="Picture 5" descr="syn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6"/>
          <a:stretch>
            <a:fillRect/>
          </a:stretch>
        </p:blipFill>
        <p:spPr bwMode="auto">
          <a:xfrm>
            <a:off x="8131176" y="0"/>
            <a:ext cx="2536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syn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1" r="53488" b="3477"/>
          <a:stretch>
            <a:fillRect/>
          </a:stretch>
        </p:blipFill>
        <p:spPr bwMode="auto">
          <a:xfrm>
            <a:off x="8458200" y="3429000"/>
            <a:ext cx="2209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981200" y="5562601"/>
            <a:ext cx="838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Podle účinku na postsynaptické neurony: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synapse</a:t>
            </a:r>
            <a:r>
              <a:rPr lang="cs-CZ" altLang="cs-CZ" sz="1800" b="1">
                <a:solidFill>
                  <a:srgbClr val="000000"/>
                </a:solidFill>
              </a:rPr>
              <a:t> budivé</a:t>
            </a:r>
            <a:r>
              <a:rPr lang="cs-CZ" altLang="cs-CZ" sz="1800">
                <a:solidFill>
                  <a:srgbClr val="000000"/>
                </a:solidFill>
              </a:rPr>
              <a:t> (excitační) – zvyšují pravděpodobnost dosažení prahové hodnoty membránového potenciálu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– s.</a:t>
            </a:r>
            <a:r>
              <a:rPr lang="cs-CZ" altLang="cs-CZ" sz="1800" b="1">
                <a:solidFill>
                  <a:srgbClr val="000000"/>
                </a:solidFill>
              </a:rPr>
              <a:t> tlumivé</a:t>
            </a:r>
            <a:r>
              <a:rPr lang="cs-CZ" altLang="cs-CZ" sz="1800">
                <a:solidFill>
                  <a:srgbClr val="000000"/>
                </a:solidFill>
              </a:rPr>
              <a:t> (inhibiční) – snižují pravděpodobnost vzniku akčního potenciálu</a:t>
            </a:r>
          </a:p>
        </p:txBody>
      </p:sp>
    </p:spTree>
    <p:extLst>
      <p:ext uri="{BB962C8B-B14F-4D97-AF65-F5344CB8AC3E}">
        <p14:creationId xmlns:p14="http://schemas.microsoft.com/office/powerpoint/2010/main" val="170467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752600" y="228600"/>
            <a:ext cx="76200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Depolarizace postsynaptické membrány nevyvolává vznik akčního potenciálu (malá elektrická dráždivost). Aktivace jedné synapse obvykle nevede ke vzniku akčního potenciálu. Proto nutné kombinované účinky mnoha synapsí (2 000 – 200 000). Axon vytváří s neuronem větší počet synaptických vstupů (2, u P.b. 250). Axonů k neuronu jde několik set. Aktivace více excitačních synapsí = sčítání postsynaptických potenciálů a zvyšování depolarizace:</a:t>
            </a:r>
            <a:r>
              <a:rPr lang="cs-CZ" altLang="cs-CZ" sz="1800" b="1">
                <a:solidFill>
                  <a:srgbClr val="000000"/>
                </a:solidFill>
              </a:rPr>
              <a:t> sumace: </a:t>
            </a: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sum. prostorová</a:t>
            </a:r>
            <a:r>
              <a:rPr lang="cs-CZ" altLang="cs-CZ" sz="1800">
                <a:solidFill>
                  <a:srgbClr val="000000"/>
                </a:solidFill>
              </a:rPr>
              <a:t> – současná aktivita více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synaptických spojů téhož neuronu.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sum. časová</a:t>
            </a:r>
            <a:r>
              <a:rPr lang="cs-CZ" altLang="cs-CZ" sz="1800">
                <a:solidFill>
                  <a:srgbClr val="000000"/>
                </a:solidFill>
              </a:rPr>
              <a:t> – opakovaná stimulace téže synapse.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Zvyšování účinnosti nervového přenosu –</a:t>
            </a:r>
            <a:r>
              <a:rPr lang="cs-CZ" altLang="cs-CZ" sz="1800" b="1">
                <a:solidFill>
                  <a:srgbClr val="000000"/>
                </a:solidFill>
              </a:rPr>
              <a:t> facilitace.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Přenašeče (mediátory, neurotransmitery) – několik typů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1. </a:t>
            </a:r>
            <a:r>
              <a:rPr lang="cs-CZ" altLang="cs-CZ" sz="1800" b="1">
                <a:solidFill>
                  <a:srgbClr val="000000"/>
                </a:solidFill>
              </a:rPr>
              <a:t>Acetylcholin</a:t>
            </a:r>
            <a:r>
              <a:rPr lang="cs-CZ" altLang="cs-CZ" sz="1800">
                <a:solidFill>
                  <a:srgbClr val="000000"/>
                </a:solidFill>
              </a:rPr>
              <a:t> - blokace: eserin (fyzostigmin) a další nervové jedy - OrganoFosfáty.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2.</a:t>
            </a:r>
            <a:r>
              <a:rPr lang="cs-CZ" altLang="cs-CZ" sz="1800" b="1">
                <a:solidFill>
                  <a:srgbClr val="000000"/>
                </a:solidFill>
              </a:rPr>
              <a:t> Monoaminy</a:t>
            </a:r>
            <a:r>
              <a:rPr lang="cs-CZ" altLang="cs-CZ" sz="1800">
                <a:solidFill>
                  <a:srgbClr val="000000"/>
                </a:solidFill>
              </a:rPr>
              <a:t>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a)</a:t>
            </a:r>
            <a:r>
              <a:rPr lang="cs-CZ" altLang="cs-CZ" sz="1800" i="1">
                <a:solidFill>
                  <a:srgbClr val="000000"/>
                </a:solidFill>
              </a:rPr>
              <a:t> Katecholaminy</a:t>
            </a:r>
            <a:r>
              <a:rPr lang="cs-CZ" altLang="cs-CZ" sz="1800">
                <a:solidFill>
                  <a:srgbClr val="000000"/>
                </a:solidFill>
              </a:rPr>
              <a:t> – dopamin, noradrenalin a adrenalin.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	b)</a:t>
            </a:r>
            <a:r>
              <a:rPr lang="cs-CZ" altLang="cs-CZ" sz="1800" i="1">
                <a:solidFill>
                  <a:srgbClr val="000000"/>
                </a:solidFill>
              </a:rPr>
              <a:t> Indolalkylaminy</a:t>
            </a:r>
            <a:r>
              <a:rPr lang="cs-CZ" altLang="cs-CZ" sz="1800">
                <a:solidFill>
                  <a:srgbClr val="000000"/>
                </a:solidFill>
              </a:rPr>
              <a:t> – nejdůležitější serotonin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3.</a:t>
            </a:r>
            <a:r>
              <a:rPr lang="cs-CZ" altLang="cs-CZ" sz="1800" b="1">
                <a:solidFill>
                  <a:srgbClr val="000000"/>
                </a:solidFill>
              </a:rPr>
              <a:t> Aminokyseliny</a:t>
            </a:r>
            <a:r>
              <a:rPr lang="cs-CZ" altLang="cs-CZ" sz="1800">
                <a:solidFill>
                  <a:srgbClr val="000000"/>
                </a:solidFill>
              </a:rPr>
              <a:t> – budivý glutamát, tlumivá kyselina γ-aminomáselná (GABA) a glycin.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Ovlivnění: strychnin – blok glycinových receptorů, pikrotoxin receptorů GABA. Tetanotoxin blokuje uvolňování inhibičního přenašeče.</a:t>
            </a:r>
          </a:p>
        </p:txBody>
      </p:sp>
      <p:pic>
        <p:nvPicPr>
          <p:cNvPr id="17411" name="Picture 5" descr="neuron tv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81201"/>
            <a:ext cx="2209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9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981200" y="2209801"/>
            <a:ext cx="7772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Kromě chemického přenosu ještě </a:t>
            </a:r>
            <a:r>
              <a:rPr lang="cs-CZ" altLang="cs-CZ" sz="1800" b="1">
                <a:solidFill>
                  <a:srgbClr val="000000"/>
                </a:solidFill>
              </a:rPr>
              <a:t>elektrická cesta</a:t>
            </a:r>
            <a:r>
              <a:rPr lang="cs-CZ" altLang="cs-CZ" sz="180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Místa dotyku axonů – septa (transversální) s přenosem elektrickou cestou. Rychlé (s mediátorem 0,3 ms, elektrická synapse – 0,05 ms).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Jiná stavba – zvětšení povrchu synapse.</a:t>
            </a:r>
            <a:r>
              <a:rPr lang="cs-CZ" altLang="cs-CZ" sz="1800" b="1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Spoje "gap junction"</a:t>
            </a:r>
            <a:r>
              <a:rPr lang="cs-CZ" altLang="cs-CZ" sz="1800">
                <a:solidFill>
                  <a:srgbClr val="000000"/>
                </a:solidFill>
              </a:rPr>
              <a:t> – vzdálenost mezi buňkami 2 nm, kontakty: splývání cytoplazmy v kanálcích vedle sebe. Spojení mezi neurony.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Spoje "</a:t>
            </a:r>
            <a:r>
              <a:rPr lang="cs-CZ" altLang="cs-CZ" sz="1800" b="1">
                <a:solidFill>
                  <a:srgbClr val="000000"/>
                </a:solidFill>
              </a:rPr>
              <a:t>tight junction</a:t>
            </a:r>
            <a:r>
              <a:rPr lang="cs-CZ" altLang="cs-CZ" sz="1800">
                <a:solidFill>
                  <a:srgbClr val="000000"/>
                </a:solidFill>
              </a:rPr>
              <a:t>" – v místě kontaktu splynou povrchové membrány, vnitřní vrstvy zůstávají samostatné.</a:t>
            </a:r>
          </a:p>
        </p:txBody>
      </p:sp>
    </p:spTree>
    <p:extLst>
      <p:ext uri="{BB962C8B-B14F-4D97-AF65-F5344CB8AC3E}">
        <p14:creationId xmlns:p14="http://schemas.microsoft.com/office/powerpoint/2010/main" val="128097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905000" y="803275"/>
            <a:ext cx="58674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>
                <a:solidFill>
                  <a:srgbClr val="000000"/>
                </a:solidFill>
              </a:rPr>
              <a:t>V CNS mnohonásobné propojení neuronů: připojení nervových zakončení stovek až tisíců dalších (</a:t>
            </a:r>
            <a:r>
              <a:rPr lang="cs-CZ" altLang="cs-CZ" sz="1800" b="1">
                <a:solidFill>
                  <a:srgbClr val="000000"/>
                </a:solidFill>
              </a:rPr>
              <a:t>konvergence – sbíhavost)</a:t>
            </a:r>
            <a:r>
              <a:rPr lang="cs-CZ" altLang="cs-CZ" sz="1800">
                <a:solidFill>
                  <a:srgbClr val="000000"/>
                </a:solidFill>
              </a:rPr>
              <a:t>, naopak z axonu zakončení ke stovkám až tisícovkám jiných (</a:t>
            </a:r>
            <a:r>
              <a:rPr lang="cs-CZ" altLang="cs-CZ" sz="1800" b="1">
                <a:solidFill>
                  <a:srgbClr val="000000"/>
                </a:solidFill>
              </a:rPr>
              <a:t>divergence – rozbíhavost</a:t>
            </a:r>
            <a:r>
              <a:rPr lang="cs-CZ" altLang="cs-CZ" sz="1800">
                <a:solidFill>
                  <a:srgbClr val="000000"/>
                </a:solidFill>
              </a:rPr>
              <a:t>) (25 000 i více). Konvergence zajišťuje impulsy z mnoha dalších, divergence naopak vyvolává aktivitu v mnoha dalších.</a:t>
            </a:r>
          </a:p>
        </p:txBody>
      </p:sp>
      <p:pic>
        <p:nvPicPr>
          <p:cNvPr id="19459" name="Picture 5" descr="konverg,div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5"/>
          <a:stretch>
            <a:fillRect/>
          </a:stretch>
        </p:blipFill>
        <p:spPr bwMode="auto">
          <a:xfrm>
            <a:off x="7848600" y="153988"/>
            <a:ext cx="25146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konverg,div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1802" r="46602" b="90991"/>
          <a:stretch>
            <a:fillRect/>
          </a:stretch>
        </p:blipFill>
        <p:spPr bwMode="auto">
          <a:xfrm>
            <a:off x="8686800" y="4191001"/>
            <a:ext cx="19812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982833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Application>Microsoft Office PowerPoint</Application>
  <PresentationFormat>Širokoúhlá obrazovka</PresentationFormat>
  <Paragraphs>274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Žákovská</dc:creator>
  <cp:lastModifiedBy>Žákovská</cp:lastModifiedBy>
  <cp:revision>1</cp:revision>
  <dcterms:created xsi:type="dcterms:W3CDTF">2019-11-14T11:56:27Z</dcterms:created>
  <dcterms:modified xsi:type="dcterms:W3CDTF">2019-11-14T11:56:48Z</dcterms:modified>
</cp:coreProperties>
</file>