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874F6-8ADE-426F-A0BF-A57A8B3F7F4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723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B5371-D292-439F-A510-7038C6994E21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89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E88EB-26E3-48AB-A621-49D29717018E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62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646FD-E07A-4B75-9ECC-519D134A03A7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1C565-12A5-49CD-969B-11262A1B2FB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99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D4CB8-2C06-4272-B179-041552046441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842DA-9090-41D3-A57F-88D7AD1A9F71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5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E7F16-244A-42BD-85A7-925821DCB07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6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E4AE1-7DD9-4D45-9388-66FE1F812CC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4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35E1A-29CB-4603-A07B-7CCA6C60669D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2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07581-DCE4-4B48-9249-4D7666E3420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B3997-56B3-4455-860C-0ADE93724B15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582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897CC-F81A-4487-B215-10ECCB67E3E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6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51B5C-95A8-4640-85E0-8111EDDCB92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328FA-F7F4-4263-8B29-EA027FDD1CB4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2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1BA4A1-1755-4323-8183-E70E0FFE6BBE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54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EABFE-BE4F-4D9B-971F-C17733860B0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70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313EC-69C0-48A7-8DED-7EE2B3A5362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174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9E66D-A2BC-4F18-AA91-7190E0345CF1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701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3C8F49-C966-47C4-BDCB-314ED374B236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945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70454-6C14-4D96-BB18-F41C69554F9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66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4AF2-8B9D-4EDB-B619-9F55FF90EFF9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38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BE05A-9398-4E68-BB31-D8BCDC25E68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799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7EFFE-71DA-41C3-AE8A-377B09BDF2AD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ustava_%C5%BEl%C3%A1z_s_vnit%C5%99n%C3%AD_sekrec%C3%AD" TargetMode="External"/><Relationship Id="rId7" Type="http://schemas.openxmlformats.org/officeDocument/2006/relationships/hyperlink" Target="https://cs.wikipedia.org/wiki/Glukago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s.wikipedia.org/wiki/Inzulin" TargetMode="External"/><Relationship Id="rId5" Type="http://schemas.openxmlformats.org/officeDocument/2006/relationships/hyperlink" Target="https://cs.wikipedia.org/wiki/Dvan%C3%A1ctn%C3%ADk" TargetMode="External"/><Relationship Id="rId4" Type="http://schemas.openxmlformats.org/officeDocument/2006/relationships/hyperlink" Target="https://cs.wikipedia.org/wiki/Pankreatick%C3%A1_%C5%A1%C5%A5%C3%A1v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90800" y="914401"/>
            <a:ext cx="7010400" cy="60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Fyziologie živočichů (a člověka)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Bi2BP_FYZP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III. ročník   1</a:t>
            </a:r>
            <a:r>
              <a:rPr lang="cs-CZ" altLang="cs-CZ" sz="1800">
                <a:solidFill>
                  <a:srgbClr val="000000"/>
                </a:solidFill>
              </a:rPr>
              <a:t>/0/2</a:t>
            </a:r>
            <a:r>
              <a:rPr lang="cs-CZ" altLang="cs-CZ" sz="1800" b="1">
                <a:solidFill>
                  <a:srgbClr val="000000"/>
                </a:solidFill>
              </a:rPr>
              <a:t> Zk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II. část – metabolické funkce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Soustavy:</a:t>
            </a:r>
            <a:r>
              <a:rPr lang="cs-CZ" altLang="cs-CZ" sz="1800" b="1">
                <a:solidFill>
                  <a:srgbClr val="000000"/>
                </a:solidFill>
              </a:rPr>
              <a:t> trávicí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dýchací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cévní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homeostatické mechanismy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	osmoregulace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	exkrece – vylučovací soustava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	termoregulace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                          				</a:t>
            </a:r>
            <a:r>
              <a:rPr lang="cs-CZ" altLang="cs-CZ" sz="2000" b="1">
                <a:solidFill>
                  <a:srgbClr val="000000"/>
                </a:solidFill>
              </a:rPr>
              <a:t>B. Rychnovský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					A. Žákovská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-17463"/>
            <a:ext cx="4940300" cy="63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bdélník 1"/>
          <p:cNvSpPr>
            <a:spLocks noChangeArrowheads="1"/>
          </p:cNvSpPr>
          <p:nvPr/>
        </p:nvSpPr>
        <p:spPr bwMode="auto">
          <a:xfrm>
            <a:off x="1552576" y="117476"/>
            <a:ext cx="417512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Funkce trávicího systému: </a:t>
            </a:r>
            <a:r>
              <a:rPr lang="cs-CZ" altLang="cs-CZ" sz="2400">
                <a:solidFill>
                  <a:srgbClr val="000000"/>
                </a:solidFill>
              </a:rPr>
              <a:t>získat potřebné látky z potravy pro zabezpečení metabolických a energetických potřeb organismu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•Příjem látek, mechanické a chemické zpracování, vstřebávání látek, vylučování odpadních produktů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</a:t>
            </a:r>
            <a:r>
              <a:rPr lang="cs-CZ" altLang="cs-CZ" sz="2400" b="1">
                <a:solidFill>
                  <a:srgbClr val="000000"/>
                </a:solidFill>
              </a:rPr>
              <a:t>Trávicí trubice:</a:t>
            </a:r>
            <a:r>
              <a:rPr lang="cs-CZ" altLang="cs-CZ" sz="2400">
                <a:solidFill>
                  <a:srgbClr val="000000"/>
                </a:solidFill>
              </a:rPr>
              <a:t>dutina ústní, hltan, jícen, žaludek, tenké střevo, tlusté střevo s análním úsekem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</a:t>
            </a:r>
            <a:r>
              <a:rPr lang="cs-CZ" altLang="cs-CZ" sz="2400" b="1">
                <a:solidFill>
                  <a:srgbClr val="000000"/>
                </a:solidFill>
              </a:rPr>
              <a:t>Žlázy připojené k trávicímu traktu: </a:t>
            </a:r>
            <a:r>
              <a:rPr lang="cs-CZ" altLang="cs-CZ" sz="2400">
                <a:solidFill>
                  <a:srgbClr val="000000"/>
                </a:solidFill>
              </a:rPr>
              <a:t>slinné žlázy, játra, pankreas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9 </a:t>
            </a:r>
          </a:p>
        </p:txBody>
      </p:sp>
    </p:spTree>
    <p:extLst>
      <p:ext uri="{BB962C8B-B14F-4D97-AF65-F5344CB8AC3E}">
        <p14:creationId xmlns:p14="http://schemas.microsoft.com/office/powerpoint/2010/main" val="19638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676400" y="228600"/>
            <a:ext cx="89916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Fyziologie trávení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Potrava </a:t>
            </a:r>
            <a:r>
              <a:rPr lang="cs-CZ" altLang="cs-CZ" sz="1800">
                <a:solidFill>
                  <a:srgbClr val="000000"/>
                </a:solidFill>
              </a:rPr>
              <a:t>– směs energeticky různorodých látek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ve vstupní podobě nevyužitelných.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Nezbytnost rozkladu (až na molekuly) →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Zpracování </a:t>
            </a:r>
            <a:r>
              <a:rPr lang="cs-CZ" altLang="cs-CZ" sz="1800" b="1">
                <a:solidFill>
                  <a:srgbClr val="000000"/>
                </a:solidFill>
              </a:rPr>
              <a:t>trávením</a:t>
            </a:r>
            <a:r>
              <a:rPr lang="cs-CZ" altLang="cs-CZ" sz="1800">
                <a:solidFill>
                  <a:srgbClr val="000000"/>
                </a:solidFill>
              </a:rPr>
              <a:t> prostřednictvím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trávicích enzymů </a:t>
            </a:r>
            <a:r>
              <a:rPr lang="cs-CZ" altLang="cs-CZ" sz="1800">
                <a:solidFill>
                  <a:srgbClr val="000000"/>
                </a:solidFill>
              </a:rPr>
              <a:t>(chemické procesy).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Lepší průběh – rozmělněná (až tekutá) potrava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→ předchozí 	mechanické změny.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Mechanické zpracování</a:t>
            </a:r>
            <a:r>
              <a:rPr lang="cs-CZ" altLang="cs-CZ" sz="1800">
                <a:solidFill>
                  <a:srgbClr val="000000"/>
                </a:solidFill>
              </a:rPr>
              <a:t> potravy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- drcení, zvlhčování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kašovitá hmota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(většinou přední  část trávicí trubice)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Chemické zpracování</a:t>
            </a:r>
            <a:r>
              <a:rPr lang="cs-CZ" altLang="cs-CZ" sz="1800">
                <a:solidFill>
                  <a:srgbClr val="000000"/>
                </a:solidFill>
              </a:rPr>
              <a:t> potravy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chemický rozklad pro přechod z trávicí trubice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Intracelulární x extracelulární trávení (smíšené)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Mimotělní x vnitrotělní trávení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Holokrinní (morfokinetická) x apokrinní (morfostatická) sekrece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14339" name="Picture 5" descr="digestive_system_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41021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4" y="0"/>
            <a:ext cx="54451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Obdélník 1"/>
          <p:cNvSpPr>
            <a:spLocks noChangeArrowheads="1"/>
          </p:cNvSpPr>
          <p:nvPr/>
        </p:nvSpPr>
        <p:spPr bwMode="auto">
          <a:xfrm>
            <a:off x="1577975" y="304800"/>
            <a:ext cx="36845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OBECNÁ STAVBA TRÁVICÍHO ÚSTROJÍ</a:t>
            </a:r>
            <a:endParaRPr lang="cs-CZ" altLang="cs-CZ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•Trávicí trakt –dutá trubice o různém průměru, stěny ze čtyř základních vrstev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•</a:t>
            </a:r>
            <a:r>
              <a:rPr lang="cs-CZ" altLang="cs-CZ" sz="2000" b="1">
                <a:solidFill>
                  <a:srgbClr val="000000"/>
                </a:solidFill>
              </a:rPr>
              <a:t>Sliznice (tunica mucosa)</a:t>
            </a:r>
            <a:endParaRPr lang="cs-CZ" altLang="cs-CZ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•Epitel (lamina epithelialis)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•Lamina propria mucosae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  imunita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•Lamina muscularis mucosae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•</a:t>
            </a:r>
            <a:r>
              <a:rPr lang="cs-CZ" altLang="cs-CZ" sz="2000" b="1">
                <a:solidFill>
                  <a:srgbClr val="000000"/>
                </a:solidFill>
              </a:rPr>
              <a:t>Podslizniční vazivo </a:t>
            </a:r>
            <a:endParaRPr lang="cs-CZ" altLang="cs-CZ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(tunica submucosa)</a:t>
            </a:r>
            <a:endParaRPr lang="cs-CZ" altLang="cs-CZ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•</a:t>
            </a:r>
            <a:r>
              <a:rPr lang="cs-CZ" altLang="cs-CZ" sz="2000" b="1">
                <a:solidFill>
                  <a:srgbClr val="000000"/>
                </a:solidFill>
              </a:rPr>
              <a:t>Zevní svalová vrstva podélná a okružní </a:t>
            </a:r>
            <a:endParaRPr lang="cs-CZ" altLang="cs-CZ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(tunica muscularis externa)</a:t>
            </a:r>
            <a:endParaRPr lang="cs-CZ" altLang="cs-CZ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•</a:t>
            </a:r>
            <a:r>
              <a:rPr lang="cs-CZ" altLang="cs-CZ" sz="2000" b="1">
                <a:solidFill>
                  <a:srgbClr val="000000"/>
                </a:solidFill>
              </a:rPr>
              <a:t>Seróza (tunica serosa)</a:t>
            </a:r>
            <a:endParaRPr lang="cs-CZ" alt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676400" y="228600"/>
            <a:ext cx="89916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Fyziologie trávení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Potrava </a:t>
            </a:r>
            <a:r>
              <a:rPr lang="cs-CZ" altLang="cs-CZ" sz="1800">
                <a:solidFill>
                  <a:srgbClr val="000000"/>
                </a:solidFill>
              </a:rPr>
              <a:t>– směs energeticky různorodých látek ve vstupní podobě nevyužitelných.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Nezbytnost rozkladu (až na molekuly) →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Zpracování </a:t>
            </a:r>
            <a:r>
              <a:rPr lang="cs-CZ" altLang="cs-CZ" sz="1800" b="1">
                <a:solidFill>
                  <a:srgbClr val="000000"/>
                </a:solidFill>
              </a:rPr>
              <a:t>trávením</a:t>
            </a:r>
            <a:r>
              <a:rPr lang="cs-CZ" altLang="cs-CZ" sz="1800">
                <a:solidFill>
                  <a:srgbClr val="000000"/>
                </a:solidFill>
              </a:rPr>
              <a:t> prostřednictvím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trávicích enzymů </a:t>
            </a:r>
            <a:r>
              <a:rPr lang="cs-CZ" altLang="cs-CZ" sz="1800">
                <a:solidFill>
                  <a:srgbClr val="000000"/>
                </a:solidFill>
              </a:rPr>
              <a:t>(chemické procesy).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Lepší průběh – rozmělněná (až tekutá) potrava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→ předchozí 	mechanické změny.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Trávicí soustava</a:t>
            </a:r>
            <a:r>
              <a:rPr lang="cs-CZ" altLang="cs-CZ" sz="180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Mechanické zpracování</a:t>
            </a:r>
            <a:r>
              <a:rPr lang="cs-CZ" altLang="cs-CZ" sz="1800">
                <a:solidFill>
                  <a:srgbClr val="000000"/>
                </a:solidFill>
              </a:rPr>
              <a:t> potravy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- drcení, zvlhčování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kašovitá hmota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(většinou přední  část trávicí trubice)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Chemické zpracování</a:t>
            </a:r>
            <a:r>
              <a:rPr lang="cs-CZ" altLang="cs-CZ" sz="1800">
                <a:solidFill>
                  <a:srgbClr val="000000"/>
                </a:solidFill>
              </a:rPr>
              <a:t> potravy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chemický rozklad pro přechod z trávicí trubice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Intracelulární x extracelulární trávení (smíšené)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Mimotělní x vnitrotělní trávení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Holokrinní (morfokinetická) x apokrinní (morfostatická) sekrece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16387" name="Picture 5" descr="digestive_system_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4" y="1676400"/>
            <a:ext cx="29733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828800" y="152401"/>
            <a:ext cx="8178800" cy="62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" charset="0"/>
              </a:rPr>
              <a:t>Rozdíly v trávení mezi bezobratlými a obratlovci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Bezobratlí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	- hodně intracelulární trávení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   - nejsou odděleny okrsky </a:t>
            </a:r>
            <a:r>
              <a:rPr lang="cs-CZ" altLang="cs-CZ" sz="2000" dirty="0" err="1">
                <a:solidFill>
                  <a:srgbClr val="000000"/>
                </a:solidFill>
                <a:latin typeface="Arial" charset="0"/>
              </a:rPr>
              <a:t>secernující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cs-CZ" altLang="cs-CZ" sz="2000" dirty="0" err="1">
                <a:solidFill>
                  <a:srgbClr val="000000"/>
                </a:solidFill>
                <a:latin typeface="Arial" charset="0"/>
              </a:rPr>
              <a:t>rezorbující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(hepatopankreas </a:t>
            </a:r>
            <a:r>
              <a:rPr lang="cs-CZ" altLang="cs-CZ" sz="2000" dirty="0" err="1">
                <a:solidFill>
                  <a:srgbClr val="000000"/>
                </a:solidFill>
                <a:latin typeface="Arial" charset="0"/>
              </a:rPr>
              <a:t>kor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. a </a:t>
            </a:r>
            <a:r>
              <a:rPr lang="cs-CZ" altLang="cs-CZ" sz="2000" dirty="0" err="1">
                <a:solidFill>
                  <a:srgbClr val="000000"/>
                </a:solidFill>
                <a:latin typeface="Arial" charset="0"/>
              </a:rPr>
              <a:t>měkk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   - </a:t>
            </a:r>
            <a:r>
              <a:rPr lang="cs-CZ" altLang="cs-CZ" sz="2000" b="1" dirty="0">
                <a:solidFill>
                  <a:srgbClr val="000000"/>
                </a:solidFill>
                <a:latin typeface="Arial" charset="0"/>
              </a:rPr>
              <a:t>u většiny trávicí enzymy pohromadě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   - </a:t>
            </a:r>
            <a:r>
              <a:rPr lang="cs-CZ" altLang="cs-CZ" sz="2000" b="1" dirty="0">
                <a:solidFill>
                  <a:srgbClr val="000000"/>
                </a:solidFill>
                <a:latin typeface="Arial" charset="0"/>
              </a:rPr>
              <a:t>rozklad bílkovin probíhá za neutrální reakce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(u obratlovců za kyselé)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   - vyšší stupeň specializace (přizpůsobené složení trávicích šťáv)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endParaRPr lang="cs-CZ" altLang="cs-CZ" sz="20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" charset="0"/>
              </a:rPr>
              <a:t>Ústa</a:t>
            </a:r>
            <a:endParaRPr lang="cs-CZ" altLang="cs-CZ" sz="20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Zvláštnosti u bezobratlých (minerální kyseliny, antikoagulanty, jedovaté látky, sání šťáv, </a:t>
            </a:r>
            <a:r>
              <a:rPr lang="cs-CZ" altLang="cs-CZ" sz="2000" dirty="0" err="1">
                <a:solidFill>
                  <a:srgbClr val="000000"/>
                </a:solidFill>
                <a:latin typeface="Arial" charset="0"/>
              </a:rPr>
              <a:t>tyramín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hlavonožců (</a:t>
            </a:r>
            <a:r>
              <a:rPr lang="cs-CZ" altLang="cs-CZ" sz="2000" dirty="0" err="1">
                <a:solidFill>
                  <a:srgbClr val="000000"/>
                </a:solidFill>
                <a:latin typeface="Arial" charset="0"/>
              </a:rPr>
              <a:t>biog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. amin), hedvábí</a:t>
            </a:r>
            <a:endParaRPr lang="cs-CZ" altLang="cs-CZ" sz="2000" u="sng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000" u="sng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u="sng" dirty="0">
                <a:solidFill>
                  <a:srgbClr val="000000"/>
                </a:solidFill>
                <a:latin typeface="Arial" charset="0"/>
              </a:rPr>
              <a:t>Slinné žlázy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příušní (</a:t>
            </a:r>
            <a:r>
              <a:rPr lang="cs-CZ" altLang="cs-CZ" sz="2000" i="1" dirty="0" err="1">
                <a:solidFill>
                  <a:srgbClr val="000000"/>
                </a:solidFill>
                <a:latin typeface="Arial" charset="0"/>
              </a:rPr>
              <a:t>glandulae</a:t>
            </a:r>
            <a:r>
              <a:rPr lang="cs-CZ" altLang="cs-CZ" sz="20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000" i="1" dirty="0" err="1">
                <a:solidFill>
                  <a:srgbClr val="000000"/>
                </a:solidFill>
                <a:latin typeface="Arial" charset="0"/>
              </a:rPr>
              <a:t>parotis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) – nejmohutnější, </a:t>
            </a:r>
            <a:r>
              <a:rPr lang="cs-CZ" altLang="cs-CZ" sz="2000" dirty="0" err="1">
                <a:solidFill>
                  <a:srgbClr val="000000"/>
                </a:solidFill>
                <a:latin typeface="Arial" charset="0"/>
              </a:rPr>
              <a:t>mucinózní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sliny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b) podčelistní (</a:t>
            </a:r>
            <a:r>
              <a:rPr lang="cs-CZ" altLang="cs-CZ" sz="2000" i="1" dirty="0">
                <a:solidFill>
                  <a:srgbClr val="000000"/>
                </a:solidFill>
                <a:latin typeface="Arial" charset="0"/>
              </a:rPr>
              <a:t>g. </a:t>
            </a:r>
            <a:r>
              <a:rPr lang="cs-CZ" altLang="cs-CZ" sz="2000" i="1" dirty="0" err="1">
                <a:solidFill>
                  <a:srgbClr val="000000"/>
                </a:solidFill>
                <a:latin typeface="Arial" charset="0"/>
              </a:rPr>
              <a:t>submandibularis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) – </a:t>
            </a:r>
            <a:r>
              <a:rPr lang="cs-CZ" altLang="cs-CZ" sz="2000" dirty="0" err="1">
                <a:solidFill>
                  <a:srgbClr val="000000"/>
                </a:solidFill>
                <a:latin typeface="Arial" charset="0"/>
              </a:rPr>
              <a:t>serozní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sliny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c) podjazykové (</a:t>
            </a:r>
            <a:r>
              <a:rPr lang="cs-CZ" altLang="cs-CZ" sz="2000" i="1" dirty="0">
                <a:solidFill>
                  <a:srgbClr val="000000"/>
                </a:solidFill>
                <a:latin typeface="Arial" charset="0"/>
              </a:rPr>
              <a:t>g. </a:t>
            </a:r>
            <a:r>
              <a:rPr lang="cs-CZ" altLang="cs-CZ" sz="2000" i="1" dirty="0" err="1">
                <a:solidFill>
                  <a:srgbClr val="000000"/>
                </a:solidFill>
                <a:latin typeface="Arial" charset="0"/>
              </a:rPr>
              <a:t>sublingualis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cs-CZ" altLang="cs-CZ" sz="2000" i="1" dirty="0">
                <a:solidFill>
                  <a:srgbClr val="000000"/>
                </a:solidFill>
                <a:latin typeface="Arial" charset="0"/>
              </a:rPr>
              <a:t> –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Arial" charset="0"/>
              </a:rPr>
              <a:t>mucinozní</a:t>
            </a:r>
            <a:r>
              <a:rPr lang="cs-CZ" altLang="cs-CZ" sz="2000" dirty="0">
                <a:solidFill>
                  <a:srgbClr val="000000"/>
                </a:solidFill>
                <a:latin typeface="Arial" charset="0"/>
              </a:rPr>
              <a:t> sliny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0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endParaRPr lang="cs-CZ" altLang="cs-CZ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955800" y="104776"/>
            <a:ext cx="80010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Složení slin – 99,5 % vody, organické i minerální látky, různé pH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FF0000"/>
                </a:solidFill>
              </a:rPr>
              <a:t>Význam slin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a) zvlhčování dutiny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b)                    potravy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c) obalování hlenem, polykání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d) rozpouštění pevných látek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e) neutralizace kyselin, ředění zásad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f) dezinfekce - lysozym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g) termoregulace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h) trávicí funkce – ptyalin = amyláza + maltáza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Inervace sympatikem (5.) (v rozích šedé hmoty míšní) a parasympatikem (3. 7. a 9.10.) v hlavových nervech opouští CNS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i) IgA imunita – ovlivnění nástupu infekce – desinfekce (homeo, přír. léky  grep, propolis, Ag</a:t>
            </a:r>
            <a:r>
              <a:rPr lang="cs-CZ" altLang="cs-CZ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u="sng">
                <a:solidFill>
                  <a:srgbClr val="000000"/>
                </a:solidFill>
              </a:rPr>
              <a:t>Jazyk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u="sng">
                <a:solidFill>
                  <a:srgbClr val="000000"/>
                </a:solidFill>
              </a:rPr>
              <a:t>Zuby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u="sng">
                <a:solidFill>
                  <a:srgbClr val="000000"/>
                </a:solidFill>
              </a:rPr>
              <a:t>Mandle </a:t>
            </a:r>
            <a:r>
              <a:rPr lang="cs-CZ" altLang="cs-CZ" sz="2000">
                <a:solidFill>
                  <a:srgbClr val="000000"/>
                </a:solidFill>
              </a:rPr>
              <a:t>- imunita</a:t>
            </a:r>
          </a:p>
        </p:txBody>
      </p:sp>
    </p:spTree>
    <p:extLst>
      <p:ext uri="{BB962C8B-B14F-4D97-AF65-F5344CB8AC3E}">
        <p14:creationId xmlns:p14="http://schemas.microsoft.com/office/powerpoint/2010/main" val="32985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752600" y="377825"/>
            <a:ext cx="87630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Polykání - transport sousta do zadní části hrdla, posun do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jícnu a dál do </a:t>
            </a:r>
            <a:r>
              <a:rPr lang="cs-CZ" altLang="cs-CZ" sz="2000" b="1">
                <a:solidFill>
                  <a:srgbClr val="000000"/>
                </a:solidFill>
              </a:rPr>
              <a:t>žaludku</a:t>
            </a:r>
            <a:r>
              <a:rPr lang="cs-CZ" altLang="cs-CZ" sz="2000">
                <a:solidFill>
                  <a:srgbClr val="000000"/>
                </a:solidFill>
              </a:rPr>
              <a:t> (</a:t>
            </a:r>
            <a:r>
              <a:rPr lang="cs-CZ" altLang="cs-CZ" sz="2000" i="1">
                <a:solidFill>
                  <a:srgbClr val="000000"/>
                </a:solidFill>
              </a:rPr>
              <a:t>ventriculus</a:t>
            </a:r>
            <a:r>
              <a:rPr lang="cs-CZ" altLang="cs-CZ" sz="2000">
                <a:solidFill>
                  <a:srgbClr val="000000"/>
                </a:solidFill>
              </a:rPr>
              <a:t>) – prostorný vak (malé a velké zakřivení),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1. </a:t>
            </a:r>
            <a:r>
              <a:rPr lang="cs-CZ" altLang="cs-CZ" sz="2000">
                <a:solidFill>
                  <a:srgbClr val="7030A0"/>
                </a:solidFill>
              </a:rPr>
              <a:t>jícnová část </a:t>
            </a:r>
            <a:r>
              <a:rPr lang="cs-CZ" altLang="cs-CZ" sz="2000">
                <a:solidFill>
                  <a:srgbClr val="000000"/>
                </a:solidFill>
              </a:rPr>
              <a:t>/česlo –</a:t>
            </a:r>
            <a:r>
              <a:rPr lang="cs-CZ" altLang="cs-CZ" sz="2000" i="1">
                <a:solidFill>
                  <a:srgbClr val="000000"/>
                </a:solidFill>
              </a:rPr>
              <a:t> cardium/</a:t>
            </a:r>
            <a:r>
              <a:rPr lang="cs-CZ" altLang="cs-CZ" sz="2000">
                <a:solidFill>
                  <a:srgbClr val="000000"/>
                </a:solidFill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2. </a:t>
            </a:r>
            <a:r>
              <a:rPr lang="cs-CZ" altLang="cs-CZ" sz="2000">
                <a:solidFill>
                  <a:srgbClr val="7030A0"/>
                </a:solidFill>
              </a:rPr>
              <a:t>klenba</a:t>
            </a:r>
            <a:r>
              <a:rPr lang="cs-CZ" altLang="cs-CZ" sz="2000">
                <a:solidFill>
                  <a:srgbClr val="000000"/>
                </a:solidFill>
              </a:rPr>
              <a:t> /</a:t>
            </a:r>
            <a:r>
              <a:rPr lang="cs-CZ" altLang="cs-CZ" sz="2000" i="1">
                <a:solidFill>
                  <a:srgbClr val="000000"/>
                </a:solidFill>
              </a:rPr>
              <a:t>fundus</a:t>
            </a:r>
            <a:r>
              <a:rPr lang="cs-CZ" altLang="cs-CZ" sz="2000">
                <a:solidFill>
                  <a:srgbClr val="000000"/>
                </a:solidFill>
              </a:rPr>
              <a:t>/, tělo ž.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3. </a:t>
            </a:r>
            <a:r>
              <a:rPr lang="cs-CZ" altLang="cs-CZ" sz="2000">
                <a:solidFill>
                  <a:srgbClr val="7030A0"/>
                </a:solidFill>
              </a:rPr>
              <a:t>vrátník</a:t>
            </a:r>
            <a:r>
              <a:rPr lang="cs-CZ" altLang="cs-CZ" sz="2000">
                <a:solidFill>
                  <a:srgbClr val="000000"/>
                </a:solidFill>
              </a:rPr>
              <a:t> /</a:t>
            </a:r>
            <a:r>
              <a:rPr lang="cs-CZ" altLang="cs-CZ" sz="2000" i="1">
                <a:solidFill>
                  <a:srgbClr val="000000"/>
                </a:solidFill>
              </a:rPr>
              <a:t>pylorus</a:t>
            </a:r>
            <a:r>
              <a:rPr lang="cs-CZ" altLang="cs-CZ" sz="2000">
                <a:solidFill>
                  <a:srgbClr val="000000"/>
                </a:solidFill>
              </a:rPr>
              <a:t>/ se svěračem),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stavba stěny jako u střeva (seróza, mezi podélnou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a příčnou svalovinou </a:t>
            </a:r>
            <a:r>
              <a:rPr lang="cs-CZ" altLang="cs-CZ" sz="2000">
                <a:solidFill>
                  <a:srgbClr val="FF0000"/>
                </a:solidFill>
              </a:rPr>
              <a:t>Auerbachova myenterická pleteň</a:t>
            </a:r>
            <a:r>
              <a:rPr lang="cs-CZ" altLang="cs-CZ" sz="2000">
                <a:solidFill>
                  <a:srgbClr val="000000"/>
                </a:solidFill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pod ní </a:t>
            </a:r>
            <a:r>
              <a:rPr lang="cs-CZ" altLang="cs-CZ" sz="2000">
                <a:solidFill>
                  <a:srgbClr val="FF0000"/>
                </a:solidFill>
              </a:rPr>
              <a:t>Meissnerova submukózní pleteň </a:t>
            </a:r>
            <a:r>
              <a:rPr lang="cs-CZ" altLang="cs-CZ" sz="2000">
                <a:solidFill>
                  <a:srgbClr val="000000"/>
                </a:solidFill>
              </a:rPr>
              <a:t>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submukóza se sliznicí – viz střevo).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Ve stěně množství žlázek produkuje </a:t>
            </a:r>
            <a:r>
              <a:rPr lang="cs-CZ" altLang="cs-CZ" sz="2000">
                <a:solidFill>
                  <a:srgbClr val="002060"/>
                </a:solidFill>
              </a:rPr>
              <a:t>žaludeční šťávy </a:t>
            </a:r>
            <a:r>
              <a:rPr lang="cs-CZ" altLang="cs-CZ" sz="2000">
                <a:solidFill>
                  <a:srgbClr val="000000"/>
                </a:solidFill>
              </a:rPr>
              <a:t>(2500 ml denně)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a)</a:t>
            </a:r>
            <a:r>
              <a:rPr lang="cs-CZ" altLang="cs-CZ" sz="2000" b="1">
                <a:solidFill>
                  <a:srgbClr val="7030A0"/>
                </a:solidFill>
              </a:rPr>
              <a:t> hlavní </a:t>
            </a:r>
            <a:r>
              <a:rPr lang="cs-CZ" altLang="cs-CZ" sz="2000">
                <a:solidFill>
                  <a:srgbClr val="000000"/>
                </a:solidFill>
              </a:rPr>
              <a:t>(</a:t>
            </a:r>
            <a:r>
              <a:rPr lang="cs-CZ" altLang="cs-CZ" sz="2000" i="1">
                <a:solidFill>
                  <a:srgbClr val="000000"/>
                </a:solidFill>
              </a:rPr>
              <a:t>adelomorfní</a:t>
            </a:r>
            <a:r>
              <a:rPr lang="cs-CZ" altLang="cs-CZ" sz="2000">
                <a:solidFill>
                  <a:srgbClr val="000000"/>
                </a:solidFill>
              </a:rPr>
              <a:t>) b. – </a:t>
            </a:r>
            <a:r>
              <a:rPr lang="cs-CZ" altLang="cs-CZ" sz="2000">
                <a:solidFill>
                  <a:srgbClr val="0070C0"/>
                </a:solidFill>
              </a:rPr>
              <a:t>pepsinogen, katepsin, chymozin, keratináza, lipáza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b) </a:t>
            </a:r>
            <a:r>
              <a:rPr lang="cs-CZ" altLang="cs-CZ" sz="2000" b="1">
                <a:solidFill>
                  <a:srgbClr val="7030A0"/>
                </a:solidFill>
              </a:rPr>
              <a:t>krycí</a:t>
            </a:r>
            <a:r>
              <a:rPr lang="cs-CZ" altLang="cs-CZ" sz="2000">
                <a:solidFill>
                  <a:srgbClr val="7030A0"/>
                </a:solidFill>
              </a:rPr>
              <a:t> </a:t>
            </a:r>
            <a:r>
              <a:rPr lang="cs-CZ" altLang="cs-CZ" sz="2000">
                <a:solidFill>
                  <a:srgbClr val="000000"/>
                </a:solidFill>
              </a:rPr>
              <a:t>(</a:t>
            </a:r>
            <a:r>
              <a:rPr lang="cs-CZ" altLang="cs-CZ" sz="2000" i="1">
                <a:solidFill>
                  <a:srgbClr val="000000"/>
                </a:solidFill>
              </a:rPr>
              <a:t>delomorfní</a:t>
            </a:r>
            <a:r>
              <a:rPr lang="cs-CZ" altLang="cs-CZ" sz="2000">
                <a:solidFill>
                  <a:srgbClr val="000000"/>
                </a:solidFill>
              </a:rPr>
              <a:t>) b. – HCl (prekurzory),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c)  </a:t>
            </a:r>
            <a:r>
              <a:rPr lang="cs-CZ" altLang="cs-CZ" sz="2000" b="1">
                <a:solidFill>
                  <a:srgbClr val="7030A0"/>
                </a:solidFill>
              </a:rPr>
              <a:t>vedlejší b. </a:t>
            </a:r>
            <a:r>
              <a:rPr lang="cs-CZ" altLang="cs-CZ" sz="2000">
                <a:solidFill>
                  <a:srgbClr val="000000"/>
                </a:solidFill>
              </a:rPr>
              <a:t>– mucinózní hlen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	d) </a:t>
            </a:r>
            <a:r>
              <a:rPr lang="cs-CZ" altLang="cs-CZ" sz="2000" b="1">
                <a:solidFill>
                  <a:srgbClr val="7030A0"/>
                </a:solidFill>
              </a:rPr>
              <a:t>G buňky- </a:t>
            </a:r>
            <a:r>
              <a:rPr lang="cs-CZ" altLang="cs-CZ" sz="2000">
                <a:solidFill>
                  <a:srgbClr val="000000"/>
                </a:solidFill>
              </a:rPr>
              <a:t>gastrin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1828800" y="381001"/>
            <a:ext cx="8001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Shromažďování potravy, různé vrstvení (homo horizontálně, hlodavci – koncentricky)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Po napětí stěn (naplněním potravou) – peristaltické pohyby (promíchávání) od klenby.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Přesun malých množství tráveniny (</a:t>
            </a:r>
            <a:r>
              <a:rPr lang="cs-CZ" altLang="cs-CZ" sz="2000" i="1">
                <a:solidFill>
                  <a:srgbClr val="000000"/>
                </a:solidFill>
              </a:rPr>
              <a:t>chymu</a:t>
            </a:r>
            <a:r>
              <a:rPr lang="cs-CZ" altLang="cs-CZ" sz="2000">
                <a:solidFill>
                  <a:srgbClr val="000000"/>
                </a:solidFill>
              </a:rPr>
              <a:t>) do tenkého střeva (dvanáctníku)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Dávení</a:t>
            </a:r>
            <a:r>
              <a:rPr lang="cs-CZ" altLang="cs-CZ" sz="2000" b="1">
                <a:solidFill>
                  <a:srgbClr val="000000"/>
                </a:solidFill>
              </a:rPr>
              <a:t> </a:t>
            </a:r>
            <a:r>
              <a:rPr lang="cs-CZ" altLang="cs-CZ" sz="2000">
                <a:solidFill>
                  <a:srgbClr val="000000"/>
                </a:solidFill>
              </a:rPr>
              <a:t>(</a:t>
            </a:r>
            <a:r>
              <a:rPr lang="cs-CZ" altLang="cs-CZ" sz="2000" i="1">
                <a:solidFill>
                  <a:srgbClr val="000000"/>
                </a:solidFill>
              </a:rPr>
              <a:t>vomitus, emesis</a:t>
            </a:r>
            <a:r>
              <a:rPr lang="cs-CZ" altLang="cs-CZ" sz="2000">
                <a:solidFill>
                  <a:srgbClr val="000000"/>
                </a:solidFill>
              </a:rPr>
              <a:t>) – odstraňování škodlivých látek ze žaludku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Přežvykování</a:t>
            </a:r>
            <a:r>
              <a:rPr lang="cs-CZ" altLang="cs-CZ" sz="2000">
                <a:solidFill>
                  <a:srgbClr val="7030A0"/>
                </a:solidFill>
              </a:rPr>
              <a:t> </a:t>
            </a:r>
            <a:r>
              <a:rPr lang="cs-CZ" altLang="cs-CZ" sz="2000">
                <a:solidFill>
                  <a:srgbClr val="000000"/>
                </a:solidFill>
              </a:rPr>
              <a:t>(</a:t>
            </a:r>
            <a:r>
              <a:rPr lang="cs-CZ" altLang="cs-CZ" sz="2000" i="1">
                <a:solidFill>
                  <a:srgbClr val="000000"/>
                </a:solidFill>
              </a:rPr>
              <a:t>ruminance</a:t>
            </a:r>
            <a:r>
              <a:rPr lang="cs-CZ" altLang="cs-CZ" sz="2000">
                <a:solidFill>
                  <a:srgbClr val="000000"/>
                </a:solidFill>
              </a:rPr>
              <a:t>) – potrava z bachoru přes čepec do úst – přeslinění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spolknutí přes knihu (prolistování, velké části zpět do bachoru) do </a:t>
            </a:r>
            <a:r>
              <a:rPr lang="cs-CZ" altLang="cs-CZ" sz="2000" b="1">
                <a:solidFill>
                  <a:srgbClr val="000000"/>
                </a:solidFill>
              </a:rPr>
              <a:t>slezu</a:t>
            </a:r>
            <a:r>
              <a:rPr lang="cs-CZ" altLang="cs-CZ" sz="2000">
                <a:solidFill>
                  <a:srgbClr val="000000"/>
                </a:solidFill>
              </a:rPr>
              <a:t> (vlastní trávicí žaludek)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Řízení příjmu potravy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Nervová soustava – střední </a:t>
            </a:r>
            <a:r>
              <a:rPr lang="cs-CZ" altLang="cs-CZ" sz="1800" b="1">
                <a:solidFill>
                  <a:srgbClr val="000000"/>
                </a:solidFill>
              </a:rPr>
              <a:t>hypotalamus</a:t>
            </a:r>
            <a:r>
              <a:rPr lang="cs-CZ" altLang="cs-CZ" sz="180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70C0"/>
                </a:solidFill>
              </a:rPr>
              <a:t>laterální oblast </a:t>
            </a:r>
            <a:r>
              <a:rPr lang="cs-CZ" altLang="cs-CZ" sz="1800">
                <a:solidFill>
                  <a:srgbClr val="000000"/>
                </a:solidFill>
              </a:rPr>
              <a:t>– centrum hladu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70C0"/>
                </a:solidFill>
              </a:rPr>
              <a:t>ventromediální oblast </a:t>
            </a:r>
            <a:r>
              <a:rPr lang="cs-CZ" altLang="cs-CZ" sz="1800">
                <a:solidFill>
                  <a:srgbClr val="000000"/>
                </a:solidFill>
              </a:rPr>
              <a:t>– centrum sytosti (nadřazené) přes glukózu v krvi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905000" y="304800"/>
            <a:ext cx="73152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Enzymatické vybavení žaludku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Pepsin</a:t>
            </a:r>
            <a:r>
              <a:rPr lang="cs-CZ" altLang="cs-CZ" sz="2000">
                <a:solidFill>
                  <a:srgbClr val="000000"/>
                </a:solidFill>
              </a:rPr>
              <a:t> – aktivován HCl, pepsinogenem, autokatalytická r.) štěpí bílkoviny na polypeptidy (molekul. hmotn. do 3000) – tzv. exopeptidáza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Katepsin, pepsin B</a:t>
            </a:r>
            <a:r>
              <a:rPr lang="cs-CZ" altLang="cs-CZ" sz="2000">
                <a:solidFill>
                  <a:srgbClr val="000000"/>
                </a:solidFill>
              </a:rPr>
              <a:t> – polypeptidy, stimulace žaludeční a pankreatické šťávy, pH 3,8</a:t>
            </a:r>
            <a:endParaRPr lang="cs-CZ" altLang="cs-CZ" sz="20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Chymozin</a:t>
            </a:r>
            <a:r>
              <a:rPr lang="cs-CZ" altLang="cs-CZ" sz="2000">
                <a:solidFill>
                  <a:srgbClr val="7030A0"/>
                </a:solidFill>
              </a:rPr>
              <a:t> - </a:t>
            </a:r>
            <a:r>
              <a:rPr lang="cs-CZ" altLang="cs-CZ" sz="2000">
                <a:solidFill>
                  <a:srgbClr val="000000"/>
                </a:solidFill>
              </a:rPr>
              <a:t> pro srážení mléka, Mladí savci mají víc chymázy a méně pepsinu, u dospělých je to opačně.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Gastrin</a:t>
            </a:r>
            <a:r>
              <a:rPr lang="cs-CZ" altLang="cs-CZ" sz="2000">
                <a:solidFill>
                  <a:srgbClr val="000000"/>
                </a:solidFill>
              </a:rPr>
              <a:t>- podpora sekrece žal. šťáv, žluče,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HCl, pepsinu, pankreatických enzymů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Lipáza</a:t>
            </a:r>
            <a:r>
              <a:rPr lang="cs-CZ" altLang="cs-CZ" sz="2000">
                <a:solidFill>
                  <a:srgbClr val="7030A0"/>
                </a:solidFill>
              </a:rPr>
              <a:t> </a:t>
            </a:r>
            <a:r>
              <a:rPr lang="cs-CZ" altLang="cs-CZ" sz="2000">
                <a:solidFill>
                  <a:srgbClr val="000000"/>
                </a:solidFill>
              </a:rPr>
              <a:t>– bez většího významu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(kromě mláďat)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Produkce trávicích šťáv je řízena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bloudivým nervem</a:t>
            </a:r>
          </a:p>
        </p:txBody>
      </p:sp>
    </p:spTree>
    <p:extLst>
      <p:ext uri="{BB962C8B-B14F-4D97-AF65-F5344CB8AC3E}">
        <p14:creationId xmlns:p14="http://schemas.microsoft.com/office/powerpoint/2010/main" val="38838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42021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ovéPole 1"/>
          <p:cNvSpPr txBox="1">
            <a:spLocks noChangeArrowheads="1"/>
          </p:cNvSpPr>
          <p:nvPr/>
        </p:nvSpPr>
        <p:spPr bwMode="auto">
          <a:xfrm>
            <a:off x="6248401" y="609600"/>
            <a:ext cx="319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Žralok, ryba, obojž, plaz, pták</a:t>
            </a:r>
          </a:p>
        </p:txBody>
      </p:sp>
      <p:sp>
        <p:nvSpPr>
          <p:cNvPr id="22532" name="TextovéPole 3"/>
          <p:cNvSpPr txBox="1">
            <a:spLocks noChangeArrowheads="1"/>
          </p:cNvSpPr>
          <p:nvPr/>
        </p:nvSpPr>
        <p:spPr bwMode="auto">
          <a:xfrm>
            <a:off x="6210301" y="1817689"/>
            <a:ext cx="395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F homo – jícnová č., klenba, vrátník, </a:t>
            </a:r>
          </a:p>
        </p:txBody>
      </p:sp>
      <p:sp>
        <p:nvSpPr>
          <p:cNvPr id="22533" name="TextovéPole 4"/>
          <p:cNvSpPr txBox="1">
            <a:spLocks noChangeArrowheads="1"/>
          </p:cNvSpPr>
          <p:nvPr/>
        </p:nvSpPr>
        <p:spPr bwMode="auto">
          <a:xfrm>
            <a:off x="5954713" y="2711450"/>
            <a:ext cx="466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A-c bachor čepec kniha, d- sléz vlastní žal</a:t>
            </a:r>
          </a:p>
        </p:txBody>
      </p:sp>
      <p:sp>
        <p:nvSpPr>
          <p:cNvPr id="22534" name="TextovéPole 5"/>
          <p:cNvSpPr txBox="1">
            <a:spLocks noChangeArrowheads="1"/>
          </p:cNvSpPr>
          <p:nvPr/>
        </p:nvSpPr>
        <p:spPr bwMode="auto">
          <a:xfrm>
            <a:off x="5954714" y="3352801"/>
            <a:ext cx="478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Přežvýkání: z bachoru přes čepec do úst,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Spolknutí, pak přes knihu do bachoru a slezu</a:t>
            </a:r>
          </a:p>
        </p:txBody>
      </p:sp>
    </p:spTree>
    <p:extLst>
      <p:ext uri="{BB962C8B-B14F-4D97-AF65-F5344CB8AC3E}">
        <p14:creationId xmlns:p14="http://schemas.microsoft.com/office/powerpoint/2010/main" val="10524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2"/>
          <p:cNvSpPr>
            <a:spLocks noChangeArrowheads="1"/>
          </p:cNvSpPr>
          <p:nvPr/>
        </p:nvSpPr>
        <p:spPr bwMode="auto">
          <a:xfrm>
            <a:off x="1752600" y="1066800"/>
            <a:ext cx="86106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Trávení</a:t>
            </a:r>
            <a:r>
              <a:rPr lang="cs-CZ" altLang="cs-CZ" sz="1800">
                <a:solidFill>
                  <a:srgbClr val="000000"/>
                </a:solidFill>
              </a:rPr>
              <a:t>–proces rozkladu potravy a využití jednotlivých složek v metabolismu organismu → </a:t>
            </a:r>
            <a:r>
              <a:rPr lang="cs-CZ" altLang="cs-CZ" sz="1800" b="1">
                <a:solidFill>
                  <a:srgbClr val="000000"/>
                </a:solidFill>
              </a:rPr>
              <a:t>trávicí soustava</a:t>
            </a: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1800" b="1">
                <a:solidFill>
                  <a:srgbClr val="000000"/>
                </a:solidFill>
              </a:rPr>
              <a:t>Osmotrofie </a:t>
            </a:r>
            <a:r>
              <a:rPr lang="cs-CZ" altLang="cs-CZ" sz="1800">
                <a:solidFill>
                  <a:srgbClr val="000000"/>
                </a:solidFill>
              </a:rPr>
              <a:t>–příjem potravy celým povrchem těla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ve formě roztoku; paraziti s chybějící trávicí soustavou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1800" b="1">
                <a:solidFill>
                  <a:srgbClr val="000000"/>
                </a:solidFill>
              </a:rPr>
              <a:t>Fagotrofie</a:t>
            </a:r>
            <a:r>
              <a:rPr lang="cs-CZ" altLang="cs-CZ" sz="1800">
                <a:solidFill>
                  <a:srgbClr val="000000"/>
                </a:solidFill>
              </a:rPr>
              <a:t>–příjem potravy ve formě pevných částic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TRÁVICÍ ORGANELY NEJSOU VYTVOŘENY: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1800" b="1">
                <a:solidFill>
                  <a:srgbClr val="000000"/>
                </a:solidFill>
              </a:rPr>
              <a:t>Fagocytóza</a:t>
            </a:r>
            <a:r>
              <a:rPr lang="cs-CZ" altLang="cs-CZ" sz="1800">
                <a:solidFill>
                  <a:srgbClr val="000000"/>
                </a:solidFill>
              </a:rPr>
              <a:t>–potrava –pevné částice,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nejsou trávicí organely, příjem potravy na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kterémkoli místě povrchu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1800" b="1">
                <a:solidFill>
                  <a:srgbClr val="000000"/>
                </a:solidFill>
              </a:rPr>
              <a:t>Pinocytóza</a:t>
            </a:r>
            <a:r>
              <a:rPr lang="cs-CZ" altLang="cs-CZ" sz="1800">
                <a:solidFill>
                  <a:srgbClr val="000000"/>
                </a:solidFill>
              </a:rPr>
              <a:t>–potrava v roztoku,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na kterékoli části povrchu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1800" b="1">
                <a:solidFill>
                  <a:srgbClr val="000000"/>
                </a:solidFill>
              </a:rPr>
              <a:t>Intracelulární trávení </a:t>
            </a:r>
            <a:r>
              <a:rPr lang="cs-CZ" altLang="cs-CZ" sz="1800">
                <a:solidFill>
                  <a:srgbClr val="000000"/>
                </a:solidFill>
              </a:rPr>
              <a:t>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uvnitř buňky, jednobuněční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1800" b="1">
                <a:solidFill>
                  <a:srgbClr val="000000"/>
                </a:solidFill>
              </a:rPr>
              <a:t>Extracelulární trávení</a:t>
            </a:r>
            <a:r>
              <a:rPr lang="cs-CZ" altLang="cs-CZ" sz="1800">
                <a:solidFill>
                  <a:srgbClr val="000000"/>
                </a:solidFill>
              </a:rPr>
              <a:t>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mimobuněčné prostory, popř. i mimo tělo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1509713"/>
            <a:ext cx="31877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6" y="4038600"/>
            <a:ext cx="418306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ovéPole 3"/>
          <p:cNvSpPr txBox="1">
            <a:spLocks noChangeArrowheads="1"/>
          </p:cNvSpPr>
          <p:nvPr/>
        </p:nvSpPr>
        <p:spPr bwMode="auto">
          <a:xfrm>
            <a:off x="4767264" y="379414"/>
            <a:ext cx="2581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Trávicí soustava</a:t>
            </a:r>
          </a:p>
        </p:txBody>
      </p:sp>
    </p:spTree>
    <p:extLst>
      <p:ext uri="{BB962C8B-B14F-4D97-AF65-F5344CB8AC3E}">
        <p14:creationId xmlns:p14="http://schemas.microsoft.com/office/powerpoint/2010/main" val="24351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400"/>
            <a:ext cx="44926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Obdélník 1"/>
          <p:cNvSpPr>
            <a:spLocks noChangeArrowheads="1"/>
          </p:cNvSpPr>
          <p:nvPr/>
        </p:nvSpPr>
        <p:spPr bwMode="auto">
          <a:xfrm>
            <a:off x="1676400" y="15240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Tenké střevo</a:t>
            </a:r>
            <a:r>
              <a:rPr lang="cs-CZ" altLang="cs-CZ" sz="2000">
                <a:solidFill>
                  <a:srgbClr val="000000"/>
                </a:solidFill>
              </a:rPr>
              <a:t> – dokončení trávení, vstřebání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1. </a:t>
            </a:r>
            <a:r>
              <a:rPr lang="cs-CZ" altLang="cs-CZ" sz="2000" b="1">
                <a:solidFill>
                  <a:srgbClr val="7030A0"/>
                </a:solidFill>
              </a:rPr>
              <a:t>dvanáctník</a:t>
            </a:r>
            <a:r>
              <a:rPr lang="cs-CZ" altLang="cs-CZ" sz="2000">
                <a:solidFill>
                  <a:srgbClr val="000000"/>
                </a:solidFill>
              </a:rPr>
              <a:t> (</a:t>
            </a:r>
            <a:r>
              <a:rPr lang="cs-CZ" altLang="cs-CZ" sz="2000" i="1">
                <a:solidFill>
                  <a:srgbClr val="000000"/>
                </a:solidFill>
              </a:rPr>
              <a:t>duodenum</a:t>
            </a:r>
            <a:r>
              <a:rPr lang="cs-CZ" altLang="cs-CZ" sz="2000">
                <a:solidFill>
                  <a:srgbClr val="000000"/>
                </a:solidFill>
              </a:rPr>
              <a:t>) – 25 cm – vývod trávicích žlaz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vlastní střevo 3 – 5 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2. </a:t>
            </a:r>
            <a:r>
              <a:rPr lang="cs-CZ" altLang="cs-CZ" sz="2000" b="1">
                <a:solidFill>
                  <a:srgbClr val="7030A0"/>
                </a:solidFill>
              </a:rPr>
              <a:t>lačník</a:t>
            </a:r>
            <a:r>
              <a:rPr lang="cs-CZ" altLang="cs-CZ" sz="2000">
                <a:solidFill>
                  <a:srgbClr val="000000"/>
                </a:solidFill>
              </a:rPr>
              <a:t> (</a:t>
            </a:r>
            <a:r>
              <a:rPr lang="cs-CZ" altLang="cs-CZ" sz="2000" i="1">
                <a:solidFill>
                  <a:srgbClr val="000000"/>
                </a:solidFill>
              </a:rPr>
              <a:t>jejunum</a:t>
            </a:r>
            <a:r>
              <a:rPr lang="cs-CZ" altLang="cs-CZ" sz="2000">
                <a:solidFill>
                  <a:srgbClr val="000000"/>
                </a:solidFill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3. </a:t>
            </a:r>
            <a:r>
              <a:rPr lang="cs-CZ" altLang="cs-CZ" sz="2000" b="1">
                <a:solidFill>
                  <a:srgbClr val="7030A0"/>
                </a:solidFill>
              </a:rPr>
              <a:t>kyčelník</a:t>
            </a:r>
            <a:r>
              <a:rPr lang="cs-CZ" altLang="cs-CZ" sz="2000">
                <a:solidFill>
                  <a:srgbClr val="7030A0"/>
                </a:solidFill>
              </a:rPr>
              <a:t> </a:t>
            </a:r>
            <a:r>
              <a:rPr lang="cs-CZ" altLang="cs-CZ" sz="2000">
                <a:solidFill>
                  <a:srgbClr val="000000"/>
                </a:solidFill>
              </a:rPr>
              <a:t>(</a:t>
            </a:r>
            <a:r>
              <a:rPr lang="cs-CZ" altLang="cs-CZ" sz="2000" i="1">
                <a:solidFill>
                  <a:srgbClr val="000000"/>
                </a:solidFill>
              </a:rPr>
              <a:t>ileum</a:t>
            </a:r>
            <a:r>
              <a:rPr lang="cs-CZ" altLang="cs-CZ" sz="2000">
                <a:solidFill>
                  <a:srgbClr val="000000"/>
                </a:solidFill>
              </a:rPr>
              <a:t>)/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Stavba stěny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4" y="2971801"/>
            <a:ext cx="38195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1239"/>
            <a:ext cx="27559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ovéPole 2"/>
          <p:cNvSpPr txBox="1">
            <a:spLocks noChangeArrowheads="1"/>
          </p:cNvSpPr>
          <p:nvPr/>
        </p:nvSpPr>
        <p:spPr bwMode="auto">
          <a:xfrm>
            <a:off x="1682750" y="2959100"/>
            <a:ext cx="29543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7030A0"/>
                </a:solidFill>
              </a:rPr>
              <a:t>Sliznice: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Lamina epithelialis,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lamina propria mucosae,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lamina muscularis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Podslizniční vazivo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Svalovina okružní, podélná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seroza</a:t>
            </a:r>
          </a:p>
        </p:txBody>
      </p:sp>
      <p:sp>
        <p:nvSpPr>
          <p:cNvPr id="23559" name="Obdélník 1"/>
          <p:cNvSpPr>
            <a:spLocks noChangeArrowheads="1"/>
          </p:cNvSpPr>
          <p:nvPr/>
        </p:nvSpPr>
        <p:spPr bwMode="auto">
          <a:xfrm>
            <a:off x="4114801" y="2706689"/>
            <a:ext cx="639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Do dvanáctníku vývod jater společně se žlučí, vývod slinivky</a:t>
            </a:r>
          </a:p>
        </p:txBody>
      </p:sp>
    </p:spTree>
    <p:extLst>
      <p:ext uri="{BB962C8B-B14F-4D97-AF65-F5344CB8AC3E}">
        <p14:creationId xmlns:p14="http://schemas.microsoft.com/office/powerpoint/2010/main" val="19893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délník 1"/>
          <p:cNvSpPr>
            <a:spLocks noChangeArrowheads="1"/>
          </p:cNvSpPr>
          <p:nvPr/>
        </p:nvSpPr>
        <p:spPr bwMode="auto">
          <a:xfrm>
            <a:off x="1905000" y="609601"/>
            <a:ext cx="647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Sliznice střeva s příčnými záhyby, </a:t>
            </a:r>
            <a:r>
              <a:rPr lang="cs-CZ" altLang="cs-CZ" sz="1800" b="1">
                <a:solidFill>
                  <a:srgbClr val="000000"/>
                </a:solidFill>
              </a:rPr>
              <a:t>klky</a:t>
            </a:r>
            <a:r>
              <a:rPr lang="cs-CZ" altLang="cs-CZ" sz="1800">
                <a:solidFill>
                  <a:srgbClr val="000000"/>
                </a:solidFill>
              </a:rPr>
              <a:t> a mikroklky.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Roztroušené hlenové buňky. Do klků tepénky a žilky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kapiláry, slepá míznice.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Mezi základnami klků -</a:t>
            </a:r>
            <a:r>
              <a:rPr lang="cs-CZ" altLang="cs-CZ" sz="1800" i="1">
                <a:solidFill>
                  <a:srgbClr val="000000"/>
                </a:solidFill>
              </a:rPr>
              <a:t> Lieberkühnovy </a:t>
            </a:r>
            <a:r>
              <a:rPr lang="cs-CZ" altLang="cs-CZ" sz="1800">
                <a:solidFill>
                  <a:srgbClr val="000000"/>
                </a:solidFill>
              </a:rPr>
              <a:t>žlázy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střevní šťáva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7030A0"/>
                </a:solidFill>
              </a:rPr>
              <a:t>Hormony: </a:t>
            </a:r>
            <a:r>
              <a:rPr lang="cs-CZ" altLang="cs-CZ" sz="1800" b="1">
                <a:solidFill>
                  <a:srgbClr val="7030A0"/>
                </a:solidFill>
              </a:rPr>
              <a:t>trypsin</a:t>
            </a:r>
            <a:r>
              <a:rPr lang="cs-CZ" altLang="cs-CZ" sz="1800">
                <a:solidFill>
                  <a:srgbClr val="000000"/>
                </a:solidFill>
              </a:rPr>
              <a:t> – štěpí bílk. v konkr. místech</a:t>
            </a:r>
          </a:p>
        </p:txBody>
      </p:sp>
      <p:pic>
        <p:nvPicPr>
          <p:cNvPr id="245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286000"/>
            <a:ext cx="3413125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6" y="2667001"/>
            <a:ext cx="2682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04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anat střeva, ine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088" r="4413" b="3732"/>
          <a:stretch>
            <a:fillRect/>
          </a:stretch>
        </p:blipFill>
        <p:spPr bwMode="auto">
          <a:xfrm>
            <a:off x="5562601" y="1828801"/>
            <a:ext cx="3324225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676400" y="566738"/>
            <a:ext cx="8382000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Do dvanáctníku vývod jater společně se žlučí, vývod slinivky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Pohyby střev (</a:t>
            </a:r>
            <a:r>
              <a:rPr lang="cs-CZ" altLang="cs-CZ" sz="1800" b="1">
                <a:solidFill>
                  <a:srgbClr val="000000"/>
                </a:solidFill>
              </a:rPr>
              <a:t>peristaltika</a:t>
            </a:r>
            <a:r>
              <a:rPr lang="cs-CZ" altLang="cs-CZ" sz="1800">
                <a:solidFill>
                  <a:srgbClr val="000000"/>
                </a:solidFill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inhibice sympatikem.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Pohyb klků (vilikinin (peptid dvanáctník).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Produkce trávicích šťáv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je řízena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7030A0"/>
                </a:solidFill>
              </a:rPr>
              <a:t>bloudivým nervem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říz prod šťá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521" r="6796" b="1680"/>
          <a:stretch>
            <a:fillRect/>
          </a:stretch>
        </p:blipFill>
        <p:spPr bwMode="auto">
          <a:xfrm>
            <a:off x="7010400" y="2590801"/>
            <a:ext cx="35941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828800" y="152401"/>
            <a:ext cx="7162800" cy="68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FF0000"/>
                </a:solidFill>
              </a:rPr>
              <a:t>Slinivka břišní </a:t>
            </a:r>
            <a:r>
              <a:rPr lang="cs-CZ" altLang="cs-CZ" sz="1800">
                <a:solidFill>
                  <a:srgbClr val="000000"/>
                </a:solidFill>
              </a:rPr>
              <a:t>(</a:t>
            </a:r>
            <a:r>
              <a:rPr lang="cs-CZ" altLang="cs-CZ" sz="1800" i="1">
                <a:solidFill>
                  <a:srgbClr val="000000"/>
                </a:solidFill>
              </a:rPr>
              <a:t>pankreas</a:t>
            </a:r>
            <a:r>
              <a:rPr lang="cs-CZ" altLang="cs-CZ" sz="1800">
                <a:solidFill>
                  <a:srgbClr val="000000"/>
                </a:solidFill>
              </a:rPr>
              <a:t>) </a:t>
            </a:r>
            <a:r>
              <a:rPr lang="cs-CZ" altLang="cs-CZ" sz="1800">
                <a:solidFill>
                  <a:srgbClr val="222222"/>
                </a:solidFill>
              </a:rPr>
              <a:t>12–16 cm, žláza s vnější i </a:t>
            </a:r>
            <a:r>
              <a:rPr lang="cs-CZ" altLang="cs-CZ" sz="1800">
                <a:solidFill>
                  <a:srgbClr val="0645AD"/>
                </a:solidFill>
                <a:hlinkClick r:id="rId3" tooltip="Soustava žláz s vnitřní sekrecí"/>
              </a:rPr>
              <a:t>vnitřní</a:t>
            </a:r>
            <a:r>
              <a:rPr lang="cs-CZ" altLang="cs-CZ" sz="1800">
                <a:solidFill>
                  <a:srgbClr val="222222"/>
                </a:solidFill>
              </a:rPr>
              <a:t> sekrecí 1. </a:t>
            </a:r>
            <a:r>
              <a:rPr lang="cs-CZ" altLang="cs-CZ" sz="1800" b="1">
                <a:solidFill>
                  <a:srgbClr val="7030A0"/>
                </a:solidFill>
              </a:rPr>
              <a:t>výroba </a:t>
            </a:r>
            <a:r>
              <a:rPr lang="cs-CZ" altLang="cs-CZ" sz="1800" b="1">
                <a:solidFill>
                  <a:srgbClr val="7030A0"/>
                </a:solidFill>
                <a:hlinkClick r:id="rId4" tooltip="Pankreatická šťáva"/>
              </a:rPr>
              <a:t>pankreatické šťávy</a:t>
            </a:r>
            <a:r>
              <a:rPr lang="cs-CZ" altLang="cs-CZ" sz="1800" b="1">
                <a:solidFill>
                  <a:srgbClr val="7030A0"/>
                </a:solidFill>
              </a:rPr>
              <a:t> </a:t>
            </a:r>
            <a:r>
              <a:rPr lang="cs-CZ" altLang="cs-CZ" sz="1800">
                <a:solidFill>
                  <a:srgbClr val="222222"/>
                </a:solidFill>
              </a:rPr>
              <a:t>(= enzymy štěpící cukry, tuky, bílkoviny), odváděné do </a:t>
            </a:r>
            <a:r>
              <a:rPr lang="cs-CZ" altLang="cs-CZ" sz="1800">
                <a:solidFill>
                  <a:srgbClr val="0645AD"/>
                </a:solidFill>
                <a:hlinkClick r:id="rId5" tooltip="Dvanáctník"/>
              </a:rPr>
              <a:t>dvanáctníku</a:t>
            </a:r>
            <a:r>
              <a:rPr lang="cs-CZ" altLang="cs-CZ" sz="1800">
                <a:solidFill>
                  <a:srgbClr val="222222"/>
                </a:solidFill>
              </a:rPr>
              <a:t>. </a:t>
            </a:r>
            <a:r>
              <a:rPr lang="cs-CZ" altLang="cs-CZ" sz="1800">
                <a:solidFill>
                  <a:srgbClr val="FF0000"/>
                </a:solidFill>
              </a:rPr>
              <a:t>Z enzymů: </a:t>
            </a:r>
            <a:r>
              <a:rPr lang="cs-CZ" altLang="cs-CZ" sz="1800" b="1">
                <a:solidFill>
                  <a:srgbClr val="7030A0"/>
                </a:solidFill>
              </a:rPr>
              <a:t>amylázy</a:t>
            </a:r>
            <a:r>
              <a:rPr lang="cs-CZ" altLang="cs-CZ" sz="1800">
                <a:solidFill>
                  <a:srgbClr val="7030A0"/>
                </a:solidFill>
              </a:rPr>
              <a:t>, </a:t>
            </a:r>
            <a:r>
              <a:rPr lang="cs-CZ" altLang="cs-CZ" sz="1800" b="1">
                <a:solidFill>
                  <a:srgbClr val="7030A0"/>
                </a:solidFill>
              </a:rPr>
              <a:t>lipáza</a:t>
            </a:r>
            <a:r>
              <a:rPr lang="cs-CZ" altLang="cs-CZ" sz="1800">
                <a:solidFill>
                  <a:srgbClr val="7030A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(steapsin),  </a:t>
            </a:r>
            <a:r>
              <a:rPr lang="cs-CZ" altLang="cs-CZ" sz="1800" b="1">
                <a:solidFill>
                  <a:srgbClr val="7030A0"/>
                </a:solidFill>
              </a:rPr>
              <a:t>trypsin</a:t>
            </a:r>
            <a:r>
              <a:rPr lang="cs-CZ" altLang="cs-CZ" sz="1800">
                <a:solidFill>
                  <a:srgbClr val="000000"/>
                </a:solidFill>
              </a:rPr>
              <a:t> (jako trypsinogen) a </a:t>
            </a:r>
            <a:r>
              <a:rPr lang="cs-CZ" altLang="cs-CZ" sz="1800" b="1">
                <a:solidFill>
                  <a:srgbClr val="7030A0"/>
                </a:solidFill>
              </a:rPr>
              <a:t>chymotrypsin</a:t>
            </a:r>
            <a:endParaRPr lang="cs-CZ" altLang="cs-CZ" sz="1800">
              <a:solidFill>
                <a:srgbClr val="22222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222222"/>
                </a:solidFill>
              </a:rPr>
              <a:t>2. 1,5 % objemu tvoří buňky </a:t>
            </a:r>
            <a:r>
              <a:rPr lang="cs-CZ" altLang="cs-CZ" sz="1800" b="1">
                <a:solidFill>
                  <a:srgbClr val="7030A0"/>
                </a:solidFill>
              </a:rPr>
              <a:t>produkce hormonů </a:t>
            </a:r>
            <a:r>
              <a:rPr lang="cs-CZ" altLang="cs-CZ" sz="1800" b="1">
                <a:solidFill>
                  <a:srgbClr val="7030A0"/>
                </a:solidFill>
                <a:hlinkClick r:id="rId6" tooltip="Inzulin"/>
              </a:rPr>
              <a:t>insulin</a:t>
            </a:r>
            <a:r>
              <a:rPr lang="cs-CZ" altLang="cs-CZ" sz="1800" b="1">
                <a:solidFill>
                  <a:srgbClr val="7030A0"/>
                </a:solidFill>
              </a:rPr>
              <a:t> a </a:t>
            </a:r>
            <a:r>
              <a:rPr lang="cs-CZ" altLang="cs-CZ" sz="1800" b="1">
                <a:solidFill>
                  <a:srgbClr val="7030A0"/>
                </a:solidFill>
                <a:hlinkClick r:id="rId7" tooltip="Glukagon"/>
              </a:rPr>
              <a:t>glukagon</a:t>
            </a:r>
            <a:r>
              <a:rPr lang="cs-CZ" altLang="cs-CZ" sz="1800">
                <a:solidFill>
                  <a:srgbClr val="222222"/>
                </a:solidFill>
              </a:rPr>
              <a:t>, vedou do krve. </a:t>
            </a:r>
            <a:endParaRPr lang="cs-CZ" altLang="cs-CZ" sz="1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 1000 ml, </a:t>
            </a:r>
            <a:r>
              <a:rPr lang="cs-CZ" altLang="cs-CZ" sz="1800" b="1">
                <a:solidFill>
                  <a:srgbClr val="000000"/>
                </a:solidFill>
              </a:rPr>
              <a:t>bikarbonáty</a:t>
            </a:r>
            <a:r>
              <a:rPr lang="cs-CZ" altLang="cs-CZ" sz="1800">
                <a:solidFill>
                  <a:srgbClr val="000000"/>
                </a:solidFill>
              </a:rPr>
              <a:t> (zás. prostředí) neutralizují kyselou natráveninu.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. S. je určená k výrobě pankreatické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Střevní šťávy</a:t>
            </a:r>
            <a:r>
              <a:rPr lang="cs-CZ" altLang="cs-CZ" sz="1800">
                <a:solidFill>
                  <a:srgbClr val="000000"/>
                </a:solidFill>
              </a:rPr>
              <a:t>: - </a:t>
            </a:r>
            <a:r>
              <a:rPr lang="cs-CZ" altLang="cs-CZ" sz="1800">
                <a:solidFill>
                  <a:srgbClr val="7030A0"/>
                </a:solidFill>
              </a:rPr>
              <a:t>pepsidáza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	- </a:t>
            </a:r>
            <a:r>
              <a:rPr lang="cs-CZ" altLang="cs-CZ" sz="1800">
                <a:solidFill>
                  <a:srgbClr val="7030A0"/>
                </a:solidFill>
              </a:rPr>
              <a:t>sacharáza, maltáza, laktáza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- </a:t>
            </a:r>
            <a:r>
              <a:rPr lang="cs-CZ" altLang="cs-CZ" sz="1800">
                <a:solidFill>
                  <a:srgbClr val="7030A0"/>
                </a:solidFill>
              </a:rPr>
              <a:t>lipáza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	- </a:t>
            </a:r>
            <a:r>
              <a:rPr lang="cs-CZ" altLang="cs-CZ" sz="1800">
                <a:solidFill>
                  <a:srgbClr val="7030A0"/>
                </a:solidFill>
              </a:rPr>
              <a:t>nukleotidáza</a:t>
            </a:r>
            <a:r>
              <a:rPr lang="cs-CZ" altLang="cs-CZ" sz="1800">
                <a:solidFill>
                  <a:srgbClr val="000000"/>
                </a:solidFill>
              </a:rPr>
              <a:t> (nukleázy)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	- </a:t>
            </a:r>
            <a:r>
              <a:rPr lang="cs-CZ" altLang="cs-CZ" sz="1800">
                <a:solidFill>
                  <a:srgbClr val="7030A0"/>
                </a:solidFill>
              </a:rPr>
              <a:t>enteropeptidáza</a:t>
            </a:r>
            <a:r>
              <a:rPr lang="cs-CZ" altLang="cs-CZ" sz="1800">
                <a:solidFill>
                  <a:srgbClr val="000000"/>
                </a:solidFill>
              </a:rPr>
              <a:t> (trypsinogen na trypsin)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střevo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Luminární </a:t>
            </a:r>
            <a:r>
              <a:rPr lang="cs-CZ" altLang="cs-CZ" sz="1800">
                <a:solidFill>
                  <a:srgbClr val="000000"/>
                </a:solidFill>
              </a:rPr>
              <a:t>(trávením uvolněné AK přechází přes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luminární membr. mikroklků enterocytů</a:t>
            </a:r>
            <a:r>
              <a:rPr lang="cs-CZ" altLang="cs-CZ" sz="1800" b="1">
                <a:solidFill>
                  <a:srgbClr val="000000"/>
                </a:solidFill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x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  <a:r>
              <a:rPr lang="cs-CZ" altLang="cs-CZ" sz="1800" b="1">
                <a:solidFill>
                  <a:srgbClr val="000000"/>
                </a:solidFill>
              </a:rPr>
              <a:t>kontaktní </a:t>
            </a:r>
            <a:r>
              <a:rPr lang="cs-CZ" altLang="cs-CZ" sz="1800">
                <a:solidFill>
                  <a:srgbClr val="000000"/>
                </a:solidFill>
              </a:rPr>
              <a:t>(membránové</a:t>
            </a:r>
            <a:r>
              <a:rPr lang="cs-CZ" altLang="cs-CZ" sz="1800" b="1">
                <a:solidFill>
                  <a:srgbClr val="000000"/>
                </a:solidFill>
              </a:rPr>
              <a:t>)</a:t>
            </a:r>
            <a:r>
              <a:rPr lang="cs-CZ" altLang="cs-CZ" sz="1800">
                <a:solidFill>
                  <a:srgbClr val="000000"/>
                </a:solidFill>
              </a:rPr>
              <a:t> trávení.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Nervové řízení iniciuje </a:t>
            </a:r>
            <a:r>
              <a:rPr lang="cs-CZ" altLang="cs-CZ" sz="1800">
                <a:solidFill>
                  <a:srgbClr val="7030A0"/>
                </a:solidFill>
              </a:rPr>
              <a:t>secernaci</a:t>
            </a:r>
            <a:r>
              <a:rPr lang="cs-CZ" altLang="cs-CZ" sz="1800">
                <a:solidFill>
                  <a:srgbClr val="000000"/>
                </a:solidFill>
              </a:rPr>
              <a:t> 2 min po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přijetí potravy.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Produkce trypsinu a dalších enzymů je řízena hormony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7030A0"/>
                </a:solidFill>
              </a:rPr>
              <a:t>pankreozyminem</a:t>
            </a:r>
            <a:r>
              <a:rPr lang="cs-CZ" altLang="cs-CZ" sz="1800">
                <a:solidFill>
                  <a:srgbClr val="000000"/>
                </a:solidFill>
              </a:rPr>
              <a:t>, sekrece střevní šťávy včetně NaHCO</a:t>
            </a:r>
            <a:r>
              <a:rPr lang="cs-CZ" altLang="cs-CZ" sz="1800" baseline="-20000">
                <a:solidFill>
                  <a:srgbClr val="000000"/>
                </a:solidFill>
              </a:rPr>
              <a:t>3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7030A0"/>
                </a:solidFill>
              </a:rPr>
              <a:t>sekretinem</a:t>
            </a:r>
            <a:r>
              <a:rPr lang="cs-CZ" altLang="cs-CZ" sz="180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9906000" y="46482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000">
                <a:solidFill>
                  <a:srgbClr val="000000"/>
                </a:solidFill>
              </a:rPr>
              <a:t>Stimulace gastrinem</a:t>
            </a:r>
          </a:p>
        </p:txBody>
      </p:sp>
    </p:spTree>
    <p:extLst>
      <p:ext uri="{BB962C8B-B14F-4D97-AF65-F5344CB8AC3E}">
        <p14:creationId xmlns:p14="http://schemas.microsoft.com/office/powerpoint/2010/main" val="17557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676400" y="349250"/>
            <a:ext cx="8534400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6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6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6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FF0000"/>
                </a:solidFill>
              </a:rPr>
              <a:t>Játra</a:t>
            </a:r>
            <a:r>
              <a:rPr lang="cs-CZ" altLang="cs-CZ" sz="1800">
                <a:solidFill>
                  <a:srgbClr val="000000"/>
                </a:solidFill>
              </a:rPr>
              <a:t> –- přetváření živin (</a:t>
            </a:r>
            <a:r>
              <a:rPr lang="cs-CZ" altLang="cs-CZ" sz="1400">
                <a:solidFill>
                  <a:srgbClr val="000000"/>
                </a:solidFill>
              </a:rPr>
              <a:t>vrátnicová žíla ze střeva, slinivky,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</a:rPr>
              <a:t>žaludku a sleziny)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řízení metabolismu sacharidů a tuků, ukládání 				glykogenu, tvorba ketonových látek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tvorba bílkovin krevní plazmy – imunitní fce.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močoviny (rozpad aminokyselin)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rozklad steroidních a bílkovinných hormonů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detoxikace škodlivých látek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FF0000"/>
                </a:solidFill>
              </a:rPr>
              <a:t>Žluč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Denně 500 ml žluče pH 7,4 – 8,0 					se </a:t>
            </a:r>
            <a:r>
              <a:rPr lang="cs-CZ" altLang="cs-CZ" sz="1600" b="1">
                <a:solidFill>
                  <a:srgbClr val="7030A0"/>
                </a:solidFill>
              </a:rPr>
              <a:t>žlučové barviva, soli žlučových kyselin, lecitin, cholesterol, žluč. pigmenty (bilirubin)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Sekrece žluče trvalá se stimulací h. </a:t>
            </a:r>
            <a:r>
              <a:rPr lang="cs-CZ" altLang="cs-CZ" sz="1800">
                <a:solidFill>
                  <a:srgbClr val="7030A0"/>
                </a:solidFill>
              </a:rPr>
              <a:t>hepatokinin</a:t>
            </a:r>
            <a:r>
              <a:rPr lang="cs-CZ" altLang="cs-CZ" sz="1800">
                <a:solidFill>
                  <a:srgbClr val="000000"/>
                </a:solidFill>
              </a:rPr>
              <a:t> (ze sliznice dvanáctníku). Při proniknutí tráveniny s tukovými látkami (MK a AK) do dvanáctníku - produkce h.</a:t>
            </a:r>
            <a:r>
              <a:rPr lang="cs-CZ" altLang="cs-CZ" sz="1800" b="1">
                <a:solidFill>
                  <a:srgbClr val="7030A0"/>
                </a:solidFill>
              </a:rPr>
              <a:t>cholecystokininu</a:t>
            </a:r>
            <a:r>
              <a:rPr lang="cs-CZ" altLang="cs-CZ" sz="1800">
                <a:solidFill>
                  <a:srgbClr val="000000"/>
                </a:solidFill>
              </a:rPr>
              <a:t>, který krevním oběhem ve žlučníku vyvolá stah a vylití žluče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FF0000"/>
                </a:solidFill>
              </a:rPr>
              <a:t>Funkce žluči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neutralizace tráveniny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emulgace tuků (snižování povrchového napětí – žlučové kyseliny)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umožnění vstřebávání tuků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- stupňování peristaltiky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další sekrece žluče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27651" name="Picture 5" descr="játra cév z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2910" r="10934" b="6909"/>
          <a:stretch>
            <a:fillRect/>
          </a:stretch>
        </p:blipFill>
        <p:spPr bwMode="auto">
          <a:xfrm>
            <a:off x="7696200" y="1"/>
            <a:ext cx="29718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5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délník 1"/>
          <p:cNvSpPr>
            <a:spLocks noChangeArrowheads="1"/>
          </p:cNvSpPr>
          <p:nvPr/>
        </p:nvSpPr>
        <p:spPr bwMode="auto">
          <a:xfrm>
            <a:off x="1828800" y="381001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6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6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6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FF0000"/>
                </a:solidFill>
              </a:rPr>
              <a:t>Soli žlučových kyselin </a:t>
            </a:r>
            <a:r>
              <a:rPr lang="cs-CZ" altLang="cs-CZ" sz="1800">
                <a:solidFill>
                  <a:srgbClr val="000000"/>
                </a:solidFill>
              </a:rPr>
              <a:t>– zpětná rezorpce pinocytózou (komplex žlučany+mastné kyseliny), uvolnění žlučanů ve střevní sliznici, ty se opět vylučují žlučí - enterohepatální oběh žlučanů. Podobně bilirubin </a:t>
            </a:r>
          </a:p>
        </p:txBody>
      </p:sp>
      <p:sp>
        <p:nvSpPr>
          <p:cNvPr id="28675" name="TextovéPole 2"/>
          <p:cNvSpPr txBox="1">
            <a:spLocks noChangeArrowheads="1"/>
          </p:cNvSpPr>
          <p:nvPr/>
        </p:nvSpPr>
        <p:spPr bwMode="auto">
          <a:xfrm>
            <a:off x="1600200" y="1524000"/>
            <a:ext cx="838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Vstřebávání látek (rezorpce)</a:t>
            </a:r>
            <a:endParaRPr lang="cs-CZ" altLang="cs-CZ" sz="1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- převod látek z trávicí trubice do krevního oběhu a lymfy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Jednotlivé části:</a:t>
            </a:r>
            <a:r>
              <a:rPr lang="cs-CZ" altLang="cs-CZ" sz="1800" u="sng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u="sng">
                <a:solidFill>
                  <a:srgbClr val="7030A0"/>
                </a:solidFill>
              </a:rPr>
              <a:t>ústa</a:t>
            </a:r>
            <a:r>
              <a:rPr lang="cs-CZ" altLang="cs-CZ" sz="1800">
                <a:solidFill>
                  <a:srgbClr val="000000"/>
                </a:solidFill>
              </a:rPr>
              <a:t> – malá intenzita vstřebávání (vícevrstevný epitel)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u="sng">
                <a:solidFill>
                  <a:srgbClr val="7030A0"/>
                </a:solidFill>
              </a:rPr>
              <a:t>žaludek</a:t>
            </a:r>
            <a:r>
              <a:rPr lang="cs-CZ" altLang="cs-CZ" sz="1800">
                <a:solidFill>
                  <a:srgbClr val="000000"/>
                </a:solidFill>
              </a:rPr>
              <a:t> – významnější, hodně léčiva a jedy (strychnin, HCN)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u="sng">
                <a:solidFill>
                  <a:srgbClr val="7030A0"/>
                </a:solidFill>
              </a:rPr>
              <a:t>předžaludky</a:t>
            </a:r>
            <a:r>
              <a:rPr lang="cs-CZ" altLang="cs-CZ" sz="1800">
                <a:solidFill>
                  <a:srgbClr val="000000"/>
                </a:solidFill>
              </a:rPr>
              <a:t> – kyselina octová, propionová, máselná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u="sng">
                <a:solidFill>
                  <a:srgbClr val="7030A0"/>
                </a:solidFill>
              </a:rPr>
              <a:t>tenké střevo</a:t>
            </a:r>
            <a:r>
              <a:rPr lang="cs-CZ" altLang="cs-CZ" sz="1800">
                <a:solidFill>
                  <a:srgbClr val="7030A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– většina látek, zvětšení rezorpčního povrchu (spirální řasa až 	klky)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601788" y="223839"/>
            <a:ext cx="6248400" cy="53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7030A0"/>
                </a:solidFill>
              </a:rPr>
              <a:t>Vstřebávání </a:t>
            </a:r>
            <a:r>
              <a:rPr lang="cs-CZ" altLang="cs-CZ" sz="1800" b="1">
                <a:solidFill>
                  <a:srgbClr val="7030A0"/>
                </a:solidFill>
              </a:rPr>
              <a:t>vody</a:t>
            </a:r>
            <a:r>
              <a:rPr lang="cs-CZ" altLang="cs-CZ" sz="1800">
                <a:solidFill>
                  <a:srgbClr val="7030A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– zákonitosti osmózy (až 10 l denně)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    solí</a:t>
            </a:r>
            <a:r>
              <a:rPr lang="cs-CZ" altLang="cs-CZ" sz="1800">
                <a:solidFill>
                  <a:srgbClr val="000000"/>
                </a:solidFill>
              </a:rPr>
              <a:t> - poměrně rychle, pořadí:  Cl</a:t>
            </a:r>
            <a:r>
              <a:rPr lang="cs-CZ" altLang="cs-CZ" sz="1800" baseline="40000">
                <a:solidFill>
                  <a:srgbClr val="000000"/>
                </a:solidFill>
              </a:rPr>
              <a:t>-</a:t>
            </a:r>
            <a:r>
              <a:rPr lang="cs-CZ" altLang="cs-CZ" sz="1800">
                <a:solidFill>
                  <a:srgbClr val="000000"/>
                </a:solidFill>
              </a:rPr>
              <a:t>&gt; Br</a:t>
            </a:r>
            <a:r>
              <a:rPr lang="cs-CZ" altLang="cs-CZ" sz="1800" baseline="40000">
                <a:solidFill>
                  <a:srgbClr val="000000"/>
                </a:solidFill>
              </a:rPr>
              <a:t>-</a:t>
            </a:r>
            <a:r>
              <a:rPr lang="cs-CZ" altLang="cs-CZ" sz="1800">
                <a:solidFill>
                  <a:srgbClr val="000000"/>
                </a:solidFill>
              </a:rPr>
              <a:t> &gt; NO</a:t>
            </a:r>
            <a:r>
              <a:rPr lang="cs-CZ" altLang="cs-CZ" sz="1800" baseline="-20000">
                <a:solidFill>
                  <a:srgbClr val="000000"/>
                </a:solidFill>
              </a:rPr>
              <a:t>3</a:t>
            </a:r>
            <a:r>
              <a:rPr lang="cs-CZ" altLang="cs-CZ" sz="1800" baseline="40000">
                <a:solidFill>
                  <a:srgbClr val="000000"/>
                </a:solidFill>
              </a:rPr>
              <a:t>-</a:t>
            </a:r>
            <a:r>
              <a:rPr lang="cs-CZ" altLang="cs-CZ" sz="1800">
                <a:solidFill>
                  <a:srgbClr val="000000"/>
                </a:solidFill>
              </a:rPr>
              <a:t> &gt; SO</a:t>
            </a:r>
            <a:r>
              <a:rPr lang="cs-CZ" altLang="cs-CZ" sz="1800" baseline="-20000">
                <a:solidFill>
                  <a:srgbClr val="000000"/>
                </a:solidFill>
              </a:rPr>
              <a:t>4</a:t>
            </a:r>
            <a:r>
              <a:rPr lang="cs-CZ" altLang="cs-CZ" sz="1800" baseline="40000">
                <a:solidFill>
                  <a:srgbClr val="000000"/>
                </a:solidFill>
              </a:rPr>
              <a:t>2-</a:t>
            </a:r>
            <a:r>
              <a:rPr lang="cs-CZ" altLang="cs-CZ" sz="1800">
                <a:solidFill>
                  <a:srgbClr val="000000"/>
                </a:solidFill>
              </a:rPr>
              <a:t> &gt; PO</a:t>
            </a:r>
            <a:r>
              <a:rPr lang="cs-CZ" altLang="cs-CZ" sz="1800" baseline="-20000">
                <a:solidFill>
                  <a:srgbClr val="000000"/>
                </a:solidFill>
              </a:rPr>
              <a:t>4</a:t>
            </a:r>
            <a:r>
              <a:rPr lang="cs-CZ" altLang="cs-CZ" sz="1800" baseline="40000">
                <a:solidFill>
                  <a:srgbClr val="000000"/>
                </a:solidFill>
              </a:rPr>
              <a:t>3-</a:t>
            </a:r>
            <a:r>
              <a:rPr lang="cs-CZ" altLang="cs-CZ" sz="1800">
                <a:solidFill>
                  <a:srgbClr val="000000"/>
                </a:solidFill>
              </a:rPr>
              <a:t> &gt; K</a:t>
            </a:r>
            <a:r>
              <a:rPr lang="cs-CZ" altLang="cs-CZ" sz="1800" baseline="4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 &gt; Na</a:t>
            </a:r>
            <a:r>
              <a:rPr lang="cs-CZ" altLang="cs-CZ" sz="1800" baseline="4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 &gt; Ca</a:t>
            </a:r>
            <a:r>
              <a:rPr lang="cs-CZ" altLang="cs-CZ" sz="1800" baseline="40000">
                <a:solidFill>
                  <a:srgbClr val="000000"/>
                </a:solidFill>
              </a:rPr>
              <a:t>2+ </a:t>
            </a:r>
            <a:r>
              <a:rPr lang="cs-CZ" altLang="cs-CZ" sz="1800">
                <a:solidFill>
                  <a:srgbClr val="000000"/>
                </a:solidFill>
              </a:rPr>
              <a:t>&gt; Mg</a:t>
            </a:r>
            <a:r>
              <a:rPr lang="cs-CZ" altLang="cs-CZ" sz="1800" baseline="40000">
                <a:solidFill>
                  <a:srgbClr val="000000"/>
                </a:solidFill>
              </a:rPr>
              <a:t>2+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</a:t>
            </a:r>
            <a:r>
              <a:rPr lang="cs-CZ" altLang="cs-CZ" sz="1800" b="1">
                <a:solidFill>
                  <a:srgbClr val="000000"/>
                </a:solidFill>
              </a:rPr>
              <a:t>monosacharidů a aminokyselin</a:t>
            </a:r>
            <a:r>
              <a:rPr lang="cs-CZ" altLang="cs-CZ" sz="1800">
                <a:solidFill>
                  <a:srgbClr val="000000"/>
                </a:solidFill>
              </a:rPr>
              <a:t>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do krevních vlásečnic v klcích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Nejsložitější vstřebávání </a:t>
            </a:r>
            <a:r>
              <a:rPr lang="cs-CZ" altLang="cs-CZ" sz="1800" b="1">
                <a:solidFill>
                  <a:srgbClr val="7030A0"/>
                </a:solidFill>
              </a:rPr>
              <a:t>tuků</a:t>
            </a:r>
            <a:r>
              <a:rPr lang="cs-CZ" altLang="cs-CZ" sz="1800">
                <a:solidFill>
                  <a:srgbClr val="000000"/>
                </a:solidFill>
              </a:rPr>
              <a:t> – nutnost emulgace žlučí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 </a:t>
            </a:r>
            <a:r>
              <a:rPr lang="cs-CZ" altLang="cs-CZ" sz="1800">
                <a:solidFill>
                  <a:srgbClr val="000000"/>
                </a:solidFill>
              </a:rPr>
              <a:t>zvětšení plochy pro působení lipázy,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komplexy MK se žlučovými kyselinami –</a:t>
            </a:r>
            <a:r>
              <a:rPr lang="cs-CZ" altLang="cs-CZ" sz="1800" b="1">
                <a:solidFill>
                  <a:srgbClr val="000000"/>
                </a:solidFill>
              </a:rPr>
              <a:t> micely </a:t>
            </a:r>
            <a:r>
              <a:rPr lang="cs-CZ" altLang="cs-CZ" sz="1400">
                <a:solidFill>
                  <a:srgbClr val="000000"/>
                </a:solidFill>
              </a:rPr>
              <a:t>(tuk. kapénky)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Resyntéza v míznici jako</a:t>
            </a:r>
            <a:r>
              <a:rPr lang="cs-CZ" altLang="cs-CZ" sz="1800" b="1">
                <a:solidFill>
                  <a:srgbClr val="000000"/>
                </a:solidFill>
              </a:rPr>
              <a:t> chylomikron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Lymfatickým oběhem do krve v oblasti hrudního mízovodu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Vstřebávání vitamínů podle jejich rozpustnosti.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u="sng">
                <a:solidFill>
                  <a:srgbClr val="7030A0"/>
                </a:solidFill>
              </a:rPr>
              <a:t>tlusté střevo</a:t>
            </a:r>
            <a:r>
              <a:rPr lang="cs-CZ" altLang="cs-CZ" sz="1800" b="1">
                <a:solidFill>
                  <a:srgbClr val="7030A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– voda (500 ml za den), soli, i glukóza,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u přežvýkavců produkty trávení celulózy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(léky přes konečník). Pro neutralizaci produktů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fermentace-kvašení ve střevě.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Secernace šťávy (pH 8) </a:t>
            </a:r>
          </a:p>
        </p:txBody>
      </p:sp>
      <p:pic>
        <p:nvPicPr>
          <p:cNvPr id="29699" name="Picture 5" descr="vstřeb tuk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4350"/>
            <a:ext cx="28400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362200" y="1679576"/>
            <a:ext cx="74676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Výkaly</a:t>
            </a:r>
            <a:r>
              <a:rPr lang="cs-CZ" altLang="cs-CZ" sz="1800">
                <a:solidFill>
                  <a:srgbClr val="000000"/>
                </a:solidFill>
              </a:rPr>
              <a:t> -za 12 h po přijetí potravy.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Denní produkce 300 g (57 % vody).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Nahromadění zbytků - defekace (řízena míchou), ale ovládána i vůlí.  Při tlaku 5,34 kPa (40 torr) - podráždění proprioreceptorů vyvolá defekační reflex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Řízení příjmu potravy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Nervová soustava – střední </a:t>
            </a:r>
            <a:r>
              <a:rPr lang="cs-CZ" altLang="cs-CZ" sz="1800" b="1">
                <a:solidFill>
                  <a:srgbClr val="000000"/>
                </a:solidFill>
              </a:rPr>
              <a:t>hypotalamus</a:t>
            </a:r>
            <a:r>
              <a:rPr lang="cs-CZ" altLang="cs-CZ" sz="180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laterální oblast – centrum hladu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ventromediální oblast – centrum sytosti (nadřazené) přes glukózu v krvi</a:t>
            </a:r>
          </a:p>
        </p:txBody>
      </p:sp>
    </p:spTree>
    <p:extLst>
      <p:ext uri="{BB962C8B-B14F-4D97-AF65-F5344CB8AC3E}">
        <p14:creationId xmlns:p14="http://schemas.microsoft.com/office/powerpoint/2010/main" val="39413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élník 1"/>
          <p:cNvSpPr>
            <a:spLocks noChangeArrowheads="1"/>
          </p:cNvSpPr>
          <p:nvPr/>
        </p:nvSpPr>
        <p:spPr bwMode="auto">
          <a:xfrm>
            <a:off x="1792288" y="609601"/>
            <a:ext cx="4572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Trávicí soustava prvoků (nálevníků) </a:t>
            </a:r>
            <a:r>
              <a:rPr lang="cs-CZ" altLang="cs-CZ" sz="2000">
                <a:solidFill>
                  <a:srgbClr val="000000"/>
                </a:solidFill>
              </a:rPr>
              <a:t>-diferenciace stálých trávicích organel: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–</a:t>
            </a:r>
            <a:r>
              <a:rPr lang="cs-CZ" altLang="cs-CZ" sz="2000" b="1">
                <a:solidFill>
                  <a:srgbClr val="000000"/>
                </a:solidFill>
              </a:rPr>
              <a:t>Cytostom </a:t>
            </a:r>
            <a:r>
              <a:rPr lang="cs-CZ" altLang="cs-CZ" sz="2000">
                <a:solidFill>
                  <a:srgbClr val="000000"/>
                </a:solidFill>
              </a:rPr>
              <a:t>–buněčná ústa, kolem uspořádané brvy přihánějí potravu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–</a:t>
            </a:r>
            <a:r>
              <a:rPr lang="cs-CZ" altLang="cs-CZ" sz="2000" b="1">
                <a:solidFill>
                  <a:srgbClr val="000000"/>
                </a:solidFill>
              </a:rPr>
              <a:t>Cytopharynx </a:t>
            </a:r>
            <a:r>
              <a:rPr lang="cs-CZ" altLang="cs-CZ" sz="2000">
                <a:solidFill>
                  <a:srgbClr val="000000"/>
                </a:solidFill>
              </a:rPr>
              <a:t>–buněčný hltan, odškrcování  potravních vakuol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–</a:t>
            </a:r>
            <a:r>
              <a:rPr lang="cs-CZ" altLang="cs-CZ" sz="2000" b="1">
                <a:solidFill>
                  <a:srgbClr val="000000"/>
                </a:solidFill>
              </a:rPr>
              <a:t>Potravní vakuoly</a:t>
            </a:r>
            <a:r>
              <a:rPr lang="cs-CZ" altLang="cs-CZ" sz="2000">
                <a:solidFill>
                  <a:srgbClr val="000000"/>
                </a:solidFill>
              </a:rPr>
              <a:t>–kolují v cytoplazmě (</a:t>
            </a:r>
            <a:r>
              <a:rPr lang="cs-CZ" altLang="cs-CZ" sz="2000" b="1">
                <a:solidFill>
                  <a:srgbClr val="000000"/>
                </a:solidFill>
              </a:rPr>
              <a:t>cyklóza</a:t>
            </a:r>
            <a:r>
              <a:rPr lang="cs-CZ" altLang="cs-CZ" sz="2000">
                <a:solidFill>
                  <a:srgbClr val="000000"/>
                </a:solidFill>
              </a:rPr>
              <a:t>), probíhá zde trávení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–</a:t>
            </a:r>
            <a:r>
              <a:rPr lang="cs-CZ" altLang="cs-CZ" sz="2000" b="1">
                <a:solidFill>
                  <a:srgbClr val="000000"/>
                </a:solidFill>
              </a:rPr>
              <a:t>Cytopyge</a:t>
            </a:r>
            <a:r>
              <a:rPr lang="cs-CZ" altLang="cs-CZ" sz="2000">
                <a:solidFill>
                  <a:srgbClr val="000000"/>
                </a:solidFill>
              </a:rPr>
              <a:t>–buněčná řiť –vyvrhnutí nestrávených zbytků mimo tělo prvoka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•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28600"/>
            <a:ext cx="395287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25526"/>
            <a:ext cx="317500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Obdélník 1"/>
          <p:cNvSpPr>
            <a:spLocks noChangeArrowheads="1"/>
          </p:cNvSpPr>
          <p:nvPr/>
        </p:nvSpPr>
        <p:spPr bwMode="auto">
          <a:xfrm>
            <a:off x="1654175" y="228601"/>
            <a:ext cx="5791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Trávicí soustava mnohobuněčných živočichů </a:t>
            </a:r>
            <a:r>
              <a:rPr lang="cs-CZ" altLang="cs-CZ" sz="2400">
                <a:solidFill>
                  <a:srgbClr val="000000"/>
                </a:solidFill>
              </a:rPr>
              <a:t>–embryonálně  z endodermu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–PORIFERA (houbovci)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1800" b="1">
                <a:solidFill>
                  <a:srgbClr val="000000"/>
                </a:solidFill>
              </a:rPr>
              <a:t>spongocoel </a:t>
            </a:r>
            <a:r>
              <a:rPr lang="cs-CZ" altLang="cs-CZ" sz="1800">
                <a:solidFill>
                  <a:srgbClr val="000000"/>
                </a:solidFill>
              </a:rPr>
              <a:t>–centrální vaková dutina, komunikující s vnějším prostředím otvorem (</a:t>
            </a:r>
            <a:r>
              <a:rPr lang="cs-CZ" altLang="cs-CZ" sz="1800" b="1">
                <a:solidFill>
                  <a:srgbClr val="000000"/>
                </a:solidFill>
              </a:rPr>
              <a:t>osculum</a:t>
            </a:r>
            <a:r>
              <a:rPr lang="cs-CZ" altLang="cs-CZ" sz="1800">
                <a:solidFill>
                  <a:srgbClr val="000000"/>
                </a:solidFill>
              </a:rPr>
              <a:t>) na svrchní straně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•Límečkovité buňky (</a:t>
            </a:r>
            <a:r>
              <a:rPr lang="cs-CZ" altLang="cs-CZ" sz="1800" b="1">
                <a:solidFill>
                  <a:srgbClr val="000000"/>
                </a:solidFill>
              </a:rPr>
              <a:t>choanocyty</a:t>
            </a:r>
            <a:r>
              <a:rPr lang="cs-CZ" altLang="cs-CZ" sz="1800">
                <a:solidFill>
                  <a:srgbClr val="000000"/>
                </a:solidFill>
              </a:rPr>
              <a:t>), tvoří stěnu spongocoelu, funkce trávicího epitelu; kuželovitý tvar, směrem do spongocoelu plazmatický límec z dlouhých výběžků, uprostřed límce bičík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•Voda s potravou otvory –</a:t>
            </a:r>
            <a:r>
              <a:rPr lang="cs-CZ" altLang="cs-CZ" sz="1800" b="1">
                <a:solidFill>
                  <a:srgbClr val="000000"/>
                </a:solidFill>
              </a:rPr>
              <a:t>ostia, tvořené porocyty</a:t>
            </a: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•Trávení v potravních vakuolách choanocytů, </a:t>
            </a:r>
            <a:r>
              <a:rPr lang="cs-CZ" altLang="cs-CZ" sz="1800" b="1">
                <a:solidFill>
                  <a:srgbClr val="000000"/>
                </a:solidFill>
              </a:rPr>
              <a:t>intracelulární </a:t>
            </a:r>
            <a:r>
              <a:rPr lang="cs-CZ" altLang="cs-CZ" sz="1800">
                <a:solidFill>
                  <a:srgbClr val="000000"/>
                </a:solidFill>
              </a:rPr>
              <a:t>fagocytóza nebo pinocytóza, trávení pokračuje v amebocytech –buňkách střední vrstvy těla (mezoglea), mezoglea pohyblivá –rozvod živin do celého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•Nestrávené zbytky –amébocyty předávají zpět do trávicí dutiny, oskulem ven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•Proud vody –kontrakcemi porocytů uzavírajících ostia a kmitáním bičíků choanocytů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1800" b="1">
                <a:solidFill>
                  <a:srgbClr val="000000"/>
                </a:solidFill>
              </a:rPr>
              <a:t>Mikrofágové</a:t>
            </a:r>
            <a:r>
              <a:rPr lang="cs-CZ" altLang="cs-CZ" sz="1800">
                <a:solidFill>
                  <a:srgbClr val="000000"/>
                </a:solidFill>
              </a:rPr>
              <a:t>–choanocyty –účinný filtrační aparát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13775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85801"/>
            <a:ext cx="5030788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Obdélník 1"/>
          <p:cNvSpPr>
            <a:spLocks noChangeArrowheads="1"/>
          </p:cNvSpPr>
          <p:nvPr/>
        </p:nvSpPr>
        <p:spPr bwMode="auto">
          <a:xfrm>
            <a:off x="1828800" y="279401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ŽAHAVCI (Cnidaria)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</a:t>
            </a:r>
            <a:r>
              <a:rPr lang="cs-CZ" altLang="cs-CZ" sz="2400" b="1">
                <a:solidFill>
                  <a:srgbClr val="000000"/>
                </a:solidFill>
              </a:rPr>
              <a:t>Trávicí dutina s jedním otvorem (blastopór)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přijímací a vyvrhovací</a:t>
            </a:r>
            <a:endParaRPr lang="cs-CZ" altLang="cs-CZ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•Chapadla uchopí potravu (draví), paralyzace potravy pomocí knidocytů), přesun do ústního otvoru</a:t>
            </a:r>
          </a:p>
        </p:txBody>
      </p:sp>
      <p:sp>
        <p:nvSpPr>
          <p:cNvPr id="8196" name="Obdélník 2"/>
          <p:cNvSpPr>
            <a:spLocks noChangeArrowheads="1"/>
          </p:cNvSpPr>
          <p:nvPr/>
        </p:nvSpPr>
        <p:spPr bwMode="auto">
          <a:xfrm>
            <a:off x="1689100" y="3505200"/>
            <a:ext cx="87264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2400">
                <a:solidFill>
                  <a:srgbClr val="000000"/>
                </a:solidFill>
              </a:rPr>
              <a:t>Centrální dutina –</a:t>
            </a:r>
            <a:r>
              <a:rPr lang="cs-CZ" altLang="cs-CZ" sz="2400" b="1">
                <a:solidFill>
                  <a:srgbClr val="000000"/>
                </a:solidFill>
              </a:rPr>
              <a:t>láčka</a:t>
            </a:r>
            <a:r>
              <a:rPr lang="cs-CZ" altLang="cs-CZ" sz="2400">
                <a:solidFill>
                  <a:srgbClr val="000000"/>
                </a:solidFill>
              </a:rPr>
              <a:t>, v ní extracelulární trávení, trávicí epitel láčky gastrodermis produkuje enzymy a sliz, buňky často s bičíky –promíchávání obsahu láčky; fagocytóza nebo pinocytóza natrávené potravy, dokončení trávení intracelulárně v potravních vakuolách; nestrávené zbytky do láčky a ven</a:t>
            </a:r>
          </a:p>
        </p:txBody>
      </p:sp>
    </p:spTree>
    <p:extLst>
      <p:ext uri="{BB962C8B-B14F-4D97-AF65-F5344CB8AC3E}">
        <p14:creationId xmlns:p14="http://schemas.microsoft.com/office/powerpoint/2010/main" val="35257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04800"/>
            <a:ext cx="4183063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Obdélník 1"/>
          <p:cNvSpPr>
            <a:spLocks noChangeArrowheads="1"/>
          </p:cNvSpPr>
          <p:nvPr/>
        </p:nvSpPr>
        <p:spPr bwMode="auto">
          <a:xfrm>
            <a:off x="1676400" y="125413"/>
            <a:ext cx="4572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PLOŠTĚNCI (Plathelminthes)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</a:t>
            </a:r>
            <a:r>
              <a:rPr lang="cs-CZ" altLang="cs-CZ" sz="2400" b="1">
                <a:solidFill>
                  <a:srgbClr val="000000"/>
                </a:solidFill>
              </a:rPr>
              <a:t>Modifikovaná láčka, jeden otvor –přijímací i vyvrhovací, hltan (pharynx)</a:t>
            </a:r>
            <a:r>
              <a:rPr lang="cs-CZ" altLang="cs-CZ" sz="2400">
                <a:solidFill>
                  <a:srgbClr val="000000"/>
                </a:solidFill>
              </a:rPr>
              <a:t>–může být vyztužen svaly a může se vychlipovat mimo tělo, </a:t>
            </a:r>
            <a:r>
              <a:rPr lang="cs-CZ" altLang="cs-CZ" sz="2400" b="1">
                <a:solidFill>
                  <a:srgbClr val="000000"/>
                </a:solidFill>
              </a:rPr>
              <a:t>střevo –jednoduché nebo větvené</a:t>
            </a:r>
            <a:endParaRPr lang="cs-CZ" altLang="cs-CZ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•U bezstřevných –střevo druhotně zaniklo, hltan navazuje na shluk endodermálních buněk, extracelulární trávení v mezibuněčných prostorách, pak intracelulární trávení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9220" name="TextovéPole 2"/>
          <p:cNvSpPr txBox="1">
            <a:spLocks noChangeArrowheads="1"/>
          </p:cNvSpPr>
          <p:nvPr/>
        </p:nvSpPr>
        <p:spPr bwMode="auto">
          <a:xfrm>
            <a:off x="1828801" y="4953001"/>
            <a:ext cx="86788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Mimotělní trávení </a:t>
            </a:r>
            <a:r>
              <a:rPr lang="cs-CZ" altLang="cs-CZ" sz="2400">
                <a:solidFill>
                  <a:srgbClr val="000000"/>
                </a:solidFill>
              </a:rPr>
              <a:t>–u forem s vychlípitelným hltanem, uchopení, vyloučení trávicích enzymů do potravy; pozření, hltan, střevo –extracelulární trávení pomocí enzymů; fagocytóza buňkami epitelu střeva; nestrávené zbytky vyvrhnuty ven ústním otvorem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3757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6514"/>
            <a:ext cx="22479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Obdélník 1"/>
          <p:cNvSpPr>
            <a:spLocks noChangeArrowheads="1"/>
          </p:cNvSpPr>
          <p:nvPr/>
        </p:nvSpPr>
        <p:spPr bwMode="auto">
          <a:xfrm>
            <a:off x="1828800" y="36514"/>
            <a:ext cx="63246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PÁSNICE (Nemertea)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–Trubice, ústní a řitní otvor, </a:t>
            </a:r>
            <a:r>
              <a:rPr lang="cs-CZ" altLang="cs-CZ" sz="2400" b="1">
                <a:solidFill>
                  <a:srgbClr val="000000"/>
                </a:solidFill>
              </a:rPr>
              <a:t>jednosměrný průchod potravy</a:t>
            </a:r>
            <a:endParaRPr lang="cs-CZ" altLang="cs-CZ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–Ústní otvor, ústní dutina, jícen (oesophagus), žaludek (ventriculus), střevo se záhyby –zvětšení plochy pro trávení, obrvené (posun) a slizové (trávicí enzymy) buňky gastrodermu, rectum a řitní otvor (anus)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</a:t>
            </a:r>
            <a:r>
              <a:rPr lang="cs-CZ" altLang="cs-CZ" sz="2400" b="1">
                <a:solidFill>
                  <a:srgbClr val="000000"/>
                </a:solidFill>
              </a:rPr>
              <a:t>Přídatné orgány: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Brvy; chapadla; destičky k drcení potravy v ústní dutině nebo ve svalnatém žvýkacím hltanu –mastax –u vířníků; kutikulární  čelisti (u mnohoštětinatců); měkkýši –v ústním otvoru ozubená chitinová páska –radula –vyztužená chrupavčitou destičkou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–Slinné žlázy –poprvé u vířníků; žaludeční žlázy</a:t>
            </a:r>
          </a:p>
        </p:txBody>
      </p:sp>
      <p:sp>
        <p:nvSpPr>
          <p:cNvPr id="10244" name="Obdélník 2"/>
          <p:cNvSpPr>
            <a:spLocks noChangeArrowheads="1"/>
          </p:cNvSpPr>
          <p:nvPr/>
        </p:nvSpPr>
        <p:spPr bwMode="auto">
          <a:xfrm>
            <a:off x="7767639" y="5562601"/>
            <a:ext cx="3019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•</a:t>
            </a:r>
            <a:r>
              <a:rPr lang="cs-CZ" altLang="cs-CZ" sz="1800" b="1">
                <a:solidFill>
                  <a:srgbClr val="000000"/>
                </a:solidFill>
              </a:rPr>
              <a:t>ČLENOVCI(Arthropoda)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–Trubicovitá TS, stomodeum, mesodeum, proctodeum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1"/>
          <p:cNvSpPr>
            <a:spLocks noChangeArrowheads="1"/>
          </p:cNvSpPr>
          <p:nvPr/>
        </p:nvSpPr>
        <p:spPr bwMode="auto">
          <a:xfrm>
            <a:off x="1752600" y="152401"/>
            <a:ext cx="4724400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HMYZ: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</a:t>
            </a:r>
            <a:r>
              <a:rPr lang="cs-CZ" altLang="cs-CZ" sz="1800" b="1">
                <a:solidFill>
                  <a:srgbClr val="000000"/>
                </a:solidFill>
              </a:rPr>
              <a:t>STOMODEUM</a:t>
            </a:r>
            <a:r>
              <a:rPr lang="cs-CZ" altLang="cs-CZ" sz="1800">
                <a:solidFill>
                  <a:srgbClr val="000000"/>
                </a:solidFill>
              </a:rPr>
              <a:t>–</a:t>
            </a:r>
            <a:r>
              <a:rPr lang="cs-CZ" altLang="cs-CZ" sz="1800" b="1">
                <a:solidFill>
                  <a:srgbClr val="000000"/>
                </a:solidFill>
              </a:rPr>
              <a:t>ústní otvor</a:t>
            </a:r>
            <a:r>
              <a:rPr lang="cs-CZ" altLang="cs-CZ" sz="1800">
                <a:solidFill>
                  <a:srgbClr val="000000"/>
                </a:solidFill>
              </a:rPr>
              <a:t>; </a:t>
            </a:r>
            <a:r>
              <a:rPr lang="cs-CZ" altLang="cs-CZ" sz="1800" b="1">
                <a:solidFill>
                  <a:srgbClr val="000000"/>
                </a:solidFill>
              </a:rPr>
              <a:t>slinné žlázy, hltan</a:t>
            </a:r>
            <a:r>
              <a:rPr lang="cs-CZ" altLang="cs-CZ" sz="1800">
                <a:solidFill>
                  <a:srgbClr val="000000"/>
                </a:solidFill>
              </a:rPr>
              <a:t>(pharynx) –funkce pumpy při nasávání</a:t>
            </a:r>
            <a:r>
              <a:rPr lang="cs-CZ" altLang="cs-CZ" sz="1800" b="1">
                <a:solidFill>
                  <a:srgbClr val="000000"/>
                </a:solidFill>
              </a:rPr>
              <a:t>; jícen </a:t>
            </a:r>
            <a:r>
              <a:rPr lang="cs-CZ" altLang="cs-CZ" sz="1800">
                <a:solidFill>
                  <a:srgbClr val="000000"/>
                </a:solidFill>
              </a:rPr>
              <a:t>(oesophagus) –v zadní části </a:t>
            </a:r>
            <a:r>
              <a:rPr lang="cs-CZ" altLang="cs-CZ" sz="1800" b="1">
                <a:solidFill>
                  <a:srgbClr val="000000"/>
                </a:solidFill>
              </a:rPr>
              <a:t>vole</a:t>
            </a:r>
            <a:r>
              <a:rPr lang="cs-CZ" altLang="cs-CZ" sz="1800">
                <a:solidFill>
                  <a:srgbClr val="000000"/>
                </a:solidFill>
              </a:rPr>
              <a:t>; </a:t>
            </a:r>
            <a:r>
              <a:rPr lang="cs-CZ" altLang="cs-CZ" sz="1800" b="1">
                <a:solidFill>
                  <a:srgbClr val="000000"/>
                </a:solidFill>
              </a:rPr>
              <a:t>žvýkací žaludek, </a:t>
            </a:r>
            <a:r>
              <a:rPr lang="cs-CZ" altLang="cs-CZ" sz="1800">
                <a:solidFill>
                  <a:srgbClr val="000000"/>
                </a:solidFill>
              </a:rPr>
              <a:t>chitinové zoubky, zpracování potravy, rozmělnění, drcení…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</a:t>
            </a:r>
            <a:r>
              <a:rPr lang="cs-CZ" altLang="cs-CZ" sz="1800" b="1">
                <a:solidFill>
                  <a:srgbClr val="000000"/>
                </a:solidFill>
              </a:rPr>
              <a:t>MESENTERON </a:t>
            </a:r>
            <a:r>
              <a:rPr lang="cs-CZ" altLang="cs-CZ" sz="1800">
                <a:solidFill>
                  <a:srgbClr val="000000"/>
                </a:solidFill>
              </a:rPr>
              <a:t>–</a:t>
            </a:r>
            <a:r>
              <a:rPr lang="cs-CZ" altLang="cs-CZ" sz="1800" b="1">
                <a:solidFill>
                  <a:srgbClr val="000000"/>
                </a:solidFill>
              </a:rPr>
              <a:t>slepé výběžky střeva</a:t>
            </a:r>
            <a:r>
              <a:rPr lang="cs-CZ" altLang="cs-CZ" sz="1800">
                <a:solidFill>
                  <a:srgbClr val="000000"/>
                </a:solidFill>
              </a:rPr>
              <a:t> –zásobníky potravy, místa intenzivní tvorby trávicích fermentů; na povrchu epitelových buněk soubor tyčinkovitých útvarů –zvětšení vnitřního povrchu střeva –obdoba klků; potrava zde obalena tzv. </a:t>
            </a:r>
            <a:r>
              <a:rPr lang="cs-CZ" altLang="cs-CZ" sz="1800" b="1">
                <a:solidFill>
                  <a:srgbClr val="000000"/>
                </a:solidFill>
              </a:rPr>
              <a:t>peritrofickou membránou </a:t>
            </a:r>
            <a:r>
              <a:rPr lang="cs-CZ" altLang="cs-CZ" sz="1800">
                <a:solidFill>
                  <a:srgbClr val="000000"/>
                </a:solidFill>
              </a:rPr>
              <a:t>–chrání sliznici střeva před účinky enzymů, selektivní membrána při vstřebávání živin, vylučují ji žlázové buňky, membrána tvoří „balíček“ s potravou, roztrhá se až v konečníku, není u hmyzu, který přijímá tekutou potravu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</a:t>
            </a:r>
            <a:r>
              <a:rPr lang="cs-CZ" altLang="cs-CZ" sz="1800" b="1">
                <a:solidFill>
                  <a:srgbClr val="000000"/>
                </a:solidFill>
              </a:rPr>
              <a:t>PROCTODEUM-střevo tenké a tlusté</a:t>
            </a:r>
            <a:r>
              <a:rPr lang="cs-CZ" altLang="cs-CZ" sz="1800">
                <a:solidFill>
                  <a:srgbClr val="000000"/>
                </a:solidFill>
              </a:rPr>
              <a:t>, různě dlouhé, napojení Malpighických trubic (přivádějí odpadní látky z těla); </a:t>
            </a:r>
            <a:r>
              <a:rPr lang="cs-CZ" altLang="cs-CZ" sz="1800" b="1">
                <a:solidFill>
                  <a:srgbClr val="000000"/>
                </a:solidFill>
              </a:rPr>
              <a:t>rectum (konečník)</a:t>
            </a:r>
            <a:r>
              <a:rPr lang="cs-CZ" altLang="cs-CZ" sz="1800">
                <a:solidFill>
                  <a:srgbClr val="000000"/>
                </a:solidFill>
              </a:rPr>
              <a:t>–zoubky z chitinu –trhají peritrofickou membránu; </a:t>
            </a:r>
            <a:r>
              <a:rPr lang="cs-CZ" altLang="cs-CZ" sz="1800" b="1">
                <a:solidFill>
                  <a:srgbClr val="000000"/>
                </a:solidFill>
              </a:rPr>
              <a:t>rektální papily </a:t>
            </a:r>
            <a:r>
              <a:rPr lang="cs-CZ" altLang="cs-CZ" sz="1800">
                <a:solidFill>
                  <a:srgbClr val="000000"/>
                </a:solidFill>
              </a:rPr>
              <a:t>–resorpce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463"/>
            <a:ext cx="4318000" cy="667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1"/>
          <p:cNvSpPr>
            <a:spLocks noChangeArrowheads="1"/>
          </p:cNvSpPr>
          <p:nvPr/>
        </p:nvSpPr>
        <p:spPr bwMode="auto">
          <a:xfrm>
            <a:off x="1752600" y="163514"/>
            <a:ext cx="8077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DRUHOÚSTÍ </a:t>
            </a:r>
            <a:r>
              <a:rPr lang="cs-CZ" altLang="cs-CZ" sz="2400">
                <a:solidFill>
                  <a:srgbClr val="000000"/>
                </a:solidFill>
              </a:rPr>
              <a:t>(Deuterostomia)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–Blastoporus se většinou uzavírá, poblíž se proráží řitní otvor a ústní otvor vzniká na hlavové straně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–Střední část trávicí trubice dlouhá, členěná</a:t>
            </a:r>
          </a:p>
        </p:txBody>
      </p:sp>
      <p:sp>
        <p:nvSpPr>
          <p:cNvPr id="12291" name="Obdélník 2"/>
          <p:cNvSpPr>
            <a:spLocks noChangeArrowheads="1"/>
          </p:cNvSpPr>
          <p:nvPr/>
        </p:nvSpPr>
        <p:spPr bwMode="auto">
          <a:xfrm>
            <a:off x="1752600" y="1751013"/>
            <a:ext cx="86487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STRUNATCI</a:t>
            </a:r>
            <a:r>
              <a:rPr lang="cs-CZ" altLang="cs-CZ" sz="2400">
                <a:solidFill>
                  <a:srgbClr val="000000"/>
                </a:solidFill>
              </a:rPr>
              <a:t> (Chordata)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–Ptáci: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•Dutina ústní ohraničena horním a dolním zobákem, zuby nejsou vyvinuty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•za jícnem </a:t>
            </a:r>
            <a:r>
              <a:rPr lang="cs-CZ" altLang="cs-CZ" sz="2400" b="1">
                <a:solidFill>
                  <a:srgbClr val="000000"/>
                </a:solidFill>
              </a:rPr>
              <a:t>vole </a:t>
            </a:r>
            <a:r>
              <a:rPr lang="cs-CZ" altLang="cs-CZ" sz="2400">
                <a:solidFill>
                  <a:srgbClr val="000000"/>
                </a:solidFill>
              </a:rPr>
              <a:t>–výduť distálního úseku jícnu, stavba jako i jícnu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</a:t>
            </a:r>
            <a:r>
              <a:rPr lang="cs-CZ" altLang="cs-CZ" sz="2400" b="1">
                <a:solidFill>
                  <a:srgbClr val="000000"/>
                </a:solidFill>
              </a:rPr>
              <a:t>žaludek –žláznatý a svalový oddíl</a:t>
            </a:r>
            <a:r>
              <a:rPr lang="cs-CZ" altLang="cs-CZ" sz="2400">
                <a:solidFill>
                  <a:srgbClr val="000000"/>
                </a:solidFill>
              </a:rPr>
              <a:t>, žláznatý –produkce žaludečních šťáv, stavba: sliznice, svalovina a seróza; svalový –sliznice, podslizniční vazivo, svalovina (nejmohutnější), seróza nebo adventicie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–Paryby, některé ryby, obojživelníci, plazi a ptáci: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</a:rPr>
              <a:t>•konečník  ústí s vývody pohlavních orgánů do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Kloaky </a:t>
            </a:r>
            <a:r>
              <a:rPr lang="cs-CZ" altLang="cs-CZ" sz="2400">
                <a:solidFill>
                  <a:srgbClr val="000000"/>
                </a:solidFill>
              </a:rPr>
              <a:t>a teprve ta ústí řitním otvorem ven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1852</Words>
  <Application>Microsoft Office PowerPoint</Application>
  <PresentationFormat>Širokoúhlá obrazovka</PresentationFormat>
  <Paragraphs>324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1_Výchozí návrh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Žákovská</cp:lastModifiedBy>
  <cp:revision>1</cp:revision>
  <dcterms:created xsi:type="dcterms:W3CDTF">2019-10-17T09:35:07Z</dcterms:created>
  <dcterms:modified xsi:type="dcterms:W3CDTF">2019-10-17T09:35:25Z</dcterms:modified>
</cp:coreProperties>
</file>