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74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5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85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05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83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25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91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6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9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1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8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1FAB950-7DF9-41F7-8F93-3140253991A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B68B06A-A357-46FE-B34B-807A5E764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8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skripta.eu/w/Hypoglyk%C3%A9mi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0AEBF-5B16-4740-B531-148896D668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Sacharidy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0F8F89-6D98-4453-BA48-EF20749912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Valešová Martina</a:t>
            </a:r>
          </a:p>
        </p:txBody>
      </p:sp>
    </p:spTree>
    <p:extLst>
      <p:ext uri="{BB962C8B-B14F-4D97-AF65-F5344CB8AC3E}">
        <p14:creationId xmlns:p14="http://schemas.microsoft.com/office/powerpoint/2010/main" val="274062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489DF-9312-438A-A1CA-C11E4AE18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2241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55898-7105-4DC8-BE00-53EABF042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896471"/>
            <a:ext cx="9872871" cy="519952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Sacharidy, tuky a bílkoviny = hlavní živiny (50-55%)</a:t>
            </a:r>
          </a:p>
          <a:p>
            <a:r>
              <a:rPr lang="cs-CZ" dirty="0">
                <a:solidFill>
                  <a:schemeClr val="tx1"/>
                </a:solidFill>
              </a:rPr>
              <a:t>Ženy 250-300 g, muži 280-310 g </a:t>
            </a:r>
          </a:p>
          <a:p>
            <a:r>
              <a:rPr lang="cs-CZ" dirty="0">
                <a:solidFill>
                  <a:schemeClr val="tx1"/>
                </a:solidFill>
              </a:rPr>
              <a:t>Příjem z potravy  (Alternativně je může organismus získat látkovou přeměnou aminokyselin (z proteinů) či glycerolu (z lipidů).)</a:t>
            </a:r>
          </a:p>
          <a:p>
            <a:r>
              <a:rPr lang="cs-CZ" dirty="0">
                <a:solidFill>
                  <a:schemeClr val="tx1"/>
                </a:solidFill>
              </a:rPr>
              <a:t>Vždy obsahují skupinu </a:t>
            </a:r>
            <a:r>
              <a:rPr lang="cs-CZ" b="1" dirty="0">
                <a:solidFill>
                  <a:schemeClr val="tx1"/>
                </a:solidFill>
              </a:rPr>
              <a:t>hydroxylovou -OH</a:t>
            </a:r>
            <a:r>
              <a:rPr lang="cs-CZ" dirty="0">
                <a:solidFill>
                  <a:schemeClr val="tx1"/>
                </a:solidFill>
              </a:rPr>
              <a:t> a </a:t>
            </a:r>
            <a:r>
              <a:rPr lang="cs-CZ" b="1" dirty="0">
                <a:solidFill>
                  <a:schemeClr val="tx1"/>
                </a:solidFill>
              </a:rPr>
              <a:t>karbonylovou &gt;C=O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Funkce: zdroj okamžité energie (glukóza, fruktóza) </a:t>
            </a:r>
          </a:p>
          <a:p>
            <a:pPr marL="1097280" lvl="4" indent="0">
              <a:buNone/>
            </a:pP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sz="2200" dirty="0">
                <a:solidFill>
                  <a:schemeClr val="tx1"/>
                </a:solidFill>
              </a:rPr>
              <a:t>stavební prvek tkání - chrupavek, vazů (celulóza, chitin)</a:t>
            </a:r>
          </a:p>
          <a:p>
            <a:pPr marL="1097280" lvl="4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  jsou složkou ostatních složitějších látek – nukleových kyselin, hormonů</a:t>
            </a:r>
          </a:p>
          <a:p>
            <a:pPr marL="1097280" lvl="4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  krátkodobá zásobárna energie  (škrob, inulin…) </a:t>
            </a:r>
          </a:p>
        </p:txBody>
      </p:sp>
      <p:sp>
        <p:nvSpPr>
          <p:cNvPr id="4" name="AutoShape 2" descr="Výsledek obrázku pro sacharoza vzorec">
            <a:extLst>
              <a:ext uri="{FF2B5EF4-FFF2-40B4-BE49-F238E27FC236}">
                <a16:creationId xmlns:a16="http://schemas.microsoft.com/office/drawing/2014/main" id="{A775434C-20B9-4428-A306-8870AEE9E0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6A16579-FFB8-4C07-B37A-B0EB158CF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305" y="4094909"/>
            <a:ext cx="5076825" cy="2505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1801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7A8CF-801D-44B1-A5AF-687C8526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</a:t>
            </a:r>
            <a:r>
              <a:rPr lang="cs-CZ" dirty="0" err="1"/>
              <a:t>sacharichů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077299-B899-44B0-B58F-CDC09848E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Monosacharidy – tvořeny jednou cukernou jednotkou</a:t>
            </a:r>
          </a:p>
          <a:p>
            <a:pPr marL="45720" indent="0">
              <a:buNone/>
            </a:pPr>
            <a:r>
              <a:rPr lang="cs-CZ" dirty="0">
                <a:solidFill>
                  <a:schemeClr val="tx1"/>
                </a:solidFill>
              </a:rPr>
              <a:t>	glukóza („hroznový cukr“), fruktóza („ovocný cukr“) , galaktóza</a:t>
            </a:r>
          </a:p>
          <a:p>
            <a:pPr marL="4572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Oligosacharidy – tvořeny 2 až 10 cukernými jednotkami </a:t>
            </a:r>
          </a:p>
          <a:p>
            <a:pPr marL="822960" lvl="3" indent="0">
              <a:buNone/>
            </a:pPr>
            <a:r>
              <a:rPr lang="cs-CZ" dirty="0">
                <a:solidFill>
                  <a:schemeClr val="tx1"/>
                </a:solidFill>
              </a:rPr>
              <a:t>Sacharóza („řepný cukr“) – fruktóza + glukóza</a:t>
            </a:r>
          </a:p>
          <a:p>
            <a:pPr marL="822960" lvl="3" indent="0">
              <a:buNone/>
            </a:pPr>
            <a:r>
              <a:rPr lang="cs-CZ" dirty="0">
                <a:solidFill>
                  <a:schemeClr val="tx1"/>
                </a:solidFill>
              </a:rPr>
              <a:t>Maltóza („sladový cukr“) – 2 molekuly glukózy </a:t>
            </a:r>
          </a:p>
          <a:p>
            <a:pPr marL="822960" lvl="3" indent="0">
              <a:buNone/>
            </a:pPr>
            <a:r>
              <a:rPr lang="cs-CZ" dirty="0">
                <a:solidFill>
                  <a:schemeClr val="tx1"/>
                </a:solidFill>
              </a:rPr>
              <a:t>Laktóza („mléčný cukr“) – glukóza + galaktóza </a:t>
            </a:r>
          </a:p>
          <a:p>
            <a:r>
              <a:rPr lang="cs-CZ" dirty="0">
                <a:solidFill>
                  <a:schemeClr val="tx1"/>
                </a:solidFill>
              </a:rPr>
              <a:t>Polysacharidy – tvořeny více než 10 cukernými jednotkami</a:t>
            </a:r>
          </a:p>
          <a:p>
            <a:pPr marL="822960" lvl="3" indent="0">
              <a:buNone/>
            </a:pPr>
            <a:r>
              <a:rPr lang="cs-CZ" dirty="0">
                <a:solidFill>
                  <a:schemeClr val="tx1"/>
                </a:solidFill>
              </a:rPr>
              <a:t>Škrob (nejdůležitější produkt metabolismu rostlin), glykogen (rezervní látka u živočichů), inulin (u hvězdnicovitých nahrazuje škrob), celulóza (tvoří větší část rostlinné tkáně, zvířata mají speciální bakterie k trávení), chitin (tvoří exoskelet členovců, buněčnou stěnu hub a řas, heparin (zabraňuje srážení krve) </a:t>
            </a:r>
          </a:p>
        </p:txBody>
      </p:sp>
    </p:spTree>
    <p:extLst>
      <p:ext uri="{BB962C8B-B14F-4D97-AF65-F5344CB8AC3E}">
        <p14:creationId xmlns:p14="http://schemas.microsoft.com/office/powerpoint/2010/main" val="218358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9ACE-E971-4F31-8433-25414F0A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6A150A-49A2-4BC3-B67F-03BCF13D2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Vláknina: směs nestravitelných (nebo jen částečně stravitelných) polysacharidů – lepší trávení, předcházení diabetu, či rakoviny tlustého střeva, probiotika </a:t>
            </a:r>
          </a:p>
          <a:p>
            <a:r>
              <a:rPr lang="cs-CZ" dirty="0">
                <a:solidFill>
                  <a:schemeClr val="tx1"/>
                </a:solidFill>
              </a:rPr>
              <a:t>Glykemický index: označení jednotlivých potravin na stupnici od 0 do 100. Číslo udává, jak rychle se cukr vstřebá do krve. Potraviny s vysokým GI obsahují hodně cukru, který se rychle štěpí a tu zvyšuje hladinu glukózy a inzulínu v krvi. Pocit sytosti zůstává pouze na malou chvíli, poté máme hlad. (Vysoký GI je nad 70) </a:t>
            </a:r>
          </a:p>
          <a:p>
            <a:r>
              <a:rPr lang="cs-CZ" dirty="0">
                <a:solidFill>
                  <a:schemeClr val="tx1"/>
                </a:solidFill>
              </a:rPr>
              <a:t>Glykémie: koncentrace glukózy v krvi (rozmezí hodnot 3,9–5,6 </a:t>
            </a:r>
            <a:r>
              <a:rPr lang="cs-CZ" dirty="0" err="1">
                <a:solidFill>
                  <a:schemeClr val="tx1"/>
                </a:solidFill>
              </a:rPr>
              <a:t>mmol</a:t>
            </a:r>
            <a:r>
              <a:rPr lang="cs-CZ" dirty="0">
                <a:solidFill>
                  <a:schemeClr val="tx1"/>
                </a:solidFill>
              </a:rPr>
              <a:t>/l nalačno a po jídle nižší než 10 </a:t>
            </a:r>
            <a:r>
              <a:rPr lang="cs-CZ" dirty="0" err="1">
                <a:solidFill>
                  <a:schemeClr val="tx1"/>
                </a:solidFill>
              </a:rPr>
              <a:t>mmol</a:t>
            </a:r>
            <a:r>
              <a:rPr lang="cs-CZ" dirty="0">
                <a:solidFill>
                  <a:schemeClr val="tx1"/>
                </a:solidFill>
              </a:rPr>
              <a:t>/l). Pokles glykémie pod hodnotu 3,2 </a:t>
            </a:r>
            <a:r>
              <a:rPr lang="cs-CZ" dirty="0" err="1">
                <a:solidFill>
                  <a:schemeClr val="tx1"/>
                </a:solidFill>
              </a:rPr>
              <a:t>mmol</a:t>
            </a:r>
            <a:r>
              <a:rPr lang="cs-CZ" dirty="0">
                <a:solidFill>
                  <a:schemeClr val="tx1"/>
                </a:solidFill>
              </a:rPr>
              <a:t>/l se označuje jako </a:t>
            </a:r>
            <a:r>
              <a:rPr lang="cs-CZ" b="1" dirty="0">
                <a:solidFill>
                  <a:schemeClr val="tx1"/>
                </a:solidFill>
                <a:hlinkClick r:id="rId2" tooltip="Hypoglykém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hypoglykémie</a:t>
            </a:r>
            <a:r>
              <a:rPr lang="cs-CZ" b="1" dirty="0">
                <a:solidFill>
                  <a:schemeClr val="tx1"/>
                </a:solidFill>
              </a:rPr>
              <a:t>. </a:t>
            </a:r>
            <a:r>
              <a:rPr lang="cs-CZ" dirty="0">
                <a:solidFill>
                  <a:schemeClr val="tx1"/>
                </a:solidFill>
              </a:rPr>
              <a:t>Glykémie zvýšená nad referenční rozmezí se označuje jako </a:t>
            </a:r>
            <a:r>
              <a:rPr lang="cs-CZ" b="1" dirty="0">
                <a:solidFill>
                  <a:schemeClr val="tx1"/>
                </a:solidFill>
              </a:rPr>
              <a:t>hyperglykémie a je základním projevem diabetes </a:t>
            </a:r>
            <a:r>
              <a:rPr lang="cs-CZ" b="1" dirty="0" err="1">
                <a:solidFill>
                  <a:schemeClr val="tx1"/>
                </a:solidFill>
              </a:rPr>
              <a:t>mellitus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9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1404F-2053-476E-930C-F6182D375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381000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Příklady GI potravin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8F31A89-510F-4D81-B883-0188FB624F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908725"/>
              </p:ext>
            </p:extLst>
          </p:nvPr>
        </p:nvGraphicFramePr>
        <p:xfrm>
          <a:off x="1213110" y="2102224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1227678637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7502580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Smažené hranolky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86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656835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9176C59-AE38-49B6-9D6E-AD4904182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99337"/>
              </p:ext>
            </p:extLst>
          </p:nvPr>
        </p:nvGraphicFramePr>
        <p:xfrm>
          <a:off x="1213110" y="2483224"/>
          <a:ext cx="8065008" cy="385034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3205002047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3890956012"/>
                    </a:ext>
                  </a:extLst>
                </a:gridCol>
              </a:tblGrid>
              <a:tr h="385034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Chléb pšeničný bílý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70-80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617046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730F7618-8E73-4E3A-98A4-C4A64BEAF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331277"/>
              </p:ext>
            </p:extLst>
          </p:nvPr>
        </p:nvGraphicFramePr>
        <p:xfrm>
          <a:off x="1213110" y="2868258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3346949583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33201999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Celozrnný chléb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56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323563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92AD982C-2F3B-4ADA-A958-6AB4CF314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16293"/>
              </p:ext>
            </p:extLst>
          </p:nvPr>
        </p:nvGraphicFramePr>
        <p:xfrm>
          <a:off x="1213110" y="3253292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710673060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26333283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Sojové boby v konzervě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18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900654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1F9E2BF-9B8B-436E-A80D-35595EF69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357483"/>
              </p:ext>
            </p:extLst>
          </p:nvPr>
        </p:nvGraphicFramePr>
        <p:xfrm>
          <a:off x="1213110" y="3634292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903243520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3114467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 Čokoláda hořká 70 % kakaa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22 (mléčná 56)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510710"/>
                  </a:ext>
                </a:extLst>
              </a:tr>
            </a:tbl>
          </a:graphicData>
        </a:graphic>
      </p:graphicFrame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E732565E-89BA-4AFC-A81E-57F91A172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857540"/>
              </p:ext>
            </p:extLst>
          </p:nvPr>
        </p:nvGraphicFramePr>
        <p:xfrm>
          <a:off x="1213110" y="4015292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1037566417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17644651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Kaše ovesná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48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42462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48B6F495-9C04-401A-8F19-A03F84F15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337804"/>
              </p:ext>
            </p:extLst>
          </p:nvPr>
        </p:nvGraphicFramePr>
        <p:xfrm>
          <a:off x="1213110" y="4396292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2577428769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6980657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Hroznové víno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56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26675"/>
                  </a:ext>
                </a:extLst>
              </a:tr>
            </a:tbl>
          </a:graphicData>
        </a:graphic>
      </p:graphicFrame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02532902-371D-4160-997E-C3AC264EE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646501"/>
              </p:ext>
            </p:extLst>
          </p:nvPr>
        </p:nvGraphicFramePr>
        <p:xfrm>
          <a:off x="1213110" y="4777292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4233373052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8704183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Meruňky sušené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35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510909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ACA465FB-8D3E-47BC-B4AC-243AD93A8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910906"/>
              </p:ext>
            </p:extLst>
          </p:nvPr>
        </p:nvGraphicFramePr>
        <p:xfrm>
          <a:off x="1213110" y="5158292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316084554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23698513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Rýže bílá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64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882522"/>
                  </a:ext>
                </a:extLst>
              </a:tr>
            </a:tbl>
          </a:graphicData>
        </a:graphic>
      </p:graphicFrame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3072AD9B-1B03-40C6-B0B1-953D21BCD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356433"/>
              </p:ext>
            </p:extLst>
          </p:nvPr>
        </p:nvGraphicFramePr>
        <p:xfrm>
          <a:off x="1205406" y="5539292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222666800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748929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Glukóza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100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58668"/>
                  </a:ext>
                </a:extLst>
              </a:tr>
            </a:tbl>
          </a:graphicData>
        </a:graphic>
      </p:graphicFrame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ED6D7790-CFB3-4EBF-9D5C-63327EE00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126601"/>
              </p:ext>
            </p:extLst>
          </p:nvPr>
        </p:nvGraphicFramePr>
        <p:xfrm>
          <a:off x="1197702" y="5856642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4171833497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34922705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Fruktóza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20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107100"/>
                  </a:ext>
                </a:extLst>
              </a:tr>
            </a:tbl>
          </a:graphicData>
        </a:graphic>
      </p:graphicFrame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0778DFF7-0EB6-4E3E-859C-5736207E7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569473"/>
              </p:ext>
            </p:extLst>
          </p:nvPr>
        </p:nvGraphicFramePr>
        <p:xfrm>
          <a:off x="1197702" y="6251090"/>
          <a:ext cx="8065008" cy="381000"/>
        </p:xfrm>
        <a:graphic>
          <a:graphicData uri="http://schemas.openxmlformats.org/drawingml/2006/table">
            <a:tbl>
              <a:tblPr/>
              <a:tblGrid>
                <a:gridCol w="4032504">
                  <a:extLst>
                    <a:ext uri="{9D8B030D-6E8A-4147-A177-3AD203B41FA5}">
                      <a16:colId xmlns:a16="http://schemas.microsoft.com/office/drawing/2014/main" val="1258877043"/>
                    </a:ext>
                  </a:extLst>
                </a:gridCol>
                <a:gridCol w="4032504">
                  <a:extLst>
                    <a:ext uri="{9D8B030D-6E8A-4147-A177-3AD203B41FA5}">
                      <a16:colId xmlns:a16="http://schemas.microsoft.com/office/drawing/2014/main" val="20507993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cs-CZ">
                          <a:effectLst/>
                        </a:rPr>
                        <a:t>Med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dirty="0">
                          <a:effectLst/>
                        </a:rPr>
                        <a:t>90</a:t>
                      </a:r>
                    </a:p>
                  </a:txBody>
                  <a:tcPr marL="114300" marR="114300" marT="53340" marB="533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103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68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E098BE06-D55D-4F59-A91E-E55D566FBBEA}"/>
              </a:ext>
            </a:extLst>
          </p:cNvPr>
          <p:cNvCxnSpPr/>
          <p:nvPr/>
        </p:nvCxnSpPr>
        <p:spPr>
          <a:xfrm>
            <a:off x="3523130" y="2250141"/>
            <a:ext cx="10578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2D057CCC-38F3-474C-B42B-7C16E1A95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Rovnice vzniku glukózy při fotosyntéze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507533-8E1F-48C7-9E60-E45AA1E66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>
                <a:solidFill>
                  <a:schemeClr val="tx1"/>
                </a:solidFill>
              </a:rPr>
              <a:t> 6CO</a:t>
            </a:r>
            <a:r>
              <a:rPr lang="cs-CZ" sz="2400" spc="-300" baseline="-25000" dirty="0">
                <a:solidFill>
                  <a:schemeClr val="tx1"/>
                </a:solidFill>
              </a:rPr>
              <a:t>2 </a:t>
            </a:r>
            <a:r>
              <a:rPr lang="cs-CZ" sz="2400" dirty="0">
                <a:solidFill>
                  <a:schemeClr val="tx1"/>
                </a:solidFill>
              </a:rPr>
              <a:t>+ 12 H</a:t>
            </a:r>
            <a:r>
              <a:rPr lang="cs-CZ" sz="2400" baseline="-25000" dirty="0">
                <a:solidFill>
                  <a:schemeClr val="tx1"/>
                </a:solidFill>
              </a:rPr>
              <a:t>2</a:t>
            </a:r>
            <a:r>
              <a:rPr lang="cs-CZ" sz="2400" dirty="0">
                <a:solidFill>
                  <a:schemeClr val="tx1"/>
                </a:solidFill>
              </a:rPr>
              <a:t>o + E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0B02963-1C5E-4B87-BE1C-D9FCFC5D8E7B}"/>
              </a:ext>
            </a:extLst>
          </p:cNvPr>
          <p:cNvSpPr txBox="1"/>
          <p:nvPr/>
        </p:nvSpPr>
        <p:spPr>
          <a:xfrm>
            <a:off x="4796118" y="2065475"/>
            <a:ext cx="454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</a:t>
            </a:r>
            <a:r>
              <a:rPr lang="cs-CZ" baseline="-25000" dirty="0"/>
              <a:t>6</a:t>
            </a:r>
            <a:r>
              <a:rPr lang="cs-CZ" dirty="0"/>
              <a:t>H</a:t>
            </a:r>
            <a:r>
              <a:rPr lang="cs-CZ" baseline="-25000" dirty="0"/>
              <a:t>12</a:t>
            </a:r>
            <a:r>
              <a:rPr lang="cs-CZ" dirty="0"/>
              <a:t>O</a:t>
            </a:r>
            <a:r>
              <a:rPr lang="cs-CZ" baseline="-25000" dirty="0"/>
              <a:t>6 </a:t>
            </a:r>
            <a:r>
              <a:rPr lang="cs-CZ" dirty="0"/>
              <a:t>+ 6H</a:t>
            </a:r>
            <a:r>
              <a:rPr lang="cs-CZ" baseline="-25000" dirty="0"/>
              <a:t>2</a:t>
            </a:r>
            <a:r>
              <a:rPr lang="cs-CZ" dirty="0"/>
              <a:t>O + 6O</a:t>
            </a:r>
            <a:r>
              <a:rPr lang="cs-CZ" baseline="-25000" dirty="0"/>
              <a:t>2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3F2E124-2F5F-4DEE-951F-54227CD51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223" y="2473370"/>
            <a:ext cx="5199529" cy="389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5344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589</TotalTime>
  <Words>220</Words>
  <Application>Microsoft Office PowerPoint</Application>
  <PresentationFormat>Širokoúhlá obrazovka</PresentationFormat>
  <Paragraphs>51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Corbel</vt:lpstr>
      <vt:lpstr>Základ</vt:lpstr>
      <vt:lpstr>Sacharidy</vt:lpstr>
      <vt:lpstr>Prezentace aplikace PowerPoint</vt:lpstr>
      <vt:lpstr>Rozdělení sacharichů</vt:lpstr>
      <vt:lpstr>Prezentace aplikace PowerPoint</vt:lpstr>
      <vt:lpstr>Příklady GI potravin </vt:lpstr>
      <vt:lpstr>Rovnice vzniku glukózy při fotosyntéze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</dc:title>
  <dc:creator>Martina Valešová</dc:creator>
  <cp:lastModifiedBy>Martina Valešová</cp:lastModifiedBy>
  <cp:revision>12</cp:revision>
  <dcterms:created xsi:type="dcterms:W3CDTF">2019-10-07T18:12:32Z</dcterms:created>
  <dcterms:modified xsi:type="dcterms:W3CDTF">2019-10-14T07:31:15Z</dcterms:modified>
</cp:coreProperties>
</file>