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8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6C48-3721-4DFE-98E4-72CD27FD97D6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43BB-9F61-4FC7-B481-B98989B3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06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6C48-3721-4DFE-98E4-72CD27FD97D6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43BB-9F61-4FC7-B481-B98989B3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53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6C48-3721-4DFE-98E4-72CD27FD97D6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43BB-9F61-4FC7-B481-B98989B3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54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6C48-3721-4DFE-98E4-72CD27FD97D6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43BB-9F61-4FC7-B481-B98989B3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03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6C48-3721-4DFE-98E4-72CD27FD97D6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43BB-9F61-4FC7-B481-B98989B3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5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6C48-3721-4DFE-98E4-72CD27FD97D6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43BB-9F61-4FC7-B481-B98989B3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56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6C48-3721-4DFE-98E4-72CD27FD97D6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43BB-9F61-4FC7-B481-B98989B3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64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6C48-3721-4DFE-98E4-72CD27FD97D6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43BB-9F61-4FC7-B481-B98989B3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75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6C48-3721-4DFE-98E4-72CD27FD97D6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43BB-9F61-4FC7-B481-B98989B3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52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6C48-3721-4DFE-98E4-72CD27FD97D6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43BB-9F61-4FC7-B481-B98989B3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72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6C48-3721-4DFE-98E4-72CD27FD97D6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43BB-9F61-4FC7-B481-B98989B3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43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96C48-3721-4DFE-98E4-72CD27FD97D6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743BB-9F61-4FC7-B481-B98989B3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85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895600" y="1066801"/>
            <a:ext cx="6477000" cy="42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3200" b="1"/>
              <a:t>Zoologie strunatců pro ZV</a:t>
            </a:r>
            <a:r>
              <a:rPr lang="cs-CZ" altLang="cs-CZ" sz="2800" b="1"/>
              <a:t> </a:t>
            </a:r>
            <a:r>
              <a:rPr lang="cs-CZ" altLang="cs-CZ" sz="2400" b="1"/>
              <a:t>Blp030_ZOSP</a:t>
            </a:r>
          </a:p>
          <a:p>
            <a:pPr algn="ctr" eaLnBrk="1" hangingPunct="1">
              <a:spcBef>
                <a:spcPct val="50000"/>
              </a:spcBef>
            </a:pPr>
            <a:r>
              <a:rPr lang="cs-CZ" altLang="cs-CZ" sz="2400"/>
              <a:t>      1h týdně, z, 1kr. Zakončení: </a:t>
            </a:r>
            <a:r>
              <a:rPr lang="cs-CZ" altLang="cs-CZ" sz="2400" b="1"/>
              <a:t>test 			</a:t>
            </a:r>
            <a:r>
              <a:rPr lang="cs-CZ" altLang="cs-CZ" sz="2400"/>
              <a:t>(20 ot.,</a:t>
            </a:r>
            <a:r>
              <a:rPr lang="cs-CZ" altLang="cs-CZ"/>
              <a:t>13-16 b.</a:t>
            </a:r>
            <a:r>
              <a:rPr lang="cs-CZ" altLang="cs-CZ" b="1"/>
              <a:t> </a:t>
            </a:r>
            <a:r>
              <a:rPr lang="cs-CZ" altLang="cs-CZ"/>
              <a:t>PsD,</a:t>
            </a:r>
            <a:r>
              <a:rPr lang="cs-CZ" altLang="cs-CZ" b="1"/>
              <a:t> </a:t>
            </a:r>
            <a:r>
              <a:rPr lang="en-US" altLang="cs-CZ" b="1"/>
              <a:t>≥</a:t>
            </a:r>
            <a:r>
              <a:rPr lang="cs-CZ" altLang="cs-CZ" b="1"/>
              <a:t> 17 b. P</a:t>
            </a:r>
            <a:r>
              <a:rPr lang="cs-CZ" altLang="cs-CZ"/>
              <a:t>)</a:t>
            </a:r>
            <a:endParaRPr lang="cs-CZ" altLang="cs-CZ" sz="2400"/>
          </a:p>
          <a:p>
            <a:pPr algn="ctr" eaLnBrk="1" hangingPunct="1">
              <a:spcBef>
                <a:spcPct val="50000"/>
              </a:spcBef>
            </a:pPr>
            <a:r>
              <a:rPr lang="cs-CZ" altLang="cs-CZ" sz="2400"/>
              <a:t>Navazuje a rozšiřuje Blp011.</a:t>
            </a:r>
            <a:br>
              <a:rPr lang="cs-CZ" altLang="cs-CZ" sz="2400"/>
            </a:br>
            <a:r>
              <a:rPr lang="cs-CZ" altLang="cs-CZ" sz="2400"/>
              <a:t>Úspěšné absolvování je podmínkou.</a:t>
            </a:r>
          </a:p>
          <a:p>
            <a:pPr algn="ctr" eaLnBrk="1" hangingPunct="1">
              <a:spcBef>
                <a:spcPct val="50000"/>
              </a:spcBef>
            </a:pPr>
            <a:endParaRPr lang="cs-CZ" altLang="cs-CZ" sz="2400"/>
          </a:p>
          <a:p>
            <a:pPr algn="ctr" eaLnBrk="1" hangingPunct="1">
              <a:spcBef>
                <a:spcPct val="50000"/>
              </a:spcBef>
            </a:pPr>
            <a:r>
              <a:rPr lang="cs-CZ" altLang="cs-CZ" sz="2400"/>
              <a:t>Shrnující text pro každou soustavu předchází na světlejším pozadí.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6324600" y="5867401"/>
            <a:ext cx="42672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Doc. RNDr. B. Rychnovský, CSc.</a:t>
            </a:r>
            <a:br>
              <a:rPr lang="cs-CZ" altLang="cs-CZ"/>
            </a:br>
            <a:r>
              <a:rPr lang="cs-CZ" altLang="cs-CZ"/>
              <a:t>Ing. Radovan Smolinský, Ph.D. et Ph.D.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8458200" y="152401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FF0000"/>
                </a:solidFill>
              </a:rPr>
              <a:t>Povinně volitelný!</a:t>
            </a:r>
          </a:p>
        </p:txBody>
      </p:sp>
    </p:spTree>
    <p:extLst>
      <p:ext uri="{BB962C8B-B14F-4D97-AF65-F5344CB8AC3E}">
        <p14:creationId xmlns:p14="http://schemas.microsoft.com/office/powerpoint/2010/main" val="206939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124200" y="915988"/>
            <a:ext cx="61722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/>
              <a:t>Předpokládaný program Blp030 2019</a:t>
            </a:r>
            <a:r>
              <a:rPr lang="cs-CZ" altLang="cs-CZ"/>
              <a:t>/20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1. (16.9.)     Obratlovci – úvod</a:t>
            </a:r>
          </a:p>
          <a:p>
            <a:pPr eaLnBrk="1" hangingPunct="1"/>
            <a:r>
              <a:rPr lang="cs-CZ" altLang="cs-CZ"/>
              <a:t>2. (23.9.)     dtto – soustavy – krycí a oporná</a:t>
            </a:r>
          </a:p>
          <a:p>
            <a:pPr eaLnBrk="1" hangingPunct="1"/>
            <a:r>
              <a:rPr lang="cs-CZ" altLang="cs-CZ"/>
              <a:t>3. (30.9.)     dtto – soustava oporná</a:t>
            </a:r>
          </a:p>
          <a:p>
            <a:pPr eaLnBrk="1" hangingPunct="1"/>
            <a:r>
              <a:rPr lang="cs-CZ" altLang="cs-CZ"/>
              <a:t>4. (7.10.)     dtto   – s. svalová </a:t>
            </a:r>
          </a:p>
          <a:p>
            <a:pPr eaLnBrk="1" hangingPunct="1"/>
            <a:r>
              <a:rPr lang="cs-CZ" altLang="cs-CZ"/>
              <a:t>5. (14. 	     dtto   – NS a smysly </a:t>
            </a:r>
          </a:p>
          <a:p>
            <a:pPr eaLnBrk="1" hangingPunct="1"/>
            <a:r>
              <a:rPr lang="cs-CZ" altLang="cs-CZ"/>
              <a:t>6. (21.	     dtto   – endokrinní žlázy a coelom</a:t>
            </a:r>
          </a:p>
          <a:p>
            <a:pPr eaLnBrk="1" hangingPunct="1"/>
            <a:r>
              <a:rPr lang="cs-CZ" altLang="cs-CZ"/>
              <a:t>7. (4.11.)     dtto   – s. trávicí a dýchací</a:t>
            </a:r>
          </a:p>
          <a:p>
            <a:pPr eaLnBrk="1" hangingPunct="1"/>
            <a:r>
              <a:rPr lang="cs-CZ" altLang="cs-CZ"/>
              <a:t>8. (11. 	     dtto   – s. cévní </a:t>
            </a:r>
          </a:p>
          <a:p>
            <a:pPr eaLnBrk="1" hangingPunct="1"/>
            <a:r>
              <a:rPr lang="cs-CZ" altLang="cs-CZ"/>
              <a:t>9. (18.         dtto   – s. vylučovací</a:t>
            </a:r>
          </a:p>
          <a:p>
            <a:pPr eaLnBrk="1" hangingPunct="1"/>
            <a:r>
              <a:rPr lang="cs-CZ" altLang="cs-CZ"/>
              <a:t>10.(25. 	     dtto   – s. rozmnožovací</a:t>
            </a:r>
          </a:p>
          <a:p>
            <a:pPr eaLnBrk="1" hangingPunct="1"/>
            <a:r>
              <a:rPr lang="cs-CZ" altLang="cs-CZ"/>
              <a:t>11.(2.12.) Ekosystémy obecně</a:t>
            </a:r>
          </a:p>
          <a:p>
            <a:pPr eaLnBrk="1" hangingPunct="1"/>
            <a:r>
              <a:rPr lang="cs-CZ" altLang="cs-CZ"/>
              <a:t>12.(9.	  Ekosystémy naše </a:t>
            </a:r>
          </a:p>
          <a:p>
            <a:pPr eaLnBrk="1" hangingPunct="1"/>
            <a:r>
              <a:rPr lang="cs-CZ" altLang="cs-CZ"/>
              <a:t>13.(16.)    Ekosystémy – učebnice</a:t>
            </a:r>
          </a:p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					materiály na webu </a:t>
            </a:r>
          </a:p>
        </p:txBody>
      </p:sp>
    </p:spTree>
    <p:extLst>
      <p:ext uri="{BB962C8B-B14F-4D97-AF65-F5344CB8AC3E}">
        <p14:creationId xmlns:p14="http://schemas.microsoft.com/office/powerpoint/2010/main" val="1070753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2209800" y="911225"/>
            <a:ext cx="7924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Podkmen:  </a:t>
            </a:r>
            <a:r>
              <a:rPr lang="cs-CZ" altLang="cs-CZ" sz="2400" b="1"/>
              <a:t>Obratlovci</a:t>
            </a:r>
            <a:r>
              <a:rPr lang="cs-CZ" altLang="cs-CZ" i="1"/>
              <a:t>  Vertebrata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 b="1"/>
              <a:t>Obecné znaky:</a:t>
            </a:r>
          </a:p>
          <a:p>
            <a:pPr eaLnBrk="1" hangingPunct="1"/>
            <a:r>
              <a:rPr lang="cs-CZ" altLang="cs-CZ"/>
              <a:t>(a. Mnohobuněční živočichové – </a:t>
            </a:r>
            <a:r>
              <a:rPr lang="cs-CZ" altLang="cs-CZ" sz="1400"/>
              <a:t>tři zárodečné listy (ekto-, ento- a mezoblast), 	druhotná tělní dutina (coelom)</a:t>
            </a:r>
          </a:p>
          <a:p>
            <a:pPr eaLnBrk="1" hangingPunct="1"/>
            <a:r>
              <a:rPr lang="cs-CZ" altLang="cs-CZ"/>
              <a:t>b. Dvoustranně souměrní, segmentace coelomu a ústrojů z něj. </a:t>
            </a:r>
            <a:r>
              <a:rPr lang="cs-CZ" altLang="cs-CZ" sz="1400"/>
              <a:t>Možnost 	potlačení, vždy v ontogenezi.</a:t>
            </a:r>
          </a:p>
          <a:p>
            <a:pPr eaLnBrk="1" hangingPunct="1"/>
            <a:r>
              <a:rPr lang="cs-CZ" altLang="cs-CZ"/>
              <a:t>c. Druhoústí - </a:t>
            </a:r>
            <a:r>
              <a:rPr lang="cs-CZ" altLang="cs-CZ" sz="1400"/>
              <a:t>uzavření prvoúst v zárodeč. vývoji, prolomení na opačném konci těla. Na 	místě prvoúst později řitní otvor.</a:t>
            </a:r>
          </a:p>
          <a:p>
            <a:pPr eaLnBrk="1" hangingPunct="1"/>
            <a:r>
              <a:rPr lang="cs-CZ" altLang="cs-CZ"/>
              <a:t>d. Přední oddíl trávicí trubice (hltan) se žaberními štěrbinami, </a:t>
            </a:r>
            <a:r>
              <a:rPr lang="cs-CZ" altLang="cs-CZ" sz="1400"/>
              <a:t>které u 	primárně vodních i v dospělosti (ústí ven nebo do obžaberního prostoru), u 	suchozemských pouze v ontogenezi, později zarůstají.</a:t>
            </a:r>
          </a:p>
          <a:p>
            <a:pPr eaLnBrk="1" hangingPunct="1"/>
            <a:endParaRPr lang="cs-CZ" altLang="cs-CZ" sz="1400"/>
          </a:p>
          <a:p>
            <a:pPr eaLnBrk="1" hangingPunct="1"/>
            <a:r>
              <a:rPr lang="cs-CZ" altLang="cs-CZ"/>
              <a:t>1. </a:t>
            </a:r>
            <a:r>
              <a:rPr lang="cs-CZ" altLang="cs-CZ" b="1"/>
              <a:t>Metamerní segmentace</a:t>
            </a:r>
            <a:r>
              <a:rPr lang="cs-CZ" altLang="cs-CZ"/>
              <a:t> těla i  v dospělosti (nervová soustava, 	páteř, trupové svalstvo)</a:t>
            </a:r>
          </a:p>
          <a:p>
            <a:pPr eaLnBrk="1" hangingPunct="1"/>
            <a:r>
              <a:rPr lang="cs-CZ" altLang="cs-CZ"/>
              <a:t>2. Podélné rozčlenění těla na nejméně  </a:t>
            </a:r>
            <a:r>
              <a:rPr lang="cs-CZ" altLang="cs-CZ" b="1"/>
              <a:t>tři oddíly</a:t>
            </a:r>
            <a:r>
              <a:rPr lang="cs-CZ" altLang="cs-CZ"/>
              <a:t>: hlava, trup a ocas</a:t>
            </a:r>
          </a:p>
          <a:p>
            <a:pPr eaLnBrk="1" hangingPunct="1"/>
            <a:r>
              <a:rPr lang="cs-CZ" altLang="cs-CZ"/>
              <a:t>3. Nervová soustava v podobě </a:t>
            </a:r>
            <a:r>
              <a:rPr lang="cs-CZ" altLang="cs-CZ" b="1"/>
              <a:t>míšní trubice s</a:t>
            </a:r>
            <a:r>
              <a:rPr lang="cs-CZ" altLang="cs-CZ"/>
              <a:t> vystupujícími párovými</a:t>
            </a:r>
            <a:r>
              <a:rPr lang="cs-CZ" altLang="cs-CZ" b="1"/>
              <a:t> 	</a:t>
            </a:r>
            <a:r>
              <a:rPr lang="cs-CZ" altLang="cs-CZ"/>
              <a:t>míšními nervy</a:t>
            </a:r>
          </a:p>
          <a:p>
            <a:pPr eaLnBrk="1" hangingPunct="1"/>
            <a:r>
              <a:rPr lang="cs-CZ" altLang="cs-CZ"/>
              <a:t>4. </a:t>
            </a:r>
            <a:r>
              <a:rPr lang="cs-CZ" altLang="cs-CZ" b="1"/>
              <a:t>Uzavřená cévní soustava</a:t>
            </a:r>
            <a:r>
              <a:rPr lang="cs-CZ" altLang="cs-CZ"/>
              <a:t> podobná stavbou bezlebečným</a:t>
            </a:r>
          </a:p>
        </p:txBody>
      </p:sp>
    </p:spTree>
    <p:extLst>
      <p:ext uri="{BB962C8B-B14F-4D97-AF65-F5344CB8AC3E}">
        <p14:creationId xmlns:p14="http://schemas.microsoft.com/office/powerpoint/2010/main" val="1102939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286000" y="533401"/>
            <a:ext cx="777240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/>
              <a:t>Zvláštní znaky obratlovců:</a:t>
            </a:r>
            <a:endParaRPr lang="cs-CZ" altLang="cs-CZ"/>
          </a:p>
          <a:p>
            <a:pPr eaLnBrk="1" hangingPunct="1"/>
            <a:r>
              <a:rPr lang="cs-CZ" altLang="cs-CZ"/>
              <a:t>1. Zpravidla kostěná vnitřní kostra. Její osní část z </a:t>
            </a:r>
            <a:r>
              <a:rPr lang="cs-CZ" altLang="cs-CZ" b="1"/>
              <a:t>obratlů</a:t>
            </a:r>
            <a:r>
              <a:rPr lang="cs-CZ" altLang="cs-CZ"/>
              <a:t> tvořících páteř 	a lebky</a:t>
            </a:r>
          </a:p>
          <a:p>
            <a:pPr eaLnBrk="1" hangingPunct="1"/>
            <a:r>
              <a:rPr lang="cs-CZ" altLang="cs-CZ"/>
              <a:t>2. </a:t>
            </a:r>
            <a:r>
              <a:rPr lang="cs-CZ" altLang="cs-CZ" b="1"/>
              <a:t>Redukce chordy</a:t>
            </a:r>
            <a:r>
              <a:rPr lang="cs-CZ" altLang="cs-CZ"/>
              <a:t> k nepatrným zbytkům (savci) až úplnému zániku 	(ptáci)</a:t>
            </a:r>
          </a:p>
          <a:p>
            <a:pPr eaLnBrk="1" hangingPunct="1"/>
            <a:r>
              <a:rPr lang="cs-CZ" altLang="cs-CZ"/>
              <a:t>3. Končetiny s vnitřní kostrou v podobě </a:t>
            </a:r>
            <a:r>
              <a:rPr lang="cs-CZ" altLang="cs-CZ" b="1"/>
              <a:t>ploutve</a:t>
            </a:r>
            <a:r>
              <a:rPr lang="cs-CZ" altLang="cs-CZ"/>
              <a:t> (</a:t>
            </a:r>
            <a:r>
              <a:rPr lang="cs-CZ" altLang="cs-CZ" i="1"/>
              <a:t>ichtyopterygium</a:t>
            </a:r>
            <a:r>
              <a:rPr lang="cs-CZ" altLang="cs-CZ"/>
              <a:t>) nebo 	</a:t>
            </a:r>
            <a:r>
              <a:rPr lang="cs-CZ" altLang="cs-CZ" b="1"/>
              <a:t>nohy </a:t>
            </a:r>
            <a:r>
              <a:rPr lang="cs-CZ" altLang="cs-CZ"/>
              <a:t>(</a:t>
            </a:r>
            <a:r>
              <a:rPr lang="cs-CZ" altLang="cs-CZ" i="1"/>
              <a:t>chiropterygium</a:t>
            </a:r>
            <a:r>
              <a:rPr lang="cs-CZ" altLang="cs-CZ"/>
              <a:t>)</a:t>
            </a:r>
          </a:p>
          <a:p>
            <a:pPr eaLnBrk="1" hangingPunct="1"/>
            <a:r>
              <a:rPr lang="cs-CZ" altLang="cs-CZ"/>
              <a:t>4. </a:t>
            </a:r>
            <a:r>
              <a:rPr lang="cs-CZ" altLang="cs-CZ" b="1"/>
              <a:t>Vícevrstevná pokožka</a:t>
            </a:r>
            <a:r>
              <a:rPr lang="cs-CZ" altLang="cs-CZ"/>
              <a:t> krytá různými útvary (pancíře, šupiny, peří, srst) 	a opatřená deriváty</a:t>
            </a:r>
          </a:p>
          <a:p>
            <a:pPr eaLnBrk="1" hangingPunct="1"/>
            <a:r>
              <a:rPr lang="cs-CZ" altLang="cs-CZ"/>
              <a:t>5. Vývoj </a:t>
            </a:r>
            <a:r>
              <a:rPr lang="cs-CZ" altLang="cs-CZ" b="1"/>
              <a:t>mozku jako nervového ústředí</a:t>
            </a:r>
            <a:r>
              <a:rPr lang="cs-CZ" altLang="cs-CZ"/>
              <a:t> se zvyšováním významu 	koncového mozku</a:t>
            </a:r>
          </a:p>
          <a:p>
            <a:pPr eaLnBrk="1" hangingPunct="1"/>
            <a:r>
              <a:rPr lang="cs-CZ" altLang="cs-CZ"/>
              <a:t>6. Soustředění </a:t>
            </a:r>
            <a:r>
              <a:rPr lang="cs-CZ" altLang="cs-CZ" b="1"/>
              <a:t>smyslových orgánů</a:t>
            </a:r>
            <a:r>
              <a:rPr lang="cs-CZ" altLang="cs-CZ"/>
              <a:t> pro příjem informací z vnějšího 	prostředí </a:t>
            </a:r>
            <a:r>
              <a:rPr lang="cs-CZ" altLang="cs-CZ" b="1"/>
              <a:t>na hlavovou část</a:t>
            </a:r>
            <a:r>
              <a:rPr lang="cs-CZ" altLang="cs-CZ"/>
              <a:t> (uložení v lebce)</a:t>
            </a:r>
          </a:p>
          <a:p>
            <a:pPr eaLnBrk="1" hangingPunct="1"/>
            <a:r>
              <a:rPr lang="cs-CZ" altLang="cs-CZ"/>
              <a:t>7. </a:t>
            </a:r>
            <a:r>
              <a:rPr lang="cs-CZ" altLang="cs-CZ" b="1"/>
              <a:t>Srdce</a:t>
            </a:r>
            <a:r>
              <a:rPr lang="cs-CZ" altLang="cs-CZ"/>
              <a:t> v  uzavřené cévní soustavě. </a:t>
            </a:r>
            <a:r>
              <a:rPr lang="cs-CZ" altLang="cs-CZ" b="1"/>
              <a:t>Hemoglobin</a:t>
            </a:r>
            <a:r>
              <a:rPr lang="cs-CZ" altLang="cs-CZ"/>
              <a:t> ve specializovaných</a:t>
            </a:r>
            <a:r>
              <a:rPr lang="cs-CZ" altLang="cs-CZ" b="1"/>
              <a:t> 	buňkách</a:t>
            </a:r>
            <a:endParaRPr lang="cs-CZ" altLang="cs-CZ"/>
          </a:p>
          <a:p>
            <a:pPr eaLnBrk="1" hangingPunct="1"/>
            <a:r>
              <a:rPr lang="cs-CZ" altLang="cs-CZ"/>
              <a:t>8. </a:t>
            </a:r>
            <a:r>
              <a:rPr lang="cs-CZ" altLang="cs-CZ" b="1"/>
              <a:t>Ledviny z mezoblastu</a:t>
            </a:r>
            <a:r>
              <a:rPr lang="cs-CZ" altLang="cs-CZ"/>
              <a:t> jako vylučovací orgán</a:t>
            </a:r>
          </a:p>
          <a:p>
            <a:pPr eaLnBrk="1" hangingPunct="1"/>
            <a:r>
              <a:rPr lang="cs-CZ" altLang="cs-CZ"/>
              <a:t>9. </a:t>
            </a:r>
            <a:r>
              <a:rPr lang="cs-CZ" altLang="cs-CZ" b="1"/>
              <a:t>Soustava žláz s vnitřní sekrecí</a:t>
            </a:r>
            <a:r>
              <a:rPr lang="cs-CZ" altLang="cs-CZ"/>
              <a:t> zajišťující spolu s NS integraci 	životních pochodů</a:t>
            </a:r>
          </a:p>
          <a:p>
            <a:pPr eaLnBrk="1" hangingPunct="1"/>
            <a:r>
              <a:rPr lang="cs-CZ" altLang="cs-CZ"/>
              <a:t>10. Vývoj </a:t>
            </a:r>
            <a:r>
              <a:rPr lang="cs-CZ" altLang="cs-CZ" b="1"/>
              <a:t>zárodečných obalů</a:t>
            </a:r>
            <a:r>
              <a:rPr lang="cs-CZ" altLang="cs-CZ"/>
              <a:t> (kromě vaječných o.) k zajištění reprodukce 	v podmínkách souše</a:t>
            </a:r>
          </a:p>
        </p:txBody>
      </p:sp>
    </p:spTree>
    <p:extLst>
      <p:ext uri="{BB962C8B-B14F-4D97-AF65-F5344CB8AC3E}">
        <p14:creationId xmlns:p14="http://schemas.microsoft.com/office/powerpoint/2010/main" val="328516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905000" y="1006475"/>
            <a:ext cx="8540750" cy="485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Podkmen: </a:t>
            </a:r>
            <a:r>
              <a:rPr lang="cs-CZ" altLang="cs-CZ" sz="2400" b="1"/>
              <a:t>Obratlovci</a:t>
            </a:r>
            <a:r>
              <a:rPr lang="cs-CZ" altLang="cs-CZ" sz="2400"/>
              <a:t> (Vertebrata)</a:t>
            </a:r>
            <a:r>
              <a:rPr lang="cs-CZ" altLang="cs-CZ" b="1"/>
              <a:t> </a:t>
            </a:r>
            <a:r>
              <a:rPr lang="cs-CZ" altLang="cs-CZ" sz="1400"/>
              <a:t>47 000</a:t>
            </a:r>
            <a:r>
              <a:rPr lang="cs-CZ" altLang="cs-CZ"/>
              <a:t> 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Nadtřída: </a:t>
            </a:r>
            <a:r>
              <a:rPr lang="cs-CZ" altLang="cs-CZ" b="1" u="sng"/>
              <a:t>BEZČELISTNÍ</a:t>
            </a:r>
            <a:r>
              <a:rPr lang="cs-CZ" altLang="cs-CZ"/>
              <a:t>  (AGNATA) </a:t>
            </a:r>
            <a:r>
              <a:rPr lang="cs-CZ" altLang="cs-CZ" sz="1400"/>
              <a:t>50</a:t>
            </a:r>
            <a:r>
              <a:rPr lang="cs-CZ" altLang="cs-CZ"/>
              <a:t> </a:t>
            </a:r>
          </a:p>
          <a:p>
            <a:pPr eaLnBrk="1" hangingPunct="1"/>
            <a:r>
              <a:rPr lang="cs-CZ" altLang="cs-CZ"/>
              <a:t>Třída: </a:t>
            </a:r>
            <a:r>
              <a:rPr lang="cs-CZ" altLang="cs-CZ" b="1"/>
              <a:t>KONODONTI</a:t>
            </a:r>
            <a:r>
              <a:rPr lang="cs-CZ" altLang="cs-CZ"/>
              <a:t>  (CONODONTA) † 	</a:t>
            </a:r>
            <a:r>
              <a:rPr lang="cs-CZ" altLang="cs-CZ" b="1"/>
              <a:t>KONODONTI</a:t>
            </a:r>
            <a:r>
              <a:rPr lang="cs-CZ" altLang="cs-CZ"/>
              <a:t>  A </a:t>
            </a:r>
            <a:r>
              <a:rPr lang="cs-CZ" altLang="cs-CZ" b="1"/>
              <a:t>ŠTÍTNATCI</a:t>
            </a:r>
            <a:r>
              <a:rPr lang="cs-CZ" altLang="cs-CZ"/>
              <a:t> † </a:t>
            </a:r>
          </a:p>
          <a:p>
            <a:pPr eaLnBrk="1" hangingPunct="1"/>
            <a:r>
              <a:rPr lang="cs-CZ" altLang="cs-CZ"/>
              <a:t>Třída: </a:t>
            </a:r>
            <a:r>
              <a:rPr lang="cs-CZ" altLang="cs-CZ" b="1"/>
              <a:t>ŠTÍTNATCI </a:t>
            </a:r>
            <a:r>
              <a:rPr lang="cs-CZ" altLang="cs-CZ"/>
              <a:t>(OSTRACODERMI) </a:t>
            </a:r>
            <a:r>
              <a:rPr lang="cs-CZ" altLang="cs-CZ">
                <a:cs typeface="Arial" panose="020B0604020202020204" pitchFamily="34" charset="0"/>
              </a:rPr>
              <a:t>†</a:t>
            </a:r>
          </a:p>
          <a:p>
            <a:pPr eaLnBrk="1" hangingPunct="1"/>
            <a:r>
              <a:rPr lang="cs-CZ" altLang="cs-CZ"/>
              <a:t>Třída: </a:t>
            </a:r>
            <a:r>
              <a:rPr lang="cs-CZ" altLang="cs-CZ" b="1"/>
              <a:t>KRUHOÚSTÍ </a:t>
            </a:r>
            <a:r>
              <a:rPr lang="cs-CZ" altLang="cs-CZ"/>
              <a:t>(CYCLOSTOMATA)</a:t>
            </a:r>
            <a:r>
              <a:rPr lang="cs-CZ" altLang="cs-CZ" b="1"/>
              <a:t> </a:t>
            </a:r>
            <a:r>
              <a:rPr lang="cs-CZ" altLang="cs-CZ" sz="1400"/>
              <a:t>50</a:t>
            </a:r>
            <a:r>
              <a:rPr lang="cs-CZ" altLang="cs-CZ" b="1"/>
              <a:t> 	MIHULE </a:t>
            </a:r>
            <a:r>
              <a:rPr lang="cs-CZ" altLang="cs-CZ"/>
              <a:t>(CEPHALASPIDOMORPHI)</a:t>
            </a:r>
          </a:p>
          <a:p>
            <a:pPr eaLnBrk="1" hangingPunct="1"/>
            <a:r>
              <a:rPr lang="cs-CZ" altLang="cs-CZ"/>
              <a:t>					</a:t>
            </a:r>
            <a:r>
              <a:rPr lang="cs-CZ" altLang="cs-CZ" b="1"/>
              <a:t>SLIZNATKY</a:t>
            </a:r>
            <a:r>
              <a:rPr lang="cs-CZ" altLang="cs-CZ"/>
              <a:t> (MYXINI)</a:t>
            </a:r>
          </a:p>
          <a:p>
            <a:pPr eaLnBrk="1" hangingPunct="1"/>
            <a:r>
              <a:rPr lang="cs-CZ" altLang="cs-CZ"/>
              <a:t>Nadtřída: </a:t>
            </a:r>
            <a:r>
              <a:rPr lang="cs-CZ" altLang="cs-CZ" b="1" u="sng"/>
              <a:t>ČELISTNATCI</a:t>
            </a:r>
            <a:r>
              <a:rPr lang="cs-CZ" altLang="cs-CZ"/>
              <a:t> (GNATHOSTOMATA) </a:t>
            </a:r>
            <a:r>
              <a:rPr lang="cs-CZ" altLang="cs-CZ" sz="1400"/>
              <a:t>46 800</a:t>
            </a:r>
            <a:r>
              <a:rPr lang="cs-CZ" altLang="cs-CZ"/>
              <a:t> </a:t>
            </a:r>
          </a:p>
          <a:p>
            <a:pPr eaLnBrk="1" hangingPunct="1"/>
            <a:r>
              <a:rPr lang="cs-CZ" altLang="cs-CZ"/>
              <a:t>Třída: </a:t>
            </a:r>
            <a:r>
              <a:rPr lang="cs-CZ" altLang="cs-CZ" b="1"/>
              <a:t>PANCÍŘNATCI </a:t>
            </a:r>
            <a:r>
              <a:rPr lang="cs-CZ" altLang="cs-CZ"/>
              <a:t>(PLACODERMI)</a:t>
            </a:r>
            <a:r>
              <a:rPr lang="cs-CZ" altLang="cs-CZ" b="1"/>
              <a:t> </a:t>
            </a:r>
            <a:r>
              <a:rPr lang="cs-CZ" altLang="cs-CZ"/>
              <a:t>† </a:t>
            </a:r>
            <a:r>
              <a:rPr lang="cs-CZ" altLang="cs-CZ" sz="1400"/>
              <a:t> </a:t>
            </a:r>
          </a:p>
          <a:p>
            <a:pPr eaLnBrk="1" hangingPunct="1"/>
            <a:r>
              <a:rPr lang="cs-CZ" altLang="cs-CZ"/>
              <a:t>Třída: </a:t>
            </a:r>
            <a:r>
              <a:rPr lang="cs-CZ" altLang="cs-CZ" b="1"/>
              <a:t>TRNOPLOUTVÍ </a:t>
            </a:r>
            <a:r>
              <a:rPr lang="cs-CZ" altLang="cs-CZ"/>
              <a:t>(ACANTHODII)</a:t>
            </a:r>
            <a:r>
              <a:rPr lang="cs-CZ" altLang="cs-CZ" b="1"/>
              <a:t> </a:t>
            </a:r>
            <a:r>
              <a:rPr lang="cs-CZ" altLang="cs-CZ"/>
              <a:t>† </a:t>
            </a:r>
          </a:p>
          <a:p>
            <a:pPr eaLnBrk="1" hangingPunct="1"/>
            <a:r>
              <a:rPr lang="cs-CZ" altLang="cs-CZ"/>
              <a:t>Třída: </a:t>
            </a:r>
            <a:r>
              <a:rPr lang="cs-CZ" altLang="cs-CZ" b="1"/>
              <a:t>PARYBY </a:t>
            </a:r>
            <a:r>
              <a:rPr lang="cs-CZ" altLang="cs-CZ"/>
              <a:t>(CHONDRICHTHYES)</a:t>
            </a:r>
            <a:r>
              <a:rPr lang="cs-CZ" altLang="cs-CZ" b="1"/>
              <a:t> </a:t>
            </a:r>
            <a:r>
              <a:rPr lang="cs-CZ" altLang="cs-CZ" sz="1400"/>
              <a:t>600</a:t>
            </a:r>
            <a:r>
              <a:rPr lang="cs-CZ" altLang="cs-CZ"/>
              <a:t> </a:t>
            </a:r>
          </a:p>
          <a:p>
            <a:pPr eaLnBrk="1" hangingPunct="1"/>
            <a:r>
              <a:rPr lang="cs-CZ" altLang="cs-CZ"/>
              <a:t>Třída: </a:t>
            </a:r>
            <a:r>
              <a:rPr lang="cs-CZ" altLang="cs-CZ" b="1"/>
              <a:t>PAPRSKOPLOUTVÉ RYBY </a:t>
            </a:r>
            <a:r>
              <a:rPr lang="cs-CZ" altLang="cs-CZ"/>
              <a:t>(ACTINOPTERYGII)</a:t>
            </a:r>
            <a:r>
              <a:rPr lang="cs-CZ" altLang="cs-CZ" b="1"/>
              <a:t> </a:t>
            </a:r>
            <a:r>
              <a:rPr lang="cs-CZ" altLang="cs-CZ" sz="1400"/>
              <a:t>24 000</a:t>
            </a:r>
            <a:r>
              <a:rPr lang="cs-CZ" altLang="cs-CZ"/>
              <a:t> </a:t>
            </a:r>
          </a:p>
          <a:p>
            <a:pPr eaLnBrk="1" hangingPunct="1"/>
            <a:r>
              <a:rPr lang="cs-CZ" altLang="cs-CZ"/>
              <a:t>Třída: </a:t>
            </a:r>
            <a:r>
              <a:rPr lang="cs-CZ" altLang="cs-CZ" b="1"/>
              <a:t>NOZDRATÉ (SVALOPLOUTVÉ) RYBY </a:t>
            </a:r>
            <a:r>
              <a:rPr lang="cs-CZ" altLang="cs-CZ"/>
              <a:t>(SARCOPTERYGII) </a:t>
            </a:r>
            <a:r>
              <a:rPr lang="cs-CZ" altLang="cs-CZ" sz="1400"/>
              <a:t>6</a:t>
            </a:r>
          </a:p>
          <a:p>
            <a:pPr eaLnBrk="1" hangingPunct="1"/>
            <a:r>
              <a:rPr lang="cs-CZ" altLang="cs-CZ"/>
              <a:t>Třída: </a:t>
            </a:r>
            <a:r>
              <a:rPr lang="cs-CZ" altLang="cs-CZ" b="1"/>
              <a:t>OBOJŽIVELNÍCI </a:t>
            </a:r>
            <a:r>
              <a:rPr lang="cs-CZ" altLang="cs-CZ"/>
              <a:t>(AMPHIBIA - LISSAMPHIBIA)</a:t>
            </a:r>
            <a:r>
              <a:rPr lang="cs-CZ" altLang="cs-CZ" b="1"/>
              <a:t> </a:t>
            </a:r>
            <a:r>
              <a:rPr lang="cs-CZ" altLang="cs-CZ" sz="1400"/>
              <a:t>3 000</a:t>
            </a:r>
            <a:r>
              <a:rPr lang="cs-CZ" altLang="cs-CZ"/>
              <a:t> </a:t>
            </a:r>
          </a:p>
          <a:p>
            <a:pPr eaLnBrk="1" hangingPunct="1"/>
            <a:r>
              <a:rPr lang="cs-CZ" altLang="cs-CZ"/>
              <a:t>Třída: </a:t>
            </a:r>
            <a:r>
              <a:rPr lang="cs-CZ" altLang="cs-CZ" b="1"/>
              <a:t>PLAZI </a:t>
            </a:r>
            <a:r>
              <a:rPr lang="cs-CZ" altLang="cs-CZ"/>
              <a:t>(REPTILIA)</a:t>
            </a:r>
            <a:r>
              <a:rPr lang="cs-CZ" altLang="cs-CZ" b="1"/>
              <a:t> </a:t>
            </a:r>
            <a:r>
              <a:rPr lang="cs-CZ" altLang="cs-CZ" sz="1400"/>
              <a:t>6 000</a:t>
            </a:r>
            <a:r>
              <a:rPr lang="cs-CZ" altLang="cs-CZ"/>
              <a:t> </a:t>
            </a:r>
          </a:p>
          <a:p>
            <a:pPr eaLnBrk="1" hangingPunct="1"/>
            <a:r>
              <a:rPr lang="cs-CZ" altLang="cs-CZ"/>
              <a:t>Třída: </a:t>
            </a:r>
            <a:r>
              <a:rPr lang="cs-CZ" altLang="cs-CZ" b="1"/>
              <a:t>PTÁCI</a:t>
            </a:r>
            <a:r>
              <a:rPr lang="cs-CZ" altLang="cs-CZ"/>
              <a:t> (AVES)  </a:t>
            </a:r>
            <a:r>
              <a:rPr lang="cs-CZ" altLang="cs-CZ" sz="1400"/>
              <a:t>8 900</a:t>
            </a:r>
          </a:p>
          <a:p>
            <a:pPr eaLnBrk="1" hangingPunct="1"/>
            <a:r>
              <a:rPr lang="cs-CZ" altLang="cs-CZ"/>
              <a:t>Třída: </a:t>
            </a:r>
            <a:r>
              <a:rPr lang="cs-CZ" altLang="cs-CZ" b="1"/>
              <a:t>SAVCI </a:t>
            </a:r>
            <a:r>
              <a:rPr lang="cs-CZ" altLang="cs-CZ"/>
              <a:t>(MAMMALIA)</a:t>
            </a:r>
            <a:r>
              <a:rPr lang="cs-CZ" altLang="cs-CZ" b="1"/>
              <a:t> </a:t>
            </a:r>
            <a:r>
              <a:rPr lang="cs-CZ" altLang="cs-CZ" sz="1400"/>
              <a:t>4 300</a:t>
            </a:r>
            <a:r>
              <a:rPr lang="cs-CZ" alt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374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výv obrat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23875"/>
            <a:ext cx="9144000" cy="520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644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485" name="Group 301"/>
          <p:cNvGraphicFramePr>
            <a:graphicFrameLocks noGrp="1"/>
          </p:cNvGraphicFramePr>
          <p:nvPr/>
        </p:nvGraphicFramePr>
        <p:xfrm>
          <a:off x="1905000" y="685801"/>
          <a:ext cx="8382000" cy="602932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7878033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31609124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28344908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750780398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854610740"/>
                    </a:ext>
                  </a:extLst>
                </a:gridCol>
              </a:tblGrid>
              <a:tr h="579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Období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Věkový odhad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Evoluce taxonů obratlovců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Extinkce (</a:t>
                      </a: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†)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Vývojové procesy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524393"/>
                  </a:ext>
                </a:extLst>
              </a:tr>
              <a:tr h="14082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Hadaikum Prahory  </a:t>
                      </a: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(azoikum)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Starohory</a:t>
                      </a: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proterozoikum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4.6-3.8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3.8-2.5 mld.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2.5 mld. –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Skrytá evoluce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Vznik Země,tuhnutí,kůra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Vznik a vývoj života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Růst hladiny O</a:t>
                      </a:r>
                      <a:r>
                        <a:rPr kumimoji="0" lang="cs-CZ" altLang="cs-CZ" sz="1400" b="0" i="0" u="none" strike="noStrike" cap="none" normalizeH="0" baseline="-22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produkce kolagenu,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fosfogenní události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201381"/>
                  </a:ext>
                </a:extLst>
              </a:tr>
              <a:tr h="8717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Prvohory</a:t>
                      </a: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- Kambrium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540 mil. –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Primitivní strunatci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Konodonti</a:t>
                      </a: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Kambrijská exploze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472511"/>
                  </a:ext>
                </a:extLst>
              </a:tr>
              <a:tr h="579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Ordovik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490 –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Štítnatci                   Časní čelistnatci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78478"/>
                  </a:ext>
                </a:extLst>
              </a:tr>
              <a:tr h="8230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Silur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443 –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Pancířnatci                        Paryby, svaloploutvé        i paprskoploutvé ryby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7035053"/>
                  </a:ext>
                </a:extLst>
              </a:tr>
              <a:tr h="6279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Devon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417 –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Tetrapoda – obojživelníci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† štítnatci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Přechod na souš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647440"/>
                  </a:ext>
                </a:extLst>
              </a:tr>
              <a:tr h="5608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Karbon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354 –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Blanatí plazi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Teplo a vlhko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Zalednění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0955673"/>
                  </a:ext>
                </a:extLst>
              </a:tr>
              <a:tr h="579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Perm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290(2) –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Synapsidi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† bezblan. čtvernožci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Pangea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4965388"/>
                  </a:ext>
                </a:extLst>
              </a:tr>
            </a:tbl>
          </a:graphicData>
        </a:graphic>
      </p:graphicFrame>
      <p:sp>
        <p:nvSpPr>
          <p:cNvPr id="8250" name="Text Box 66"/>
          <p:cNvSpPr txBox="1">
            <a:spLocks noChangeArrowheads="1"/>
          </p:cNvSpPr>
          <p:nvPr/>
        </p:nvSpPr>
        <p:spPr bwMode="auto">
          <a:xfrm>
            <a:off x="1905000" y="152401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Historický vývoj strunatců</a:t>
            </a:r>
          </a:p>
        </p:txBody>
      </p:sp>
    </p:spTree>
    <p:extLst>
      <p:ext uri="{BB962C8B-B14F-4D97-AF65-F5344CB8AC3E}">
        <p14:creationId xmlns:p14="http://schemas.microsoft.com/office/powerpoint/2010/main" val="942591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521" name="Group 313"/>
          <p:cNvGraphicFramePr>
            <a:graphicFrameLocks noGrp="1"/>
          </p:cNvGraphicFramePr>
          <p:nvPr/>
        </p:nvGraphicFramePr>
        <p:xfrm>
          <a:off x="1905000" y="990600"/>
          <a:ext cx="8382000" cy="5583238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9741523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97686255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394568089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63918382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928962171"/>
                    </a:ext>
                  </a:extLst>
                </a:gridCol>
              </a:tblGrid>
              <a:tr h="5790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Období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Věkový odhad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Evoluce taxonů obratlovců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Extinkce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Vývojové procesy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361550"/>
                  </a:ext>
                </a:extLst>
              </a:tr>
              <a:tr h="18224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Druhohory </a:t>
                      </a: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– trias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jura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</a:t>
                      </a: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křída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248(51)–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206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144 –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Archo-, lepidosauři, savci, žáby, kost.ryby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Moder.žraloci,rejnoci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ptáci, ocasatí obojživ.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Placentální savci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Dinosauři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Rozpad Pangey (?)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Další dělení kontinentů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470302"/>
                  </a:ext>
                </a:extLst>
              </a:tr>
              <a:tr h="1968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Třetihory</a:t>
                      </a: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paleogén – paleocén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eocén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ologocén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Neogén – miocén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pliocén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65 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55 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35 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23 –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– 1,7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Radiace savců a ptáků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Hominini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Starobylé linie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Teplé globální klima, ochlazení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Horotvorné procesy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189773"/>
                  </a:ext>
                </a:extLst>
              </a:tr>
              <a:tr h="12129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Čtvrtohory</a:t>
                      </a: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–pleistocén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holocén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1,7 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12 000 –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neogénní savanová fauna, velcí ptáci a savci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Glaciály x interglaciály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7592572"/>
                  </a:ext>
                </a:extLst>
              </a:tr>
            </a:tbl>
          </a:graphicData>
        </a:graphic>
      </p:graphicFrame>
      <p:sp>
        <p:nvSpPr>
          <p:cNvPr id="9250" name="Rectangle 303"/>
          <p:cNvSpPr>
            <a:spLocks noChangeArrowheads="1"/>
          </p:cNvSpPr>
          <p:nvPr/>
        </p:nvSpPr>
        <p:spPr bwMode="auto">
          <a:xfrm>
            <a:off x="1905000" y="381001"/>
            <a:ext cx="5149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/>
              <a:t>Historický vývoj (suchozemských) obratlovců</a:t>
            </a:r>
          </a:p>
        </p:txBody>
      </p:sp>
    </p:spTree>
    <p:extLst>
      <p:ext uri="{BB962C8B-B14F-4D97-AF65-F5344CB8AC3E}">
        <p14:creationId xmlns:p14="http://schemas.microsoft.com/office/powerpoint/2010/main" val="3313552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2514600" y="914400"/>
            <a:ext cx="76200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 u="sng"/>
              <a:t>KŮŽE a její deriváty</a:t>
            </a:r>
            <a:endParaRPr lang="cs-CZ" altLang="cs-CZ"/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Funkce:	- ochrana před vlivy prostředí</a:t>
            </a:r>
          </a:p>
          <a:p>
            <a:pPr eaLnBrk="1" hangingPunct="1"/>
            <a:r>
              <a:rPr lang="cs-CZ" altLang="cs-CZ"/>
              <a:t>	- termoizolace</a:t>
            </a:r>
          </a:p>
          <a:p>
            <a:pPr eaLnBrk="1" hangingPunct="1"/>
            <a:r>
              <a:rPr lang="cs-CZ" altLang="cs-CZ"/>
              <a:t>	- látková výměna</a:t>
            </a:r>
          </a:p>
          <a:p>
            <a:pPr eaLnBrk="1" hangingPunct="1"/>
            <a:r>
              <a:rPr lang="cs-CZ" altLang="cs-CZ"/>
              <a:t>	- kontakt vnějším prostředím (smysly)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Stavba: - vícevrstevná pokožka (epidermální původ)</a:t>
            </a:r>
          </a:p>
          <a:p>
            <a:pPr lvl="1" eaLnBrk="1" hangingPunct="1"/>
            <a:r>
              <a:rPr lang="cs-CZ" altLang="cs-CZ"/>
              <a:t>		- zárodečná vrstva </a:t>
            </a:r>
            <a:r>
              <a:rPr lang="cs-CZ" altLang="cs-CZ" i="1"/>
              <a:t>stratum germinativum</a:t>
            </a:r>
            <a:endParaRPr lang="cs-CZ" altLang="cs-CZ"/>
          </a:p>
          <a:p>
            <a:pPr lvl="1" eaLnBrk="1" hangingPunct="1"/>
            <a:r>
              <a:rPr lang="cs-CZ" altLang="cs-CZ"/>
              <a:t>		- rohovitá vrstva</a:t>
            </a:r>
            <a:r>
              <a:rPr lang="cs-CZ" altLang="cs-CZ" i="1"/>
              <a:t> stratum corneum</a:t>
            </a:r>
            <a:endParaRPr lang="cs-CZ" altLang="cs-CZ"/>
          </a:p>
          <a:p>
            <a:pPr lvl="1" eaLnBrk="1" hangingPunct="1"/>
            <a:r>
              <a:rPr lang="cs-CZ" altLang="cs-CZ"/>
              <a:t>			deriváty: ● šupiny</a:t>
            </a:r>
          </a:p>
          <a:p>
            <a:pPr lvl="3" eaLnBrk="1" hangingPunct="1"/>
            <a:r>
              <a:rPr lang="cs-CZ" altLang="cs-CZ"/>
              <a:t>				kožní žlázy</a:t>
            </a:r>
          </a:p>
          <a:p>
            <a:pPr eaLnBrk="1" hangingPunct="1"/>
            <a:r>
              <a:rPr lang="cs-CZ" altLang="cs-CZ"/>
              <a:t>	- škára </a:t>
            </a:r>
            <a:r>
              <a:rPr lang="cs-CZ" altLang="cs-CZ" i="1"/>
              <a:t>corium, dermis</a:t>
            </a:r>
            <a:endParaRPr lang="cs-CZ" altLang="cs-CZ"/>
          </a:p>
          <a:p>
            <a:pPr lvl="1" eaLnBrk="1" hangingPunct="1"/>
            <a:r>
              <a:rPr lang="cs-CZ" altLang="cs-CZ"/>
              <a:t>			deriváty: ● šupiny</a:t>
            </a:r>
          </a:p>
          <a:p>
            <a:pPr lvl="3" eaLnBrk="1" hangingPunct="1"/>
            <a:r>
              <a:rPr lang="cs-CZ" altLang="cs-CZ"/>
              <a:t>			cévy</a:t>
            </a:r>
          </a:p>
          <a:p>
            <a:pPr lvl="3" eaLnBrk="1" hangingPunct="1"/>
            <a:r>
              <a:rPr lang="cs-CZ" altLang="cs-CZ"/>
              <a:t>			kožní receptory</a:t>
            </a:r>
          </a:p>
          <a:p>
            <a:pPr lvl="3" eaLnBrk="1" hangingPunct="1"/>
            <a:r>
              <a:rPr lang="cs-CZ" altLang="cs-CZ"/>
              <a:t>			chromatofory</a:t>
            </a:r>
          </a:p>
          <a:p>
            <a:pPr eaLnBrk="1" hangingPunct="1"/>
            <a:r>
              <a:rPr lang="cs-CZ" altLang="cs-CZ"/>
              <a:t>	- podkožní vazivo </a:t>
            </a:r>
            <a:r>
              <a:rPr lang="cs-CZ" altLang="cs-CZ" i="1"/>
              <a:t>tela subcutanea</a:t>
            </a:r>
          </a:p>
        </p:txBody>
      </p:sp>
    </p:spTree>
    <p:extLst>
      <p:ext uri="{BB962C8B-B14F-4D97-AF65-F5344CB8AC3E}">
        <p14:creationId xmlns:p14="http://schemas.microsoft.com/office/powerpoint/2010/main" val="12013430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Širokoúhlá obrazovka</PresentationFormat>
  <Paragraphs>193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Smolinský</dc:creator>
  <cp:lastModifiedBy>Smolinský</cp:lastModifiedBy>
  <cp:revision>1</cp:revision>
  <dcterms:created xsi:type="dcterms:W3CDTF">2019-09-30T07:01:06Z</dcterms:created>
  <dcterms:modified xsi:type="dcterms:W3CDTF">2019-09-30T07:01:32Z</dcterms:modified>
</cp:coreProperties>
</file>