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3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4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266F-6BC7-4F40-9883-A86420BB351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971800" y="1770064"/>
            <a:ext cx="72390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/>
              <a:t>KŮŽE a její deriváty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/>
              <a:t>Funkce:	- ochrana před vlivy prostředí</a:t>
            </a:r>
          </a:p>
          <a:p>
            <a:pPr eaLnBrk="1" hangingPunct="1"/>
            <a:r>
              <a:rPr lang="cs-CZ" altLang="cs-CZ"/>
              <a:t>		- mechanická</a:t>
            </a:r>
          </a:p>
          <a:p>
            <a:pPr eaLnBrk="1" hangingPunct="1"/>
            <a:r>
              <a:rPr lang="cs-CZ" altLang="cs-CZ"/>
              <a:t>		- obranná (protipatogenní)</a:t>
            </a:r>
          </a:p>
          <a:p>
            <a:pPr eaLnBrk="1" hangingPunct="1"/>
            <a:r>
              <a:rPr lang="cs-CZ" altLang="cs-CZ"/>
              <a:t>	- termoizolace</a:t>
            </a:r>
          </a:p>
          <a:p>
            <a:pPr eaLnBrk="1" hangingPunct="1"/>
            <a:r>
              <a:rPr lang="cs-CZ" altLang="cs-CZ"/>
              <a:t>	- látková výměna (osmóza)</a:t>
            </a:r>
          </a:p>
          <a:p>
            <a:pPr eaLnBrk="1" hangingPunct="1"/>
            <a:r>
              <a:rPr lang="cs-CZ" altLang="cs-CZ"/>
              <a:t>	- kontakt vnějším prostředím (smysly)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771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057400" y="304800"/>
            <a:ext cx="82296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Stavba: - vícevrstevná pokožka (epidermální původ)</a:t>
            </a:r>
          </a:p>
          <a:p>
            <a:pPr lvl="1" eaLnBrk="1" hangingPunct="1"/>
            <a:r>
              <a:rPr lang="cs-CZ" altLang="cs-CZ"/>
              <a:t>zárodečná vrstva </a:t>
            </a:r>
            <a:r>
              <a:rPr lang="cs-CZ" altLang="cs-CZ" i="1"/>
              <a:t>stratum germinativum </a:t>
            </a:r>
            <a:r>
              <a:rPr lang="cs-CZ" altLang="cs-CZ"/>
              <a:t>(keratinizace →) </a:t>
            </a:r>
          </a:p>
          <a:p>
            <a:pPr lvl="1" eaLnBrk="1" hangingPunct="1"/>
            <a:r>
              <a:rPr lang="cs-CZ" altLang="cs-CZ"/>
              <a:t>rohovitá vrstva</a:t>
            </a:r>
            <a:r>
              <a:rPr lang="cs-CZ" altLang="cs-CZ" i="1"/>
              <a:t> stratum corneum (odlupování)</a:t>
            </a:r>
            <a:endParaRPr lang="cs-CZ" altLang="cs-CZ"/>
          </a:p>
          <a:p>
            <a:pPr lvl="1" eaLnBrk="1" hangingPunct="1"/>
            <a:r>
              <a:rPr lang="cs-CZ" altLang="cs-CZ"/>
              <a:t>útvary:	● rohovité šupiny (►peří) </a:t>
            </a:r>
          </a:p>
          <a:p>
            <a:pPr lvl="1" eaLnBrk="1" hangingPunct="1"/>
            <a:r>
              <a:rPr lang="cs-CZ" altLang="cs-CZ"/>
              <a:t>	● srst (vlasy, žíně, bodliny)</a:t>
            </a:r>
          </a:p>
          <a:p>
            <a:pPr lvl="1" eaLnBrk="1" hangingPunct="1"/>
            <a:r>
              <a:rPr lang="cs-CZ" altLang="cs-CZ"/>
              <a:t>	● deriváty pokožky (rohovité mozoly žab, drápy, podo- a ramfotéka, 		nehty, kopyta, rohy) 	</a:t>
            </a:r>
          </a:p>
          <a:p>
            <a:pPr lvl="1" eaLnBrk="1" hangingPunct="1"/>
            <a:r>
              <a:rPr lang="cs-CZ" altLang="cs-CZ"/>
              <a:t>	● kožní žlázy (slizové, jedové a světelné vodních) → redukce 			u plazů a ptáků (stehenní póry, kostrční žláza),</a:t>
            </a:r>
          </a:p>
          <a:p>
            <a:pPr eaLnBrk="1" hangingPunct="1"/>
            <a:r>
              <a:rPr lang="cs-CZ" altLang="cs-CZ"/>
              <a:t>		další diferenciace u savců (potní, mazové, pachové, mléčné)</a:t>
            </a:r>
          </a:p>
          <a:p>
            <a:pPr eaLnBrk="1" hangingPunct="1"/>
            <a:r>
              <a:rPr lang="cs-CZ" altLang="cs-CZ"/>
              <a:t>      škára </a:t>
            </a:r>
            <a:r>
              <a:rPr lang="cs-CZ" altLang="cs-CZ" i="1"/>
              <a:t>corium, dermis </a:t>
            </a:r>
            <a:r>
              <a:rPr lang="cs-CZ" altLang="cs-CZ"/>
              <a:t>(mezodermální původ)</a:t>
            </a:r>
          </a:p>
          <a:p>
            <a:pPr lvl="1" eaLnBrk="1" hangingPunct="1"/>
            <a:r>
              <a:rPr lang="cs-CZ" altLang="cs-CZ"/>
              <a:t>deriváty: ● pancíře </a:t>
            </a:r>
          </a:p>
          <a:p>
            <a:pPr lvl="1" eaLnBrk="1" hangingPunct="1"/>
            <a:r>
              <a:rPr lang="cs-CZ" altLang="cs-CZ"/>
              <a:t>	● šupiny (plakoidní, kosmoidní (► ganoidní), leptoidní (elasmoidní) 		(cykloidní a ktenoidní)</a:t>
            </a:r>
          </a:p>
          <a:p>
            <a:pPr lvl="3" eaLnBrk="1" hangingPunct="1"/>
            <a:r>
              <a:rPr lang="cs-CZ" altLang="cs-CZ"/>
              <a:t>	● cévy</a:t>
            </a:r>
          </a:p>
          <a:p>
            <a:pPr lvl="3" eaLnBrk="1" hangingPunct="1"/>
            <a:r>
              <a:rPr lang="cs-CZ" altLang="cs-CZ"/>
              <a:t>	● kožní receptory</a:t>
            </a:r>
          </a:p>
          <a:p>
            <a:pPr lvl="3" eaLnBrk="1" hangingPunct="1"/>
            <a:r>
              <a:rPr lang="cs-CZ" altLang="cs-CZ"/>
              <a:t>	● chromatofory</a:t>
            </a:r>
          </a:p>
          <a:p>
            <a:pPr lvl="3" eaLnBrk="1" hangingPunct="1"/>
            <a:endParaRPr lang="cs-CZ" altLang="cs-CZ"/>
          </a:p>
          <a:p>
            <a:pPr eaLnBrk="1" hangingPunct="1"/>
            <a:r>
              <a:rPr lang="cs-CZ" altLang="cs-CZ"/>
              <a:t>podkožní vazivo </a:t>
            </a:r>
            <a:r>
              <a:rPr lang="cs-CZ" altLang="cs-CZ" i="1"/>
              <a:t>tela subcutanea </a:t>
            </a:r>
            <a:r>
              <a:rPr lang="cs-CZ" altLang="cs-CZ"/>
              <a:t>(nervová zakončení, úpony svalů, tukové zásoby)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Zbarvení: pigmenty v mrtvých derivátech nebo specializovaných buňkách 	vrstev kůže</a:t>
            </a:r>
          </a:p>
        </p:txBody>
      </p:sp>
    </p:spTree>
    <p:extLst>
      <p:ext uri="{BB962C8B-B14F-4D97-AF65-F5344CB8AC3E}">
        <p14:creationId xmlns:p14="http://schemas.microsoft.com/office/powerpoint/2010/main" val="34885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ůže obra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3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šupi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9530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3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228600"/>
            <a:ext cx="68580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Pero</a:t>
            </a:r>
            <a:r>
              <a:rPr lang="cs-CZ" altLang="cs-CZ"/>
              <a:t> - unikátní produkt pokožky ptáků 				            – přestavba plazí šupiny. </a:t>
            </a:r>
          </a:p>
          <a:p>
            <a:pPr eaLnBrk="1" hangingPunct="1"/>
            <a:r>
              <a:rPr lang="cs-CZ" altLang="cs-CZ"/>
              <a:t>Peří obrysové na </a:t>
            </a:r>
            <a:r>
              <a:rPr lang="cs-CZ" altLang="cs-CZ" b="1"/>
              <a:t>pernicích</a:t>
            </a:r>
            <a:r>
              <a:rPr lang="cs-CZ" altLang="cs-CZ"/>
              <a:t> 				   a  peří prachové tamtéž i na některých                        </a:t>
            </a:r>
            <a:r>
              <a:rPr lang="cs-CZ" altLang="cs-CZ" b="1"/>
              <a:t>nažinách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/>
              <a:t>Obrysové pero – </a:t>
            </a:r>
            <a:r>
              <a:rPr lang="cs-CZ" altLang="cs-CZ"/>
              <a:t>stavba: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/>
              <a:t>stvol</a:t>
            </a:r>
            <a:r>
              <a:rPr lang="cs-CZ" altLang="cs-CZ"/>
              <a:t> – brk  a osten 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/>
              <a:t>prapor</a:t>
            </a:r>
            <a:r>
              <a:rPr lang="cs-CZ" altLang="cs-CZ"/>
              <a:t> s větvemi, paprsky a háčky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u="sng"/>
              <a:t>krycí</a:t>
            </a:r>
            <a:r>
              <a:rPr lang="cs-CZ" altLang="cs-CZ"/>
              <a:t> – hlava, tělo (tvar) (D) </a:t>
            </a:r>
          </a:p>
          <a:p>
            <a:pPr eaLnBrk="1" hangingPunct="1"/>
            <a:r>
              <a:rPr lang="cs-CZ" altLang="cs-CZ" u="sng"/>
              <a:t>letky</a:t>
            </a:r>
            <a:r>
              <a:rPr lang="cs-CZ" altLang="cs-CZ"/>
              <a:t> (C) (ruční, loketní, ramenní – nesouměrná) –  křídla </a:t>
            </a:r>
          </a:p>
          <a:p>
            <a:pPr eaLnBrk="1" hangingPunct="1"/>
            <a:r>
              <a:rPr lang="cs-CZ" altLang="cs-CZ" u="sng"/>
              <a:t>rýdovací pera</a:t>
            </a:r>
            <a:r>
              <a:rPr lang="cs-CZ" altLang="cs-CZ"/>
              <a:t> –  ocasní část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Vibrisy, vlasová pera (F), p. štětinová (G), p. okrasná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/>
              <a:t>Prachové opeření</a:t>
            </a:r>
            <a:r>
              <a:rPr lang="cs-CZ" altLang="cs-CZ"/>
              <a:t> a) zjednodušená pera - krátký stvol,         vějířek  volných větví a paprsků - tepelná izolace (I)</a:t>
            </a:r>
          </a:p>
          <a:p>
            <a:pPr eaLnBrk="1" hangingPunct="1"/>
            <a:r>
              <a:rPr lang="cs-CZ" altLang="cs-CZ"/>
              <a:t> b) měkké větve z baze –</a:t>
            </a:r>
            <a:r>
              <a:rPr lang="cs-CZ" altLang="cs-CZ" i="1"/>
              <a:t> neoptile</a:t>
            </a:r>
            <a:r>
              <a:rPr lang="cs-CZ" altLang="cs-CZ"/>
              <a:t> – první opeření ptáků (H)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(drobivý prach – asi přeměna krycích per ) </a:t>
            </a:r>
          </a:p>
          <a:p>
            <a:pPr eaLnBrk="1" hangingPunct="1"/>
            <a:r>
              <a:rPr lang="cs-CZ" altLang="cs-CZ"/>
              <a:t>Pelichání – výměna </a:t>
            </a:r>
          </a:p>
        </p:txBody>
      </p:sp>
      <p:pic>
        <p:nvPicPr>
          <p:cNvPr id="14339" name="Picture 3" descr="p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372" r="3064" b="54149"/>
          <a:stretch>
            <a:fillRect/>
          </a:stretch>
        </p:blipFill>
        <p:spPr bwMode="auto">
          <a:xfrm>
            <a:off x="7315200" y="0"/>
            <a:ext cx="3352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15" r="50000" b="84264"/>
          <a:stretch>
            <a:fillRect/>
          </a:stretch>
        </p:blipFill>
        <p:spPr bwMode="auto">
          <a:xfrm>
            <a:off x="7010400" y="2743200"/>
            <a:ext cx="3657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56223" r="39407" b="16815"/>
          <a:stretch>
            <a:fillRect/>
          </a:stretch>
        </p:blipFill>
        <p:spPr bwMode="auto">
          <a:xfrm>
            <a:off x="1703389" y="2286000"/>
            <a:ext cx="4587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2" t="83185" r="32173" b="4372"/>
          <a:stretch>
            <a:fillRect/>
          </a:stretch>
        </p:blipFill>
        <p:spPr bwMode="auto">
          <a:xfrm>
            <a:off x="84582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73853" r="58218" b="4372"/>
          <a:stretch>
            <a:fillRect/>
          </a:stretch>
        </p:blipFill>
        <p:spPr bwMode="auto">
          <a:xfrm>
            <a:off x="9982200" y="48006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t="71051" r="32521" b="17784"/>
          <a:stretch>
            <a:fillRect/>
          </a:stretch>
        </p:blipFill>
        <p:spPr bwMode="auto">
          <a:xfrm>
            <a:off x="7848600" y="4038600"/>
            <a:ext cx="38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57260" r="65880" b="17853"/>
          <a:stretch>
            <a:fillRect/>
          </a:stretch>
        </p:blipFill>
        <p:spPr bwMode="auto">
          <a:xfrm>
            <a:off x="6172201" y="2133600"/>
            <a:ext cx="784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334"/>
          <a:stretch>
            <a:fillRect/>
          </a:stretch>
        </p:blipFill>
        <p:spPr bwMode="auto">
          <a:xfrm>
            <a:off x="5694364" y="0"/>
            <a:ext cx="4973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ero t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487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ero_struk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ero_hac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29445"/>
          <a:stretch>
            <a:fillRect/>
          </a:stretch>
        </p:blipFill>
        <p:spPr bwMode="auto">
          <a:xfrm>
            <a:off x="1524000" y="457200"/>
            <a:ext cx="3810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0" y="0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Ptačí pero – mikroskopický detail háčků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32766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Ptačí pero – elektronmikroskopická struktura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912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4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28800" y="317500"/>
            <a:ext cx="472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Kůže</a:t>
            </a:r>
            <a:r>
              <a:rPr lang="cs-CZ" altLang="cs-CZ"/>
              <a:t> – srst, potní a mazové žlázy. </a:t>
            </a:r>
          </a:p>
          <a:p>
            <a:pPr eaLnBrk="1" hangingPunct="1"/>
            <a:r>
              <a:rPr lang="cs-CZ" altLang="cs-CZ"/>
              <a:t>Srst – ne derivát šupiny, ale vznik mezi. Chlupová cibulka v chlupovém váčku, proti škárová bradavka k výživě. </a:t>
            </a:r>
          </a:p>
          <a:p>
            <a:pPr eaLnBrk="1" hangingPunct="1"/>
            <a:r>
              <a:rPr lang="cs-CZ" altLang="cs-CZ" b="1"/>
              <a:t>Vlníky</a:t>
            </a:r>
            <a:r>
              <a:rPr lang="cs-CZ" altLang="cs-CZ"/>
              <a:t> (termoizolace) + </a:t>
            </a:r>
            <a:r>
              <a:rPr lang="cs-CZ" altLang="cs-CZ" b="1"/>
              <a:t>osiníky</a:t>
            </a:r>
            <a:r>
              <a:rPr lang="cs-CZ" altLang="cs-CZ"/>
              <a:t> (nesmáčivost) = podsada,                    </a:t>
            </a:r>
            <a:r>
              <a:rPr lang="cs-CZ" altLang="cs-CZ" b="1"/>
              <a:t>pesíky</a:t>
            </a:r>
            <a:r>
              <a:rPr lang="cs-CZ" altLang="cs-CZ"/>
              <a:t> (zbarvení a ochrana). </a:t>
            </a:r>
          </a:p>
          <a:p>
            <a:pPr eaLnBrk="1" hangingPunct="1"/>
            <a:r>
              <a:rPr lang="cs-CZ" altLang="cs-CZ" b="1"/>
              <a:t>Sinusové chlupy</a:t>
            </a:r>
            <a:r>
              <a:rPr lang="cs-CZ" altLang="cs-CZ"/>
              <a:t> (vibrisy). </a:t>
            </a:r>
          </a:p>
          <a:p>
            <a:pPr eaLnBrk="1" hangingPunct="1"/>
            <a:r>
              <a:rPr lang="cs-CZ" altLang="cs-CZ"/>
              <a:t>Výměna srsti – línání (2krát ročně). </a:t>
            </a:r>
          </a:p>
          <a:p>
            <a:pPr eaLnBrk="1" hangingPunct="1"/>
            <a:r>
              <a:rPr lang="cs-CZ" altLang="cs-CZ"/>
              <a:t>Redukce srsti: kytovci, sirény, rypoš, sloni, částečně nosorožci, létací blána letounů. Rohovité útvary kůže: ostny, šupiny, krunýře (ze srsti). </a:t>
            </a:r>
          </a:p>
          <a:p>
            <a:pPr eaLnBrk="1" hangingPunct="1"/>
            <a:r>
              <a:rPr lang="cs-CZ" altLang="cs-CZ"/>
              <a:t>Další rohovité útvary: drápy, nehty, kopyta, rohovitá vrstva rohů, rohy nosorožců</a:t>
            </a:r>
          </a:p>
          <a:p>
            <a:pPr eaLnBrk="1" hangingPunct="1"/>
            <a:r>
              <a:rPr lang="cs-CZ" altLang="cs-CZ"/>
              <a:t>Početné kožní žlázy:                                      - </a:t>
            </a:r>
            <a:r>
              <a:rPr lang="cs-CZ" altLang="cs-CZ" b="1"/>
              <a:t>potní</a:t>
            </a:r>
            <a:r>
              <a:rPr lang="cs-CZ" altLang="cs-CZ"/>
              <a:t> (termoregulace, pachová komunikace)</a:t>
            </a:r>
          </a:p>
          <a:p>
            <a:pPr eaLnBrk="1" hangingPunct="1"/>
            <a:r>
              <a:rPr lang="cs-CZ" altLang="cs-CZ"/>
              <a:t> - </a:t>
            </a:r>
            <a:r>
              <a:rPr lang="cs-CZ" altLang="cs-CZ" b="1"/>
              <a:t>mazové</a:t>
            </a:r>
            <a:r>
              <a:rPr lang="cs-CZ" altLang="cs-CZ"/>
              <a:t> (péče o srst)</a:t>
            </a:r>
          </a:p>
          <a:p>
            <a:pPr eaLnBrk="1" hangingPunct="1"/>
            <a:r>
              <a:rPr lang="cs-CZ" altLang="cs-CZ"/>
              <a:t> - </a:t>
            </a:r>
            <a:r>
              <a:rPr lang="cs-CZ" altLang="cs-CZ" b="1"/>
              <a:t>pachové</a:t>
            </a:r>
            <a:r>
              <a:rPr lang="cs-CZ" altLang="cs-CZ"/>
              <a:t> (oboje modifikace předchozí – </a:t>
            </a:r>
          </a:p>
          <a:p>
            <a:pPr eaLnBrk="1" hangingPunct="1"/>
            <a:r>
              <a:rPr lang="cs-CZ" altLang="cs-CZ"/>
              <a:t> komunikace</a:t>
            </a:r>
          </a:p>
          <a:p>
            <a:pPr eaLnBrk="1" hangingPunct="1"/>
            <a:r>
              <a:rPr lang="cs-CZ" altLang="cs-CZ"/>
              <a:t> - </a:t>
            </a:r>
            <a:r>
              <a:rPr lang="cs-CZ" altLang="cs-CZ" b="1"/>
              <a:t>mléčné</a:t>
            </a:r>
            <a:r>
              <a:rPr lang="cs-CZ" altLang="cs-CZ"/>
              <a:t> – samostatné vývody (mléčné políčko) x mléčná bradavka nebo struk</a:t>
            </a:r>
          </a:p>
        </p:txBody>
      </p:sp>
      <p:pic>
        <p:nvPicPr>
          <p:cNvPr id="16387" name="Picture 3" descr="s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rst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t="6258" r="28018" b="58463"/>
          <a:stretch>
            <a:fillRect/>
          </a:stretch>
        </p:blipFill>
        <p:spPr bwMode="auto">
          <a:xfrm>
            <a:off x="5562601" y="1219200"/>
            <a:ext cx="1235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514600" y="500064"/>
            <a:ext cx="6781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OPORNÁ soustava (kostra)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/>
              <a:t>Vazivo – nejpůvodnější</a:t>
            </a:r>
          </a:p>
          <a:p>
            <a:pPr eaLnBrk="1" hangingPunct="1"/>
            <a:r>
              <a:rPr lang="cs-CZ" altLang="cs-CZ"/>
              <a:t>Chrupavka – ontogenetický předstupeň kosti</a:t>
            </a:r>
          </a:p>
          <a:p>
            <a:pPr eaLnBrk="1" hangingPunct="1"/>
            <a:r>
              <a:rPr lang="cs-CZ" altLang="cs-CZ"/>
              <a:t>Kostní tkáň </a:t>
            </a:r>
          </a:p>
          <a:p>
            <a:pPr eaLnBrk="1" hangingPunct="1"/>
            <a:r>
              <a:rPr lang="cs-CZ" altLang="cs-CZ" b="1"/>
              <a:t>Typ skeletu: a) dermální s.</a:t>
            </a:r>
            <a:endParaRPr lang="cs-CZ" altLang="cs-CZ"/>
          </a:p>
          <a:p>
            <a:pPr eaLnBrk="1" hangingPunct="1"/>
            <a:r>
              <a:rPr lang="cs-CZ" altLang="cs-CZ" b="1"/>
              <a:t>		osifikace vaziva ve škáře – krycí kosti</a:t>
            </a:r>
            <a:endParaRPr lang="cs-CZ" altLang="cs-CZ"/>
          </a:p>
          <a:p>
            <a:pPr eaLnBrk="1" hangingPunct="1"/>
            <a:r>
              <a:rPr lang="cs-CZ" altLang="cs-CZ" b="1"/>
              <a:t>	        b) endoskelet</a:t>
            </a:r>
            <a:endParaRPr lang="cs-CZ" altLang="cs-CZ"/>
          </a:p>
          <a:p>
            <a:pPr eaLnBrk="1" hangingPunct="1"/>
            <a:r>
              <a:rPr lang="cs-CZ" altLang="cs-CZ" b="1"/>
              <a:t>		chondrogenní osifikace kosti náhradní</a:t>
            </a:r>
            <a:endParaRPr lang="cs-CZ" altLang="cs-CZ"/>
          </a:p>
          <a:p>
            <a:pPr eaLnBrk="1" hangingPunct="1"/>
            <a:r>
              <a:rPr lang="cs-CZ" altLang="cs-CZ" b="1"/>
              <a:t>		    	endoskelet somatického původu</a:t>
            </a:r>
            <a:endParaRPr lang="cs-CZ" altLang="cs-CZ"/>
          </a:p>
          <a:p>
            <a:pPr eaLnBrk="1" hangingPunct="1"/>
            <a:r>
              <a:rPr lang="cs-CZ" altLang="cs-CZ" b="1"/>
              <a:t>			endoskelet viscerálního původu</a:t>
            </a:r>
            <a:endParaRPr lang="cs-CZ" altLang="cs-CZ"/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Osní kostra (trupu)</a:t>
            </a:r>
            <a:endParaRPr lang="cs-CZ" altLang="cs-CZ"/>
          </a:p>
          <a:p>
            <a:pPr eaLnBrk="1" hangingPunct="1"/>
            <a:r>
              <a:rPr lang="cs-CZ" altLang="cs-CZ" b="1"/>
              <a:t>páteř </a:t>
            </a:r>
            <a:r>
              <a:rPr lang="cs-CZ" altLang="cs-CZ" i="1"/>
              <a:t>(columna vertebralis)</a:t>
            </a:r>
            <a:r>
              <a:rPr lang="cs-CZ" altLang="cs-CZ" b="1"/>
              <a:t> z obratlů</a:t>
            </a:r>
            <a:endParaRPr lang="cs-CZ" altLang="cs-CZ"/>
          </a:p>
          <a:p>
            <a:pPr eaLnBrk="1" hangingPunct="1"/>
            <a:r>
              <a:rPr lang="cs-CZ" altLang="cs-CZ" b="1"/>
              <a:t>	amficélní</a:t>
            </a:r>
            <a:endParaRPr lang="cs-CZ" altLang="cs-CZ"/>
          </a:p>
          <a:p>
            <a:pPr eaLnBrk="1" hangingPunct="1"/>
            <a:r>
              <a:rPr lang="cs-CZ" altLang="cs-CZ" b="1"/>
              <a:t>	opistocélní</a:t>
            </a:r>
            <a:endParaRPr lang="cs-CZ" altLang="cs-CZ"/>
          </a:p>
          <a:p>
            <a:pPr eaLnBrk="1" hangingPunct="1"/>
            <a:r>
              <a:rPr lang="cs-CZ" altLang="cs-CZ" b="1"/>
              <a:t>	procélní</a:t>
            </a:r>
            <a:endParaRPr lang="cs-CZ" altLang="cs-CZ"/>
          </a:p>
          <a:p>
            <a:pPr eaLnBrk="1" hangingPunct="1"/>
            <a:r>
              <a:rPr lang="cs-CZ" altLang="cs-CZ" b="1"/>
              <a:t>	(heterocélní)</a:t>
            </a:r>
            <a:endParaRPr lang="cs-CZ" altLang="cs-CZ"/>
          </a:p>
          <a:p>
            <a:pPr eaLnBrk="1" hangingPunct="1"/>
            <a:r>
              <a:rPr lang="cs-CZ" altLang="cs-CZ" b="1"/>
              <a:t>	acélní</a:t>
            </a:r>
            <a:endParaRPr lang="cs-CZ" altLang="cs-CZ"/>
          </a:p>
          <a:p>
            <a:pPr eaLnBrk="1" hangingPunct="1"/>
            <a:r>
              <a:rPr lang="cs-CZ" altLang="cs-CZ" b="1"/>
              <a:t>žebra </a:t>
            </a:r>
            <a:r>
              <a:rPr lang="cs-CZ" altLang="cs-CZ" i="1"/>
              <a:t>(costae)</a:t>
            </a:r>
          </a:p>
        </p:txBody>
      </p:sp>
    </p:spTree>
    <p:extLst>
      <p:ext uri="{BB962C8B-B14F-4D97-AF65-F5344CB8AC3E}">
        <p14:creationId xmlns:p14="http://schemas.microsoft.com/office/powerpoint/2010/main" val="2203345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Širokoúhlá obrazovka</PresentationFormat>
  <Paragraphs>79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Smolinský</cp:lastModifiedBy>
  <cp:revision>1</cp:revision>
  <dcterms:created xsi:type="dcterms:W3CDTF">2019-10-07T12:18:54Z</dcterms:created>
  <dcterms:modified xsi:type="dcterms:W3CDTF">2019-10-07T12:19:12Z</dcterms:modified>
</cp:coreProperties>
</file>