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9" r:id="rId12"/>
    <p:sldId id="276" r:id="rId13"/>
    <p:sldId id="297" r:id="rId14"/>
    <p:sldId id="290" r:id="rId15"/>
    <p:sldId id="273" r:id="rId16"/>
    <p:sldId id="275" r:id="rId17"/>
    <p:sldId id="274" r:id="rId18"/>
    <p:sldId id="270" r:id="rId19"/>
    <p:sldId id="271" r:id="rId20"/>
    <p:sldId id="272" r:id="rId21"/>
    <p:sldId id="277" r:id="rId22"/>
    <p:sldId id="268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</p:sldIdLst>
  <p:sldSz cx="9144000" cy="6858000" type="screen4x3"/>
  <p:notesSz cx="6669088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A1"/>
    <a:srgbClr val="F6FDCF"/>
    <a:srgbClr val="F8F8D2"/>
    <a:srgbClr val="008000"/>
    <a:srgbClr val="D6009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79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4417-C6DC-426A-800B-BAAF475526CC}" type="datetimeFigureOut">
              <a:rPr lang="cs-CZ" smtClean="0"/>
              <a:pPr/>
              <a:t>02.10.2019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1067B-B09D-4353-BC53-72A66B4CB3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2F55F-1919-4665-BFC4-4FAC51FC2E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0F5E37-63C1-4E82-A8C2-E6CF43CF2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A8B9EF-95C0-4326-922F-148095CA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02.10.2019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7C4106-EBA1-4D81-88C8-0B0B2FC60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3F887B-DC49-42D6-9475-6FEA6067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99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03EBD4-3CBC-4FFC-ACAA-42A80605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B24A108-B34A-44BF-84C1-CAE737B12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A362F8-FC2A-4B5D-889A-EB82FADF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02.10.2019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068E08-FDA7-4422-A677-8122758AB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1D02C4-B672-4550-8D95-63933EB8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75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C83E654-41AC-4B10-A06C-095DA9E5B6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EEFE45-82EE-48EA-BD71-3D5032852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03069C-B562-4EF0-9AA2-B3077273B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02.10.2019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530521-BC1E-4D27-A9C6-B529069D0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B9598E-D7F5-4AC2-BC54-E77B84809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43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9E304-B70B-48E1-BB46-936BB8DA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F0B151-02E5-4F82-8E26-FE48AA0B9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59C391-3DC5-4D03-B6D7-D33AD71CC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02.10.2019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05C9EB-728A-4E0E-8B16-699CFFDCE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F49FF4-B37E-4CA9-85F2-3317A8FF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51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4CF078-AE36-4E19-9BD6-BEFC1CEE8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63136FB-FC02-4998-8A5B-830B75423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472066-6481-49FD-BA70-BC48FA09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02.10.2019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DD7D14-14B5-439C-877F-F22DAEE3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8F0D61-346A-402C-BE48-9491FF59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95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2EB5A-0BBB-4CAF-A8DC-71473470A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A9B008-3A45-4D47-980C-3B9DBD9A8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0F0B07C-E114-494D-A3FF-ACC55EFD5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BBD2506-5A66-43EE-BB9E-6567DD50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02.10.2019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24733BD-ECDF-4D05-AB2B-FAB99679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F37413-5F69-4DD7-B776-2C404E54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32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FB31D-8E8E-4952-8104-EC51FF00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E511AC7-5B97-48E4-8294-1ED9998F4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DE74FCA-50E2-4864-9C23-46639E497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E77C68B-C0B9-4124-80AE-DD0D7EBC0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390524D-D445-4FFA-AE34-D2A0AEA83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CEF9955-BDA5-49D4-89FD-CDDDF770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02.10.2019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46F8F12-7CC8-47FB-9C0C-9D9A0A62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2670C84-6F4B-4485-B714-7BBD02C4D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99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EC7EF1-E8C0-46EB-9023-787FBA3CC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9C3CA02-C784-49C5-A84C-1B86FF1F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02.10.2019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6F0DAD9-AE54-41B4-93BA-2B778E8CA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50F11F-94B1-4983-881A-F2D9DDA9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54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6B60C3D-2243-413A-8D41-5C80B67C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02.10.2019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6735292-1712-47EB-B493-A2381356A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3C448A-E724-4A89-B541-C54C0A88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3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93CD1-D29B-4B7E-B6EB-E0F302E4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E2D9E5-6B11-49E2-8C89-B1DE22B39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7E83B1B-7BEA-45EF-8509-39E0E516A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ED6255-900F-4ECE-A299-867ABCDF0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02.10.2019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55313C-45FA-4DEC-B20E-6A6F9BFD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CA3499-EA4F-4BE5-BA34-F663535F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180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5F75B5-AAE8-4E28-A52C-E6C9A69AD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46CBE60-4893-4C89-89AB-C2930C6E2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9E75089-30B0-416C-827A-E0A5CE203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6A8FBB-976E-4AED-93EA-0D8934A9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0660-8A83-42F0-9F13-E310BA9CD440}" type="datetimeFigureOut">
              <a:rPr lang="cs-CZ" smtClean="0"/>
              <a:pPr/>
              <a:t>02.10.2019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4CE002-A0D2-48F0-B3A4-8539B9E1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1CED1A-E23A-406F-9471-1F21CAE7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466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C0A0279-FE62-4F99-AA63-D8720419E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DFBB74A-46BC-4B2E-8D8C-2A6C96387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F0F19E-DD90-45FC-A654-B8DED113C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E0660-8A83-42F0-9F13-E310BA9CD440}" type="datetimeFigureOut">
              <a:rPr lang="cs-CZ" smtClean="0"/>
              <a:pPr/>
              <a:t>02.10.2019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60FCA6-22A5-48DF-8B7B-0C509AB87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A95F77-5F91-4FA3-8C36-B2BBB4714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B82D-95F4-42B6-87BE-9F4D4403E2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47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l.cas.cz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2000264"/>
          </a:xfrm>
        </p:spPr>
        <p:txBody>
          <a:bodyPr>
            <a:normAutofit/>
          </a:bodyPr>
          <a:lstStyle/>
          <a:p>
            <a:r>
              <a:rPr lang="cs-CZ" sz="3500" b="1" dirty="0">
                <a:solidFill>
                  <a:srgbClr val="C00000"/>
                </a:solidFill>
              </a:rPr>
              <a:t>Úvod do studia literatury  </a:t>
            </a:r>
            <a:br>
              <a:rPr lang="cs-CZ" sz="3500" b="1" dirty="0">
                <a:solidFill>
                  <a:srgbClr val="C00000"/>
                </a:solidFill>
              </a:rPr>
            </a:br>
            <a:r>
              <a:rPr lang="cs-CZ" sz="3500" b="1" dirty="0">
                <a:solidFill>
                  <a:srgbClr val="C00000"/>
                </a:solidFill>
              </a:rPr>
              <a:t>a literární vědy</a:t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67104"/>
          </a:xfrm>
        </p:spPr>
        <p:txBody>
          <a:bodyPr>
            <a:normAutofit/>
          </a:bodyPr>
          <a:lstStyle/>
          <a:p>
            <a:pPr algn="ctr"/>
            <a:endParaRPr lang="cs-CZ" dirty="0">
              <a:solidFill>
                <a:srgbClr val="C00000"/>
              </a:solidFill>
              <a:latin typeface="+mj-lt"/>
            </a:endParaRPr>
          </a:p>
          <a:p>
            <a:endParaRPr lang="cs-CZ" dirty="0">
              <a:solidFill>
                <a:srgbClr val="C00000"/>
              </a:solidFill>
              <a:latin typeface="+mj-lt"/>
            </a:endParaRPr>
          </a:p>
          <a:p>
            <a:endParaRPr lang="cs-CZ" dirty="0">
              <a:solidFill>
                <a:srgbClr val="C00000"/>
              </a:solidFill>
              <a:latin typeface="+mj-lt"/>
            </a:endParaRPr>
          </a:p>
          <a:p>
            <a:endParaRPr lang="cs-CZ" dirty="0">
              <a:solidFill>
                <a:srgbClr val="C00000"/>
              </a:solidFill>
              <a:latin typeface="+mj-lt"/>
            </a:endParaRPr>
          </a:p>
          <a:p>
            <a:endParaRPr lang="cs-CZ" dirty="0">
              <a:solidFill>
                <a:srgbClr val="C00000"/>
              </a:solidFill>
              <a:latin typeface="+mj-lt"/>
            </a:endParaRPr>
          </a:p>
          <a:p>
            <a:endParaRPr lang="cs-CZ" dirty="0">
              <a:solidFill>
                <a:srgbClr val="C00000"/>
              </a:solidFill>
              <a:latin typeface="+mj-lt"/>
            </a:endParaRPr>
          </a:p>
          <a:p>
            <a:pPr algn="r">
              <a:buNone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doc. PhDr. Ondřej Sládek,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Ph.D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 algn="r">
              <a:buNone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podzim 2019</a:t>
            </a:r>
            <a:endParaRPr lang="cs-CZ" b="1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7560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Studijní literatura: přehled</a:t>
            </a:r>
            <a:br>
              <a:rPr lang="cs-CZ" b="1" dirty="0">
                <a:solidFill>
                  <a:srgbClr val="C00000"/>
                </a:solidFill>
              </a:rPr>
            </a:br>
            <a:endParaRPr lang="cs-CZ" sz="31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Ondrej\Desktop\Literatura foto\Lit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57421" y="2857497"/>
            <a:ext cx="4357719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Základní literatura: Úvody</a:t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 descr="C:\Users\Ondrej\Desktop\Literatura foto\Lit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43120" y="2143104"/>
            <a:ext cx="464344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ndrej\Desktop\Literatura foto\Lit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0774" y="1339893"/>
            <a:ext cx="2689758" cy="3850046"/>
          </a:xfrm>
          <a:prstGeom prst="rect">
            <a:avLst/>
          </a:prstGeom>
          <a:noFill/>
        </p:spPr>
      </p:pic>
      <p:pic>
        <p:nvPicPr>
          <p:cNvPr id="2050" name="Picture 2" descr="VÃ½sledek obrÃ¡zku pro Ãºvod do teorie verÅ¡e, hrabÃ¡k">
            <a:extLst>
              <a:ext uri="{FF2B5EF4-FFF2-40B4-BE49-F238E27FC236}">
                <a16:creationId xmlns:a16="http://schemas.microsoft.com/office/drawing/2014/main" id="{0838BF1E-12A4-4EE3-BFBD-E928B5BF2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014" y="1330865"/>
            <a:ext cx="2766883" cy="385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F3927-CA96-4FA4-8386-DD9589CF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external-vie1-1.xx.fbcdn.net/safe_image.php?d=AQBiJfwEMLl7mARj&amp;w=235&amp;h=350&amp;url=http%3A%2F%2Fnakladatelstvi.hostbrno.cz%2Fw%2F500%2Fimg%2Fcatalog%2Fimg%2F1441.jpg&amp;cfs=1&amp;upscale=1&amp;fallback=news_d_placeholder_publisher&amp;_nc_hash=AQBEI3iGxND4GBf3">
            <a:extLst>
              <a:ext uri="{FF2B5EF4-FFF2-40B4-BE49-F238E27FC236}">
                <a16:creationId xmlns:a16="http://schemas.microsoft.com/office/drawing/2014/main" id="{02CD7761-2CF0-4158-9425-D8C50C2FE6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3384376" cy="502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386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Ondrej\Desktop\Literatura foto\Lit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42918"/>
            <a:ext cx="3981459" cy="5991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ndrej\Desktop\Literatura foto\Lit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60386" y="2465540"/>
            <a:ext cx="4495802" cy="2928958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E3F3FC0-9A90-4208-8624-D0E801F6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Další doporučená literatura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ndrej\Desktop\Literatura foto\Lit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62972" y="1680310"/>
            <a:ext cx="4503675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ndrej\Desktop\Literatura foto\Lit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92321" y="1836713"/>
            <a:ext cx="4602167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ndrej\Desktop\Literatura foto\Lit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87136" y="2013336"/>
            <a:ext cx="4786346" cy="3045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ndrej\Desktop\Literatura foto\Lit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12958" y="1887514"/>
            <a:ext cx="434658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Základní údaje o kurzu: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Uvedení do problematiky studia literatury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Uvedení do 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dějin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 a základních problémů literární vědy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Studium literatury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Literární věda?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Je možná věda o literatuře?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Jak studovat literaturu?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Co je předmětem studia? Co je literatura?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ndrej\Desktop\Literatura foto\Lit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93141" y="2464587"/>
            <a:ext cx="378621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ndrej\Desktop\Literatura foto\Lit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89914" y="1681930"/>
            <a:ext cx="557848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ndrej\Desktop\Literatura foto\Lit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57355" y="2071679"/>
            <a:ext cx="4857785" cy="30003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ndrej\Desktop\Literatura foto\Lit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08541" y="2488650"/>
            <a:ext cx="3361897" cy="2362277"/>
          </a:xfrm>
          <a:prstGeom prst="rect">
            <a:avLst/>
          </a:prstGeom>
          <a:noFill/>
        </p:spPr>
      </p:pic>
      <p:pic>
        <p:nvPicPr>
          <p:cNvPr id="3" name="Picture 2" descr="C:\Users\Ondrej\Desktop\Literatura foto\Lit013.jpg">
            <a:extLst>
              <a:ext uri="{FF2B5EF4-FFF2-40B4-BE49-F238E27FC236}">
                <a16:creationId xmlns:a16="http://schemas.microsoft.com/office/drawing/2014/main" id="{415DBA5C-A368-4B63-A95A-9F543183D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933139" y="2451622"/>
            <a:ext cx="3361897" cy="2436334"/>
          </a:xfrm>
          <a:prstGeom prst="rect">
            <a:avLst/>
          </a:prstGeom>
          <a:noFill/>
        </p:spPr>
      </p:pic>
      <p:pic>
        <p:nvPicPr>
          <p:cNvPr id="4" name="Picture 2" descr="C:\Users\Ondrej\Desktop\Literatura foto\Lit014.jpg">
            <a:extLst>
              <a:ext uri="{FF2B5EF4-FFF2-40B4-BE49-F238E27FC236}">
                <a16:creationId xmlns:a16="http://schemas.microsoft.com/office/drawing/2014/main" id="{BA50098A-73D3-4CF3-A893-BB1E1FF7D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643630" y="2385931"/>
            <a:ext cx="3380928" cy="2548684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521EC3C-81F8-47AD-B634-5299A66F0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0233"/>
            <a:ext cx="7886700" cy="1067029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Poetika literárního díla 20. století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ndrej\Desktop\Literatura foto\Lit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10483" y="1804173"/>
            <a:ext cx="5751529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Ondrej\Desktop\Literatura foto\Lit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142984"/>
            <a:ext cx="336709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ndrej\Desktop\Literatura foto\Lit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3857652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ndrej\Desktop\Literatura foto\Lit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000108"/>
            <a:ext cx="3143272" cy="4870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8434" name="Picture 2" descr="C:\Users\Ondrej\Desktop\Literatura foto\Lit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857232"/>
            <a:ext cx="3500462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Ondrej\Desktop\Literatura foto\Lit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00108"/>
            <a:ext cx="3429024" cy="4899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15328" cy="867524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Předmět studia: literatura (?)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Seznam</a:t>
            </a:r>
          </a:p>
          <a:p>
            <a:pPr>
              <a:buNone/>
            </a:pPr>
            <a:endParaRPr lang="cs-CZ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Pět kilogramů cukru,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1l mléka,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10 rohlíků,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tři balíčky čokolády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a dva balíčky kávy, 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- něco k snídani, 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co máš rád.</a:t>
            </a:r>
          </a:p>
          <a:p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Podzim</a:t>
            </a:r>
          </a:p>
          <a:p>
            <a:pPr>
              <a:buNone/>
            </a:pPr>
            <a:endParaRPr lang="cs-CZ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Shrabovat listí v parcích, jaká klidná práce.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přecházet sem a tam a pomalu se vracet, 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jako se vrací čas, jako se vrací dálka,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nostalgická jak známky na obálkách.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Našel jsem dopis, jenom tužkou psaný,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Smazaný deštěm, zpola roztrhaný.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Ó dobo dopisů, kde jsi, kde jsi?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jak </a:t>
            </a:r>
            <a:r>
              <a:rPr lang="cs-CZ" dirty="0" err="1">
                <a:solidFill>
                  <a:srgbClr val="0070C0"/>
                </a:solidFill>
              </a:rPr>
              <a:t>Rilke</a:t>
            </a:r>
            <a:r>
              <a:rPr lang="cs-CZ" dirty="0">
                <a:solidFill>
                  <a:srgbClr val="0070C0"/>
                </a:solidFill>
              </a:rPr>
              <a:t> psal jsem dlouhé dopisy;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teď mlčím, sbohem, přišel listopad.</a:t>
            </a:r>
          </a:p>
          <a:p>
            <a:pPr>
              <a:buNone/>
            </a:pPr>
            <a:r>
              <a:rPr lang="cs-CZ" dirty="0">
                <a:solidFill>
                  <a:srgbClr val="0070C0"/>
                </a:solidFill>
              </a:rPr>
              <a:t>Ryšaví koně vyjíždějí z vrat.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ndrej\Desktop\Literatura foto\Lit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857232"/>
            <a:ext cx="3286148" cy="514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Ondrej\Desktop\Literatura foto\Lit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794"/>
            <a:ext cx="342902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Ondrej\Desktop\Literatura foto\Lit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1" y="1142984"/>
            <a:ext cx="371477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Ondrej\Desktop\Literatura foto\Lit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71480"/>
            <a:ext cx="3770325" cy="5661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Ondrej\Desktop\Literatura foto\Lit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3214710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Ondrej\Desktop\Literatura foto\Lit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356"/>
            <a:ext cx="3351221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Ondrej\Desktop\Literatura foto\Lit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357298"/>
            <a:ext cx="3429024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Ondrej\Desktop\Literatura foto\Lit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71546"/>
            <a:ext cx="3570303" cy="4929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Ondrej\Desktop\Literatura foto\Lit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071546"/>
            <a:ext cx="342902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Literatura?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písemnictví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	(písemně zaznamenané projevy)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texty (l. </a:t>
            </a:r>
            <a:r>
              <a:rPr lang="cs-CZ" i="1" dirty="0" err="1"/>
              <a:t>textum</a:t>
            </a:r>
            <a:r>
              <a:rPr lang="cs-CZ" dirty="0"/>
              <a:t> = tkanina)</a:t>
            </a:r>
          </a:p>
          <a:p>
            <a:r>
              <a:rPr lang="cs-CZ" dirty="0"/>
              <a:t>věty</a:t>
            </a:r>
          </a:p>
          <a:p>
            <a:r>
              <a:rPr lang="cs-CZ" dirty="0"/>
              <a:t>Slova == slovesné umění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literatura</a:t>
            </a:r>
            <a:r>
              <a:rPr lang="cs-CZ" dirty="0"/>
              <a:t> z lat. </a:t>
            </a:r>
            <a:r>
              <a:rPr lang="cs-CZ" i="1" dirty="0" err="1"/>
              <a:t>littera</a:t>
            </a:r>
            <a:r>
              <a:rPr lang="cs-CZ" dirty="0"/>
              <a:t> = písmeno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3000" dirty="0">
                <a:solidFill>
                  <a:schemeClr val="accent2">
                    <a:lumMod val="75000"/>
                  </a:schemeClr>
                </a:solidFill>
              </a:rPr>
              <a:t>/…/ 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Ó moře,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moře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, život pospíchá,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ó moře, čím je ti mé hoře.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Z tichosti vzejít, přejít do ticha, 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ó moře,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</a:rPr>
              <a:t>moře</a:t>
            </a: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, život pospíchá,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jako tvé vlny, jako roste tráva, 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i když se skončí nikdy nepřestává, 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hvězdy jsou větší než tvůj svit,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pták vzlétá, člověk by chtěl žít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a hyne rychle jako jitřní zoře,</a:t>
            </a:r>
          </a:p>
          <a:p>
            <a:pPr>
              <a:buNone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ó moře, čím je mi tvé hoře!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b="1" dirty="0">
                <a:solidFill>
                  <a:srgbClr val="C00000"/>
                </a:solidFill>
              </a:rPr>
              <a:t>Literatura: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7329510" cy="443484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Slovesné umění = jedno z mnoha umění</a:t>
            </a:r>
          </a:p>
          <a:p>
            <a:pPr>
              <a:buNone/>
            </a:pP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Umění  jako estetické osvojení světa a života</a:t>
            </a:r>
          </a:p>
          <a:p>
            <a:endParaRPr lang="cs-CZ" dirty="0"/>
          </a:p>
          <a:p>
            <a:r>
              <a:rPr lang="cs-CZ" dirty="0"/>
              <a:t>Texty/slova + estetická funkce (zvl. způsob zpracování, výběr materiálu, estetické vyjádření a prožití atd.)</a:t>
            </a:r>
          </a:p>
          <a:p>
            <a:endParaRPr lang="cs-CZ" dirty="0"/>
          </a:p>
          <a:p>
            <a:r>
              <a:rPr lang="cs-CZ" dirty="0">
                <a:solidFill>
                  <a:srgbClr val="C00000"/>
                </a:solidFill>
              </a:rPr>
              <a:t>Vědecké poznání a umělecké pochopení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715008" y="1920085"/>
            <a:ext cx="2971792" cy="443484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Literární komunikace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idx="1"/>
          </p:nvPr>
        </p:nvSpPr>
        <p:spPr>
          <a:xfrm>
            <a:off x="6929454" y="2786058"/>
            <a:ext cx="1757346" cy="2000264"/>
          </a:xfr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  </a:t>
            </a:r>
            <a:r>
              <a:rPr lang="cs-CZ" dirty="0">
                <a:solidFill>
                  <a:srgbClr val="C00000"/>
                </a:solidFill>
              </a:rPr>
              <a:t>ČTENÁŘ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7200" y="2928934"/>
            <a:ext cx="1328718" cy="2071702"/>
          </a:xfrm>
          <a:solidFill>
            <a:srgbClr val="CCFF6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dirty="0"/>
          </a:p>
          <a:p>
            <a:pPr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</a:rPr>
              <a:t>AUTOR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3357554" y="3214686"/>
            <a:ext cx="2000263" cy="2857520"/>
          </a:xfr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dirty="0"/>
          </a:p>
          <a:p>
            <a:pPr>
              <a:buNone/>
            </a:pPr>
            <a:r>
              <a:rPr lang="cs-CZ" b="1" dirty="0">
                <a:solidFill>
                  <a:srgbClr val="C00000"/>
                </a:solidFill>
              </a:rPr>
              <a:t>TEXT // DÍLO</a:t>
            </a:r>
          </a:p>
          <a:p>
            <a:pPr>
              <a:buNone/>
            </a:pPr>
            <a:r>
              <a:rPr lang="cs-CZ" sz="1300" b="1" dirty="0"/>
              <a:t>------------------------------</a:t>
            </a:r>
          </a:p>
          <a:p>
            <a:pPr>
              <a:buNone/>
            </a:pPr>
            <a:r>
              <a:rPr lang="cs-CZ" sz="1300" b="1" dirty="0"/>
              <a:t>MATERIÁL = JAZYK</a:t>
            </a:r>
          </a:p>
          <a:p>
            <a:pPr>
              <a:buNone/>
            </a:pPr>
            <a:endParaRPr lang="cs-CZ" sz="1300" b="1" dirty="0"/>
          </a:p>
          <a:p>
            <a:pPr>
              <a:buNone/>
            </a:pPr>
            <a:r>
              <a:rPr lang="cs-CZ" sz="1300" b="1" dirty="0"/>
              <a:t>OBSAH + FORMA</a:t>
            </a:r>
          </a:p>
          <a:p>
            <a:pPr>
              <a:buNone/>
            </a:pPr>
            <a:r>
              <a:rPr lang="cs-CZ" dirty="0"/>
              <a:t>-----------------</a:t>
            </a:r>
          </a:p>
          <a:p>
            <a:pPr>
              <a:buNone/>
            </a:pPr>
            <a:r>
              <a:rPr lang="cs-CZ" b="1" dirty="0"/>
              <a:t>STRUKTURA</a:t>
            </a:r>
          </a:p>
        </p:txBody>
      </p:sp>
      <p:sp>
        <p:nvSpPr>
          <p:cNvPr id="7" name="Obousměrná vodorovná šipka 6"/>
          <p:cNvSpPr/>
          <p:nvPr/>
        </p:nvSpPr>
        <p:spPr>
          <a:xfrm>
            <a:off x="1928794" y="3643314"/>
            <a:ext cx="114471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ousměrná vodorovná šipka 7"/>
          <p:cNvSpPr/>
          <p:nvPr/>
        </p:nvSpPr>
        <p:spPr>
          <a:xfrm>
            <a:off x="5429256" y="3643314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Kurz: Úvod do studia literatury a literární vědy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b="1" dirty="0"/>
          </a:p>
          <a:p>
            <a:pPr>
              <a:buNone/>
            </a:pPr>
            <a:r>
              <a:rPr lang="cs-CZ" b="1" dirty="0">
                <a:solidFill>
                  <a:srgbClr val="FF0000"/>
                </a:solidFill>
              </a:rPr>
              <a:t>Studium:</a:t>
            </a:r>
          </a:p>
          <a:p>
            <a:pPr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Studijní materiály 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Povinná literatura</a:t>
            </a:r>
          </a:p>
          <a:p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Konzultační hodiny</a:t>
            </a:r>
          </a:p>
          <a:p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14488"/>
            <a:ext cx="4038600" cy="4649154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cs-CZ" dirty="0"/>
          </a:p>
          <a:p>
            <a:pPr marL="514350" indent="-514350">
              <a:buNone/>
            </a:pPr>
            <a:r>
              <a:rPr lang="cs-CZ" b="1" dirty="0">
                <a:solidFill>
                  <a:srgbClr val="008000"/>
                </a:solidFill>
              </a:rPr>
              <a:t>	Požadavky k ukončení:</a:t>
            </a:r>
          </a:p>
          <a:p>
            <a:pPr marL="514350" indent="-514350">
              <a:buFont typeface="+mj-lt"/>
              <a:buAutoNum type="arabicPeriod"/>
            </a:pPr>
            <a:endParaRPr lang="cs-CZ" b="1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8000"/>
                </a:solidFill>
              </a:rPr>
              <a:t>Docházka (absence, omluvy)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8000"/>
                </a:solidFill>
              </a:rPr>
              <a:t>Povinná literatura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solidFill>
                  <a:srgbClr val="008000"/>
                </a:solidFill>
              </a:rPr>
              <a:t>Referát (prezentace v </a:t>
            </a:r>
            <a:r>
              <a:rPr lang="cs-CZ" dirty="0" err="1">
                <a:solidFill>
                  <a:srgbClr val="008000"/>
                </a:solidFill>
              </a:rPr>
              <a:t>odevzdávárně</a:t>
            </a:r>
            <a:r>
              <a:rPr lang="cs-CZ" dirty="0">
                <a:solidFill>
                  <a:srgbClr val="00800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008000"/>
                </a:solidFill>
              </a:rPr>
              <a:t>Test </a:t>
            </a:r>
            <a:r>
              <a:rPr lang="cs-CZ" sz="1500" b="1" dirty="0">
                <a:solidFill>
                  <a:srgbClr val="008000"/>
                </a:solidFill>
              </a:rPr>
              <a:t>(minim. 70 bodů; </a:t>
            </a:r>
            <a:r>
              <a:rPr lang="cs-CZ" sz="1500" b="1" dirty="0" err="1">
                <a:solidFill>
                  <a:srgbClr val="008000"/>
                </a:solidFill>
              </a:rPr>
              <a:t>tj</a:t>
            </a:r>
            <a:r>
              <a:rPr lang="cs-CZ" sz="1500" b="1" dirty="0">
                <a:solidFill>
                  <a:srgbClr val="008000"/>
                </a:solidFill>
              </a:rPr>
              <a:t> 70%)</a:t>
            </a:r>
          </a:p>
          <a:p>
            <a:pPr marL="0" indent="0">
              <a:buNone/>
            </a:pPr>
            <a:r>
              <a:rPr lang="cs-CZ" dirty="0">
                <a:solidFill>
                  <a:srgbClr val="008000"/>
                </a:solidFill>
              </a:rPr>
              <a:t>	- část </a:t>
            </a:r>
            <a:r>
              <a:rPr lang="cs-CZ" b="1" dirty="0">
                <a:solidFill>
                  <a:srgbClr val="008000"/>
                </a:solidFill>
              </a:rPr>
              <a:t>historická</a:t>
            </a:r>
            <a:r>
              <a:rPr lang="cs-CZ" dirty="0">
                <a:solidFill>
                  <a:srgbClr val="008000"/>
                </a:solidFill>
              </a:rPr>
              <a:t>  </a:t>
            </a:r>
            <a:r>
              <a:rPr lang="cs-CZ" sz="1500" dirty="0">
                <a:solidFill>
                  <a:srgbClr val="008000"/>
                </a:solidFill>
              </a:rPr>
              <a:t>(40 bodů </a:t>
            </a:r>
            <a:r>
              <a:rPr lang="cs-CZ" sz="1500" dirty="0" err="1">
                <a:solidFill>
                  <a:srgbClr val="008000"/>
                </a:solidFill>
              </a:rPr>
              <a:t>max</a:t>
            </a:r>
            <a:r>
              <a:rPr lang="cs-CZ" sz="1500" dirty="0">
                <a:solidFill>
                  <a:srgbClr val="008000"/>
                </a:solidFill>
              </a:rPr>
              <a:t>)</a:t>
            </a:r>
          </a:p>
          <a:p>
            <a:pPr marL="0" indent="0">
              <a:buNone/>
            </a:pPr>
            <a:r>
              <a:rPr lang="cs-CZ" dirty="0">
                <a:solidFill>
                  <a:srgbClr val="008000"/>
                </a:solidFill>
              </a:rPr>
              <a:t>	- část </a:t>
            </a:r>
            <a:r>
              <a:rPr lang="cs-CZ" b="1" dirty="0">
                <a:solidFill>
                  <a:srgbClr val="008000"/>
                </a:solidFill>
              </a:rPr>
              <a:t>teoretická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sz="1500" dirty="0">
                <a:solidFill>
                  <a:srgbClr val="008000"/>
                </a:solidFill>
              </a:rPr>
              <a:t>(60 bodů </a:t>
            </a:r>
            <a:r>
              <a:rPr lang="cs-CZ" sz="1500" dirty="0" err="1">
                <a:solidFill>
                  <a:srgbClr val="008000"/>
                </a:solidFill>
              </a:rPr>
              <a:t>max</a:t>
            </a:r>
            <a:r>
              <a:rPr lang="cs-CZ" sz="1500" dirty="0">
                <a:solidFill>
                  <a:srgbClr val="008000"/>
                </a:solidFill>
              </a:rPr>
              <a:t>)</a:t>
            </a:r>
          </a:p>
          <a:p>
            <a:pPr marL="0" indent="0">
              <a:buNone/>
            </a:pPr>
            <a:endParaRPr lang="cs-CZ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b="1" dirty="0">
              <a:solidFill>
                <a:srgbClr val="008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Studium: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Způsoby čtení literatury</a:t>
            </a:r>
          </a:p>
          <a:p>
            <a:r>
              <a:rPr lang="cs-CZ" dirty="0">
                <a:solidFill>
                  <a:srgbClr val="C00000"/>
                </a:solidFill>
              </a:rPr>
              <a:t>Čtenářský deník</a:t>
            </a:r>
          </a:p>
          <a:p>
            <a:r>
              <a:rPr lang="cs-CZ" dirty="0">
                <a:solidFill>
                  <a:srgbClr val="C00000"/>
                </a:solidFill>
              </a:rPr>
              <a:t>Záznamy a výpisky</a:t>
            </a:r>
          </a:p>
          <a:p>
            <a:r>
              <a:rPr lang="cs-CZ" dirty="0"/>
              <a:t>Způsoby bibliografických zápisů</a:t>
            </a:r>
          </a:p>
          <a:p>
            <a:r>
              <a:rPr lang="cs-CZ" dirty="0"/>
              <a:t>Psaní</a:t>
            </a:r>
          </a:p>
          <a:p>
            <a:r>
              <a:rPr lang="cs-CZ" dirty="0"/>
              <a:t>Tvorba vědeckých prací</a:t>
            </a:r>
          </a:p>
          <a:p>
            <a:r>
              <a:rPr lang="cs-CZ" dirty="0"/>
              <a:t>Plagiátorství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Knihovny, archivy</a:t>
            </a:r>
          </a:p>
          <a:p>
            <a:r>
              <a:rPr lang="cs-CZ" dirty="0"/>
              <a:t>Budování vlastní knihovny</a:t>
            </a:r>
          </a:p>
          <a:p>
            <a:endParaRPr lang="cs-CZ" dirty="0"/>
          </a:p>
          <a:p>
            <a:r>
              <a:rPr lang="cs-CZ" dirty="0"/>
              <a:t>Internet = nutnost výběru a hodnocení dat</a:t>
            </a:r>
          </a:p>
          <a:p>
            <a:endParaRPr lang="cs-CZ" dirty="0"/>
          </a:p>
          <a:p>
            <a:r>
              <a:rPr lang="cs-CZ" dirty="0">
                <a:solidFill>
                  <a:srgbClr val="C00000"/>
                </a:solidFill>
              </a:rPr>
              <a:t>Elektronické zdroje (weby, </a:t>
            </a:r>
            <a:r>
              <a:rPr lang="cs-CZ" dirty="0" err="1">
                <a:solidFill>
                  <a:srgbClr val="C00000"/>
                </a:solidFill>
              </a:rPr>
              <a:t>iliteratura</a:t>
            </a:r>
            <a:r>
              <a:rPr lang="cs-CZ" dirty="0">
                <a:solidFill>
                  <a:srgbClr val="C00000"/>
                </a:solidFill>
              </a:rPr>
              <a:t>, nakladatelství)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14850" y="1124744"/>
            <a:ext cx="3826768" cy="3866369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cs-CZ" dirty="0">
                <a:solidFill>
                  <a:srgbClr val="C00000"/>
                </a:solidFill>
              </a:rPr>
              <a:t>Zdroje pro literární</a:t>
            </a:r>
          </a:p>
          <a:p>
            <a:pPr>
              <a:buNone/>
            </a:pPr>
            <a:r>
              <a:rPr lang="cs-CZ" dirty="0">
                <a:solidFill>
                  <a:srgbClr val="C00000"/>
                </a:solidFill>
              </a:rPr>
              <a:t>vědu (ŮČL AV ČR)</a:t>
            </a:r>
          </a:p>
          <a:p>
            <a:pPr>
              <a:buNone/>
            </a:pPr>
            <a:endParaRPr lang="cs-CZ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www.ucl.cas.cz</a:t>
            </a:r>
            <a:endParaRPr lang="cs-CZ" dirty="0">
              <a:solidFill>
                <a:schemeClr val="tx1"/>
              </a:solidFill>
            </a:endParaRPr>
          </a:p>
          <a:p>
            <a:pPr>
              <a:buNone/>
            </a:pPr>
            <a:endParaRPr lang="cs-CZ" dirty="0">
              <a:solidFill>
                <a:srgbClr val="C00000"/>
              </a:solidFill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330</Words>
  <Application>Microsoft Office PowerPoint</Application>
  <PresentationFormat>Předvádění na obrazovce (4:3)</PresentationFormat>
  <Paragraphs>133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Motiv Office</vt:lpstr>
      <vt:lpstr>Úvod do studia literatury   a literární vědy </vt:lpstr>
      <vt:lpstr>Základní údaje o kurzu:</vt:lpstr>
      <vt:lpstr>Předmět studia: literatura (?)</vt:lpstr>
      <vt:lpstr>Literatura? </vt:lpstr>
      <vt:lpstr> Literatura:</vt:lpstr>
      <vt:lpstr>Literární komunikace</vt:lpstr>
      <vt:lpstr>Kurz: Úvod do studia literatury a literární vědy</vt:lpstr>
      <vt:lpstr>Studium:</vt:lpstr>
      <vt:lpstr>Zdroje:</vt:lpstr>
      <vt:lpstr>Studijní literatura: přehled </vt:lpstr>
      <vt:lpstr>Základní literatura: Úvody </vt:lpstr>
      <vt:lpstr>Prezentace aplikace PowerPoint</vt:lpstr>
      <vt:lpstr>Prezentace aplikace PowerPoint</vt:lpstr>
      <vt:lpstr>Prezentace aplikace PowerPoint</vt:lpstr>
      <vt:lpstr>Další doporučená literatura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Poetika literárního díla 20. století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literatury   a literární vědy</dc:title>
  <dc:creator>Ondrej</dc:creator>
  <cp:lastModifiedBy>Ondřej Sládek</cp:lastModifiedBy>
  <cp:revision>29</cp:revision>
  <dcterms:created xsi:type="dcterms:W3CDTF">2016-09-20T21:07:22Z</dcterms:created>
  <dcterms:modified xsi:type="dcterms:W3CDTF">2019-10-02T20:44:17Z</dcterms:modified>
</cp:coreProperties>
</file>