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6" r:id="rId2"/>
    <p:sldId id="257" r:id="rId3"/>
    <p:sldId id="265" r:id="rId4"/>
    <p:sldId id="263" r:id="rId5"/>
    <p:sldId id="260" r:id="rId6"/>
    <p:sldId id="261" r:id="rId7"/>
    <p:sldId id="266" r:id="rId8"/>
    <p:sldId id="262" r:id="rId9"/>
    <p:sldId id="264" r:id="rId10"/>
    <p:sldId id="280" r:id="rId11"/>
    <p:sldId id="278" r:id="rId12"/>
    <p:sldId id="269" r:id="rId13"/>
    <p:sldId id="279" r:id="rId14"/>
    <p:sldId id="282" r:id="rId15"/>
    <p:sldId id="281" r:id="rId16"/>
    <p:sldId id="283" r:id="rId17"/>
    <p:sldId id="277" r:id="rId18"/>
    <p:sldId id="273" r:id="rId19"/>
    <p:sldId id="272" r:id="rId20"/>
    <p:sldId id="275" r:id="rId21"/>
    <p:sldId id="270" r:id="rId22"/>
    <p:sldId id="274" r:id="rId23"/>
    <p:sldId id="268" r:id="rId24"/>
    <p:sldId id="284" r:id="rId25"/>
    <p:sldId id="285" r:id="rId26"/>
    <p:sldId id="286" r:id="rId27"/>
    <p:sldId id="287" r:id="rId28"/>
    <p:sldId id="288" r:id="rId29"/>
    <p:sldId id="289" r:id="rId30"/>
    <p:sldId id="292" r:id="rId31"/>
    <p:sldId id="293" r:id="rId32"/>
    <p:sldId id="267" r:id="rId33"/>
    <p:sldId id="291" r:id="rId34"/>
    <p:sldId id="297" r:id="rId35"/>
    <p:sldId id="299" r:id="rId36"/>
    <p:sldId id="290" r:id="rId37"/>
    <p:sldId id="296" r:id="rId38"/>
    <p:sldId id="301" r:id="rId39"/>
    <p:sldId id="302" r:id="rId40"/>
    <p:sldId id="303" r:id="rId41"/>
    <p:sldId id="305" r:id="rId42"/>
    <p:sldId id="307" r:id="rId43"/>
    <p:sldId id="312" r:id="rId44"/>
    <p:sldId id="313" r:id="rId45"/>
    <p:sldId id="304" r:id="rId46"/>
    <p:sldId id="314" r:id="rId47"/>
    <p:sldId id="310" r:id="rId48"/>
    <p:sldId id="308" r:id="rId49"/>
    <p:sldId id="309" r:id="rId50"/>
    <p:sldId id="311" r:id="rId51"/>
    <p:sldId id="294" r:id="rId52"/>
    <p:sldId id="295" r:id="rId53"/>
    <p:sldId id="316" r:id="rId54"/>
    <p:sldId id="315" r:id="rId55"/>
    <p:sldId id="378" r:id="rId56"/>
    <p:sldId id="317" r:id="rId5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799" autoAdjust="0"/>
    <p:restoredTop sz="94660"/>
  </p:normalViewPr>
  <p:slideViewPr>
    <p:cSldViewPr snapToGrid="0">
      <p:cViewPr varScale="1">
        <p:scale>
          <a:sx n="86" d="100"/>
          <a:sy n="86" d="100"/>
        </p:scale>
        <p:origin x="98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F282A-F6C6-4010-A636-E5DCCFC96A08}" type="datetimeFigureOut">
              <a:rPr lang="cs-CZ" smtClean="0"/>
              <a:t>20.01.2019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15D1E1-AE6B-4B49-B33A-ABC110641A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620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>
            <a:extLst>
              <a:ext uri="{FF2B5EF4-FFF2-40B4-BE49-F238E27FC236}">
                <a16:creationId xmlns:a16="http://schemas.microsoft.com/office/drawing/2014/main" id="{21647848-1BB1-425B-B113-DB3550A93A9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>
            <a:extLst>
              <a:ext uri="{FF2B5EF4-FFF2-40B4-BE49-F238E27FC236}">
                <a16:creationId xmlns:a16="http://schemas.microsoft.com/office/drawing/2014/main" id="{C0F1F098-591F-43EA-B6B2-485CF3DA0D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4580" name="Zástupný symbol pro číslo snímku 3">
            <a:extLst>
              <a:ext uri="{FF2B5EF4-FFF2-40B4-BE49-F238E27FC236}">
                <a16:creationId xmlns:a16="http://schemas.microsoft.com/office/drawing/2014/main" id="{BE876063-B57D-46FC-AD10-B3FA093BFA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5568DCC-7587-4708-BABA-7C7BB635F23D}" type="slidenum">
              <a:rPr lang="cs-CZ" altLang="cs-CZ"/>
              <a:pPr eaLnBrk="1" hangingPunct="1"/>
              <a:t>22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A3F23E-4E6C-43B1-B7E3-ACE638927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16900A-3A61-4B98-A988-698B099FE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298811-2DE3-4F52-BB02-8B9BCB335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70ED-FCD4-4AAE-92A1-DF288052CA2D}" type="datetimeFigureOut">
              <a:rPr lang="cs-CZ" smtClean="0"/>
              <a:t>20.01.2019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07D3B7-E17E-4AB5-A417-836DC66CD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1E3B7C-5824-413C-9F98-E614B89E4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5BBF-5753-4850-9C5A-F5F672822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410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4D6930-BF74-4F8C-B33E-EE95FC4A1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2819AB-35FD-4F64-B30F-276E8A2CE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C9592C-28A2-4418-B286-D22EF4E12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70ED-FCD4-4AAE-92A1-DF288052CA2D}" type="datetimeFigureOut">
              <a:rPr lang="cs-CZ" smtClean="0"/>
              <a:t>20.01.2019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FFC503-7B2C-4445-988A-E255080F9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4E930B-C498-4F79-A54E-744C7721C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5BBF-5753-4850-9C5A-F5F672822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400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5B61CF8-1C72-464A-A7D1-FA1B55B1A8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610A197-7AC4-4B32-BBC6-1FEE4D7A82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D18BF0-6D92-44A5-BD1B-2EAB1852B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70ED-FCD4-4AAE-92A1-DF288052CA2D}" type="datetimeFigureOut">
              <a:rPr lang="cs-CZ" smtClean="0"/>
              <a:t>20.01.2019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F4B937-FF1F-4FE6-B5E4-ACDE08A90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0F2C49-5556-4D1D-8905-B65A885B5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5BBF-5753-4850-9C5A-F5F672822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780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4321F4DC-B5D2-41DB-81B9-8C1FE572EE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1604B20D-7E33-4FBE-AFC1-7540DB7300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2">
            <a:extLst>
              <a:ext uri="{FF2B5EF4-FFF2-40B4-BE49-F238E27FC236}">
                <a16:creationId xmlns:a16="http://schemas.microsoft.com/office/drawing/2014/main" id="{E9C622D5-B039-4192-BE82-5D32C98E08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1BEC75-32DB-4A7F-989F-89A417219D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102206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C2565A-78C9-4DA0-9A1A-A84A0C82D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FF7578-6CC4-4B1E-85FA-723C0C076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E68C33-27F5-4C0A-A5F6-D6C651131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70ED-FCD4-4AAE-92A1-DF288052CA2D}" type="datetimeFigureOut">
              <a:rPr lang="cs-CZ" smtClean="0"/>
              <a:t>20.01.2019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1A03EF-35E9-433C-994C-6B6DF212E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4E7DFC-6472-4893-BD21-A8E43DE0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5BBF-5753-4850-9C5A-F5F672822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40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497DF9-BC47-4096-B337-47B6837A7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D78269F-2BCE-4B89-8F73-79670A82C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607DCE-3C2B-4E36-9895-85657CBA8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70ED-FCD4-4AAE-92A1-DF288052CA2D}" type="datetimeFigureOut">
              <a:rPr lang="cs-CZ" smtClean="0"/>
              <a:t>20.01.2019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727629-FC56-4591-91AA-C073D8C3E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39ECBB-FFE6-4311-8579-B61D02633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5BBF-5753-4850-9C5A-F5F672822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504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52903-5876-4F70-B5EF-CA034F7DC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2B7458-B1C4-4211-A719-F1A24523E0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CFCF2DC-A9EC-4B4B-B6D5-15459EC9A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7A33835-0E86-4A35-88BC-ACEC8FA1E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70ED-FCD4-4AAE-92A1-DF288052CA2D}" type="datetimeFigureOut">
              <a:rPr lang="cs-CZ" smtClean="0"/>
              <a:t>20.01.2019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6112C6-15D0-4DCE-A575-09B003D6D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E6C36E-50B0-46A7-9EC1-74094F1CC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5BBF-5753-4850-9C5A-F5F672822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404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BD34B1-DE33-42DF-87A6-DAF6A5865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4A182E-B998-4729-9E4B-4D5293C6D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D799022-F297-4ACB-AB54-C9CE93591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AE9498F-FB62-43DB-A201-C5CDDB1503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557AC9A-52ED-4A3D-A694-4768FE60AE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1D9BCBD-18A3-4478-9CBA-21A92C2C2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70ED-FCD4-4AAE-92A1-DF288052CA2D}" type="datetimeFigureOut">
              <a:rPr lang="cs-CZ" smtClean="0"/>
              <a:t>20.01.2019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4495826-B53E-4D71-B9EA-C536ADE23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22250D0-668C-4CCB-9BA7-BB010CC67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5BBF-5753-4850-9C5A-F5F672822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47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C4DDC5-7692-48CA-8644-3D76263EF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8DAACBC-1B65-4083-B5A8-0D6DBA401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70ED-FCD4-4AAE-92A1-DF288052CA2D}" type="datetimeFigureOut">
              <a:rPr lang="cs-CZ" smtClean="0"/>
              <a:t>20.01.2019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81A7035-8393-4501-9939-859DC0B47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1C76F1-0507-42A9-98C2-90E31B282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5BBF-5753-4850-9C5A-F5F672822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740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335DD92-1E73-4D2F-A02A-1D9142107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70ED-FCD4-4AAE-92A1-DF288052CA2D}" type="datetimeFigureOut">
              <a:rPr lang="cs-CZ" smtClean="0"/>
              <a:t>20.01.2019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935A1BA-4EFD-4F14-876D-0C06C563C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4DCA0A5-F0F2-4142-B333-E7B7DBD7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5BBF-5753-4850-9C5A-F5F672822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01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16CF2A-AAB2-44F3-AA48-C97B9B394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29C77B-CE62-433B-A5E0-1B1FF7B86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65FE522-97B7-445E-B41D-BDC11C260F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1507BA-343C-483A-850D-2F834B730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70ED-FCD4-4AAE-92A1-DF288052CA2D}" type="datetimeFigureOut">
              <a:rPr lang="cs-CZ" smtClean="0"/>
              <a:t>20.01.2019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E85B7A8-06A8-4EB0-B6E6-79F89092E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0F1A77-0364-4096-8C45-4F13FDA3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5BBF-5753-4850-9C5A-F5F672822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085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69B134-B7F2-496D-94AF-F31C89BB4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A0C35BD-FD35-46B3-8B0C-F59B96BC8A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72416F2-292A-4D85-A8A2-BA635F0584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BD5E78-1609-4F1A-83F0-35325C432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B70ED-FCD4-4AAE-92A1-DF288052CA2D}" type="datetimeFigureOut">
              <a:rPr lang="cs-CZ" smtClean="0"/>
              <a:t>20.01.2019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982DF0-5E66-46F5-95D5-0BE140BD1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457DF4-5821-4812-BD80-1B5CDB85C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5BBF-5753-4850-9C5A-F5F672822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52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4C8BE52-7F5C-46BE-B851-D8C48689A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BB833C0-7E89-40BD-82AE-179950DA8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818AA0-B46C-4AFC-96BD-DFAB22349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B70ED-FCD4-4AAE-92A1-DF288052CA2D}" type="datetimeFigureOut">
              <a:rPr lang="cs-CZ" smtClean="0"/>
              <a:t>20.01.2019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A8B4A8-9826-48EB-9681-070E00C24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FE5453-3000-47DA-84AC-31635D33D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15BBF-5753-4850-9C5A-F5F672822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560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imgres?imgurl=http://www.weirdwarp.com/wp-content/uploads/2010/05/Newton-Apple.jpg&amp;imgrefurl=http://www.weirdwarp.com/2010/05/newtons-apple-falls-upwards/&amp;h=346&amp;w=345&amp;sz=78&amp;tbnid=YgbP0CXisO852M:&amp;tbnh=225&amp;tbnw=224&amp;prev=/images?q%3Dnewton,%2Bapple&amp;zoom=1&amp;q=newton,+apple&amp;hl=cs&amp;usg=__hZ0Zavjql3iTrLP9f0LRIX8YMP4=&amp;sa=X&amp;ei=15qrTKnmBsaQswbs_NnBBA&amp;ved=0CCIQ9QEwAA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hyperlink" Target="http://www.google.cz/imgres?imgurl=http://www.aldebaran.cz/bulletin/2004_s2/gravitation.gif&amp;imgrefurl=http://www.aldebaran.cz/bulletin/2004_s2.html&amp;h=263&amp;w=400&amp;sz=36&amp;tbnid=P9tdz49U_ZER0M:&amp;tbnh=82&amp;tbnw=124&amp;prev=/images?q%3Dnewton,%2Bjablo&amp;zoom=1&amp;q=newton,+jablo&amp;hl=cs&amp;usg=__SesoEmX0w-vkKJExMGFdBlc518U=&amp;sa=X&amp;ei=gJurTLOHMczDswbu9Im7BA&amp;ved=0CCkQ9QEwAw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hn.uni-hamburg.d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narratology.net/" TargetMode="External"/><Relationship Id="rId2" Type="http://schemas.openxmlformats.org/officeDocument/2006/relationships/hyperlink" Target="http://narrative.georgetown.ed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F222A0-42AB-4D04-8137-9444B8F273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500" b="1" dirty="0" err="1">
                <a:solidFill>
                  <a:srgbClr val="C00000"/>
                </a:solidFill>
              </a:rPr>
              <a:t>An</a:t>
            </a:r>
            <a:r>
              <a:rPr lang="cs-CZ" sz="4500" b="1" dirty="0">
                <a:solidFill>
                  <a:srgbClr val="C00000"/>
                </a:solidFill>
              </a:rPr>
              <a:t> </a:t>
            </a:r>
            <a:r>
              <a:rPr lang="cs-CZ" sz="4500" b="1" dirty="0" err="1">
                <a:solidFill>
                  <a:srgbClr val="C00000"/>
                </a:solidFill>
              </a:rPr>
              <a:t>Introduction</a:t>
            </a:r>
            <a:r>
              <a:rPr lang="cs-CZ" sz="4500" b="1" dirty="0">
                <a:solidFill>
                  <a:srgbClr val="C00000"/>
                </a:solidFill>
              </a:rPr>
              <a:t> to </a:t>
            </a:r>
            <a:r>
              <a:rPr lang="cs-CZ" sz="4500" b="1" dirty="0" err="1">
                <a:solidFill>
                  <a:srgbClr val="C00000"/>
                </a:solidFill>
              </a:rPr>
              <a:t>Narratology</a:t>
            </a:r>
            <a:endParaRPr lang="cs-CZ" sz="4500" b="1" dirty="0">
              <a:solidFill>
                <a:srgbClr val="C0000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DC30944-CC8C-4F74-A7CE-374ECF6507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PhDr. Ondřej Sládek, </a:t>
            </a:r>
            <a:r>
              <a:rPr lang="cs-CZ" dirty="0" err="1"/>
              <a:t>Ph</a:t>
            </a:r>
            <a:r>
              <a:rPr lang="cs-CZ" dirty="0"/>
              <a:t>. D., podzim 2018</a:t>
            </a:r>
          </a:p>
        </p:txBody>
      </p:sp>
    </p:spTree>
    <p:extLst>
      <p:ext uri="{BB962C8B-B14F-4D97-AF65-F5344CB8AC3E}">
        <p14:creationId xmlns:p14="http://schemas.microsoft.com/office/powerpoint/2010/main" val="196498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758826-291A-4A54-8943-934D44A45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Introduction</a:t>
            </a:r>
            <a:r>
              <a:rPr lang="cs-CZ" dirty="0"/>
              <a:t> to </a:t>
            </a:r>
            <a:r>
              <a:rPr lang="cs-CZ" dirty="0" err="1"/>
              <a:t>Narratology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EFA7B3-605D-4664-BEA8-C73DE9B12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904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AF5648-B97A-4CA7-9BE6-ACAD98654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Story and </a:t>
            </a:r>
            <a:r>
              <a:rPr lang="en-GB" b="1" dirty="0">
                <a:solidFill>
                  <a:srgbClr val="C00000"/>
                </a:solidFill>
              </a:rPr>
              <a:t>Narrative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9A639B-34B6-422A-AE12-8101CE85A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en-GB" dirty="0"/>
              <a:t>A </a:t>
            </a:r>
            <a:r>
              <a:rPr lang="en-GB" b="1" dirty="0">
                <a:solidFill>
                  <a:srgbClr val="C00000"/>
                </a:solidFill>
              </a:rPr>
              <a:t>story</a:t>
            </a:r>
            <a:r>
              <a:rPr lang="en-GB" dirty="0"/>
              <a:t> is generally understood as a </a:t>
            </a:r>
            <a:r>
              <a:rPr lang="en-GB" dirty="0">
                <a:solidFill>
                  <a:srgbClr val="C00000"/>
                </a:solidFill>
              </a:rPr>
              <a:t>set of events organized in time and in terms of causality</a:t>
            </a:r>
            <a:r>
              <a:rPr lang="cs-CZ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0384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CCA92F1-5DD4-4A75-97EF-47578A4115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957648"/>
          </a:xfrm>
        </p:spPr>
        <p:txBody>
          <a:bodyPr/>
          <a:lstStyle/>
          <a:p>
            <a:r>
              <a:rPr lang="cs-CZ" altLang="cs-CZ" b="1" dirty="0">
                <a:solidFill>
                  <a:srgbClr val="C00000"/>
                </a:solidFill>
              </a:rPr>
              <a:t>Story and </a:t>
            </a:r>
            <a:r>
              <a:rPr lang="cs-CZ" altLang="cs-CZ" b="1" dirty="0" err="1">
                <a:solidFill>
                  <a:srgbClr val="C00000"/>
                </a:solidFill>
              </a:rPr>
              <a:t>Narrative</a:t>
            </a:r>
            <a:endParaRPr lang="cs-CZ" altLang="cs-CZ" b="1" dirty="0">
              <a:solidFill>
                <a:srgbClr val="C00000"/>
              </a:solidFill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9D14DD1-0D7A-4CCB-B8DB-88DA292C2E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i="1" dirty="0"/>
              <a:t>Zoo Story</a:t>
            </a:r>
            <a:r>
              <a:rPr lang="cs-CZ" altLang="cs-CZ" dirty="0"/>
              <a:t> (2010)</a:t>
            </a:r>
            <a:endParaRPr lang="cs-CZ" altLang="cs-CZ" i="1" dirty="0"/>
          </a:p>
          <a:p>
            <a:r>
              <a:rPr lang="cs-CZ" altLang="cs-CZ" i="1" dirty="0" err="1"/>
              <a:t>The</a:t>
            </a:r>
            <a:r>
              <a:rPr lang="cs-CZ" altLang="cs-CZ" i="1" dirty="0"/>
              <a:t> Story </a:t>
            </a:r>
            <a:r>
              <a:rPr lang="cs-CZ" altLang="cs-CZ" i="1" dirty="0" err="1"/>
              <a:t>of</a:t>
            </a:r>
            <a:r>
              <a:rPr lang="cs-CZ" altLang="cs-CZ" i="1" dirty="0"/>
              <a:t> </a:t>
            </a:r>
            <a:r>
              <a:rPr lang="cs-CZ" altLang="cs-CZ" i="1" dirty="0" err="1"/>
              <a:t>Fossils</a:t>
            </a:r>
            <a:r>
              <a:rPr lang="cs-CZ" altLang="cs-CZ" i="1" dirty="0"/>
              <a:t> </a:t>
            </a:r>
            <a:r>
              <a:rPr lang="cs-CZ" altLang="cs-CZ" dirty="0"/>
              <a:t>(2007)</a:t>
            </a:r>
            <a:endParaRPr lang="cs-CZ" altLang="cs-CZ" i="1" dirty="0"/>
          </a:p>
          <a:p>
            <a:r>
              <a:rPr lang="cs-CZ" altLang="cs-CZ" i="1" dirty="0" err="1"/>
              <a:t>The</a:t>
            </a:r>
            <a:r>
              <a:rPr lang="cs-CZ" altLang="cs-CZ" i="1" dirty="0"/>
              <a:t> Story </a:t>
            </a:r>
            <a:r>
              <a:rPr lang="cs-CZ" altLang="cs-CZ" i="1" dirty="0" err="1"/>
              <a:t>of</a:t>
            </a:r>
            <a:r>
              <a:rPr lang="cs-CZ" altLang="cs-CZ" i="1" dirty="0"/>
              <a:t> </a:t>
            </a:r>
            <a:r>
              <a:rPr lang="cs-CZ" altLang="cs-CZ" i="1" dirty="0" err="1"/>
              <a:t>World</a:t>
            </a:r>
            <a:r>
              <a:rPr lang="cs-CZ" altLang="cs-CZ" i="1" dirty="0"/>
              <a:t> </a:t>
            </a:r>
            <a:r>
              <a:rPr lang="cs-CZ" altLang="cs-CZ" dirty="0"/>
              <a:t>(2007)</a:t>
            </a:r>
            <a:endParaRPr lang="cs-CZ" altLang="cs-CZ" i="1" dirty="0"/>
          </a:p>
          <a:p>
            <a:r>
              <a:rPr lang="cs-CZ" altLang="cs-CZ" i="1" dirty="0" err="1"/>
              <a:t>The</a:t>
            </a:r>
            <a:r>
              <a:rPr lang="cs-CZ" altLang="cs-CZ" i="1" dirty="0"/>
              <a:t> Story </a:t>
            </a:r>
            <a:r>
              <a:rPr lang="cs-CZ" altLang="cs-CZ" i="1" dirty="0" err="1"/>
              <a:t>of</a:t>
            </a:r>
            <a:r>
              <a:rPr lang="cs-CZ" altLang="cs-CZ" i="1" dirty="0"/>
              <a:t> </a:t>
            </a:r>
            <a:r>
              <a:rPr lang="cs-CZ" altLang="cs-CZ" i="1" dirty="0" err="1"/>
              <a:t>Buddhism</a:t>
            </a:r>
            <a:r>
              <a:rPr lang="cs-CZ" altLang="cs-CZ" dirty="0"/>
              <a:t> (2001)</a:t>
            </a:r>
            <a:endParaRPr lang="cs-CZ" altLang="cs-CZ" i="1" dirty="0"/>
          </a:p>
          <a:p>
            <a:r>
              <a:rPr lang="cs-CZ" altLang="cs-CZ" i="1" dirty="0" err="1"/>
              <a:t>The</a:t>
            </a:r>
            <a:r>
              <a:rPr lang="cs-CZ" altLang="cs-CZ" i="1" dirty="0"/>
              <a:t> Story </a:t>
            </a:r>
            <a:r>
              <a:rPr lang="cs-CZ" altLang="cs-CZ" i="1" dirty="0" err="1"/>
              <a:t>of</a:t>
            </a:r>
            <a:r>
              <a:rPr lang="cs-CZ" altLang="cs-CZ" i="1" dirty="0"/>
              <a:t> Art </a:t>
            </a:r>
            <a:r>
              <a:rPr lang="cs-CZ" altLang="cs-CZ" dirty="0"/>
              <a:t>(1950)</a:t>
            </a:r>
          </a:p>
          <a:p>
            <a:r>
              <a:rPr lang="cs-CZ" altLang="cs-CZ" i="1" dirty="0" err="1"/>
              <a:t>Philosophical</a:t>
            </a:r>
            <a:r>
              <a:rPr lang="cs-CZ" altLang="cs-CZ" i="1" dirty="0"/>
              <a:t> </a:t>
            </a:r>
            <a:r>
              <a:rPr lang="cs-CZ" altLang="cs-CZ" i="1" dirty="0" err="1"/>
              <a:t>Stories</a:t>
            </a:r>
            <a:r>
              <a:rPr lang="cs-CZ" altLang="cs-CZ" dirty="0"/>
              <a:t> (2010)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21C7B-78E2-4D62-A221-F37F32D3C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6026CD-32EB-40B2-98A6-861BDE777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>
                <a:solidFill>
                  <a:srgbClr val="C00000"/>
                </a:solidFill>
              </a:rPr>
              <a:t>Narrative</a:t>
            </a:r>
            <a:r>
              <a:rPr lang="cs-CZ" dirty="0"/>
              <a:t> </a:t>
            </a:r>
            <a:r>
              <a:rPr lang="en-GB" dirty="0"/>
              <a:t>is a structured </a:t>
            </a:r>
            <a:r>
              <a:rPr lang="en-GB" dirty="0">
                <a:solidFill>
                  <a:srgbClr val="C00000"/>
                </a:solidFill>
              </a:rPr>
              <a:t>sequence</a:t>
            </a:r>
            <a:r>
              <a:rPr lang="en-GB" dirty="0"/>
              <a:t> of events. It is a narration about “</a:t>
            </a:r>
            <a:r>
              <a:rPr lang="en-GB" dirty="0">
                <a:solidFill>
                  <a:srgbClr val="C00000"/>
                </a:solidFill>
              </a:rPr>
              <a:t>what happened</a:t>
            </a:r>
            <a:r>
              <a:rPr lang="en-GB" dirty="0"/>
              <a:t>”, when and </a:t>
            </a:r>
            <a:r>
              <a:rPr lang="en-GB" dirty="0">
                <a:solidFill>
                  <a:srgbClr val="C00000"/>
                </a:solidFill>
              </a:rPr>
              <a:t>how</a:t>
            </a:r>
            <a:r>
              <a:rPr lang="en-GB" dirty="0"/>
              <a:t> it happened (</a:t>
            </a:r>
            <a:r>
              <a:rPr lang="en-GB" dirty="0">
                <a:solidFill>
                  <a:srgbClr val="C00000"/>
                </a:solidFill>
              </a:rPr>
              <a:t>chronology</a:t>
            </a:r>
            <a:r>
              <a:rPr lang="en-GB" dirty="0"/>
              <a:t>), and such narration also comprises the participants of these events. </a:t>
            </a:r>
            <a:endParaRPr lang="cs-CZ" dirty="0"/>
          </a:p>
          <a:p>
            <a:endParaRPr lang="cs-CZ" dirty="0"/>
          </a:p>
          <a:p>
            <a:r>
              <a:rPr lang="cs-CZ" b="1" dirty="0" err="1">
                <a:solidFill>
                  <a:srgbClr val="C00000"/>
                </a:solidFill>
              </a:rPr>
              <a:t>Narration</a:t>
            </a:r>
            <a:r>
              <a:rPr lang="cs-CZ" dirty="0"/>
              <a:t> </a:t>
            </a:r>
            <a:r>
              <a:rPr lang="en-GB" dirty="0"/>
              <a:t>may</a:t>
            </a:r>
            <a:r>
              <a:rPr lang="cs-CZ" dirty="0"/>
              <a:t> </a:t>
            </a:r>
            <a:r>
              <a:rPr lang="en-GB" dirty="0"/>
              <a:t>be defined as a presentation of the story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Story/</a:t>
            </a:r>
            <a:r>
              <a:rPr lang="cs-CZ" dirty="0" err="1"/>
              <a:t>Narrative</a:t>
            </a:r>
            <a:r>
              <a:rPr lang="cs-CZ" dirty="0"/>
              <a:t>				</a:t>
            </a:r>
            <a:r>
              <a:rPr lang="cs-CZ" dirty="0" err="1"/>
              <a:t>Narration</a:t>
            </a:r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EBC41644-E69C-4252-9541-E7940F5F5A9D}"/>
              </a:ext>
            </a:extLst>
          </p:cNvPr>
          <p:cNvSpPr/>
          <p:nvPr/>
        </p:nvSpPr>
        <p:spPr>
          <a:xfrm>
            <a:off x="4296792" y="45986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938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D8806D-7861-49EF-8725-FFF6BFC31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8E2E66-7A55-4098-A05B-373B0BA6D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Story/</a:t>
            </a:r>
            <a:r>
              <a:rPr lang="cs-CZ" dirty="0" err="1"/>
              <a:t>Narration</a:t>
            </a:r>
            <a:r>
              <a:rPr lang="cs-CZ" dirty="0"/>
              <a:t> 			</a:t>
            </a:r>
            <a:r>
              <a:rPr lang="cs-CZ" dirty="0" err="1"/>
              <a:t>Narration</a:t>
            </a:r>
            <a:endParaRPr lang="cs-CZ" dirty="0"/>
          </a:p>
          <a:p>
            <a:r>
              <a:rPr lang="cs-CZ" dirty="0"/>
              <a:t>His story = </a:t>
            </a:r>
            <a:r>
              <a:rPr lang="cs-CZ" dirty="0" err="1"/>
              <a:t>history</a:t>
            </a:r>
            <a:endParaRPr lang="cs-CZ" dirty="0"/>
          </a:p>
          <a:p>
            <a:r>
              <a:rPr lang="cs-CZ" dirty="0" err="1"/>
              <a:t>What</a:t>
            </a:r>
            <a:r>
              <a:rPr lang="cs-CZ" dirty="0"/>
              <a:t>?</a:t>
            </a:r>
          </a:p>
          <a:p>
            <a:r>
              <a:rPr lang="cs-CZ" dirty="0" err="1"/>
              <a:t>When</a:t>
            </a:r>
            <a:r>
              <a:rPr lang="cs-CZ" dirty="0"/>
              <a:t>?</a:t>
            </a:r>
          </a:p>
          <a:p>
            <a:r>
              <a:rPr lang="cs-CZ" dirty="0" err="1"/>
              <a:t>How</a:t>
            </a:r>
            <a:r>
              <a:rPr lang="cs-CZ" dirty="0"/>
              <a:t>?</a:t>
            </a:r>
          </a:p>
          <a:p>
            <a:pPr marL="0" indent="0">
              <a:buNone/>
            </a:pPr>
            <a:r>
              <a:rPr lang="cs-CZ" dirty="0"/>
              <a:t>		</a:t>
            </a:r>
          </a:p>
          <a:p>
            <a:r>
              <a:rPr lang="cs-CZ" dirty="0"/>
              <a:t>Příběh: </a:t>
            </a:r>
            <a:r>
              <a:rPr lang="cs-CZ" i="1" dirty="0"/>
              <a:t>při</a:t>
            </a:r>
            <a:r>
              <a:rPr lang="cs-CZ" dirty="0"/>
              <a:t>- + sloveso </a:t>
            </a:r>
            <a:r>
              <a:rPr lang="cs-CZ" i="1" dirty="0"/>
              <a:t>běhat</a:t>
            </a:r>
            <a:r>
              <a:rPr lang="cs-CZ" dirty="0"/>
              <a:t>, slovensky </a:t>
            </a:r>
            <a:r>
              <a:rPr lang="cs-CZ" i="1" dirty="0" err="1"/>
              <a:t>príbeh</a:t>
            </a:r>
            <a:r>
              <a:rPr lang="cs-CZ" dirty="0"/>
              <a:t>. </a:t>
            </a:r>
          </a:p>
          <a:p>
            <a:r>
              <a:rPr lang="cs-CZ" dirty="0"/>
              <a:t>Příběh = </a:t>
            </a:r>
            <a:r>
              <a:rPr lang="cs-CZ" i="1" dirty="0" err="1"/>
              <a:t>pribegáť</a:t>
            </a:r>
            <a:r>
              <a:rPr lang="cs-CZ" dirty="0"/>
              <a:t> = </a:t>
            </a:r>
            <a:r>
              <a:rPr lang="cs-CZ" i="1" dirty="0"/>
              <a:t>přibíhat</a:t>
            </a:r>
            <a:r>
              <a:rPr lang="cs-CZ" dirty="0"/>
              <a:t>, ale také </a:t>
            </a:r>
            <a:r>
              <a:rPr lang="cs-CZ" i="1" dirty="0"/>
              <a:t>obracet se oč</a:t>
            </a:r>
            <a:r>
              <a:rPr lang="cs-CZ" dirty="0"/>
              <a:t>, </a:t>
            </a:r>
            <a:r>
              <a:rPr lang="cs-CZ" i="1" dirty="0"/>
              <a:t>žádat</a:t>
            </a:r>
            <a:r>
              <a:rPr lang="cs-CZ" dirty="0"/>
              <a:t> apod.</a:t>
            </a:r>
          </a:p>
          <a:p>
            <a:r>
              <a:rPr lang="cs-CZ" b="1" dirty="0">
                <a:solidFill>
                  <a:srgbClr val="C00000"/>
                </a:solidFill>
              </a:rPr>
              <a:t>Příběh</a:t>
            </a:r>
            <a:r>
              <a:rPr lang="cs-CZ" dirty="0"/>
              <a:t> = </a:t>
            </a:r>
            <a:r>
              <a:rPr lang="cs-CZ" dirty="0">
                <a:solidFill>
                  <a:srgbClr val="C00000"/>
                </a:solidFill>
              </a:rPr>
              <a:t>(se) </a:t>
            </a:r>
            <a:r>
              <a:rPr lang="cs-CZ" i="1" dirty="0">
                <a:solidFill>
                  <a:srgbClr val="C00000"/>
                </a:solidFill>
              </a:rPr>
              <a:t>přiběhlo</a:t>
            </a:r>
            <a:r>
              <a:rPr lang="cs-CZ" dirty="0">
                <a:solidFill>
                  <a:srgbClr val="C00000"/>
                </a:solidFill>
              </a:rPr>
              <a:t>, </a:t>
            </a:r>
            <a:r>
              <a:rPr lang="cs-CZ" i="1" dirty="0">
                <a:solidFill>
                  <a:srgbClr val="C00000"/>
                </a:solidFill>
              </a:rPr>
              <a:t>co se seběhlo; </a:t>
            </a:r>
            <a:r>
              <a:rPr lang="cs-CZ" i="1" dirty="0"/>
              <a:t>co se událo, co se přihodilo</a:t>
            </a:r>
            <a:r>
              <a:rPr lang="cs-CZ" dirty="0"/>
              <a:t>. </a:t>
            </a:r>
          </a:p>
          <a:p>
            <a:r>
              <a:rPr lang="cs-CZ" i="1" dirty="0"/>
              <a:t>přihoditi se</a:t>
            </a:r>
            <a:r>
              <a:rPr lang="cs-CZ" dirty="0"/>
              <a:t> = </a:t>
            </a:r>
            <a:r>
              <a:rPr lang="cs-CZ" i="1" dirty="0"/>
              <a:t>při</a:t>
            </a:r>
            <a:r>
              <a:rPr lang="cs-CZ" dirty="0"/>
              <a:t>-  a slovesa </a:t>
            </a:r>
            <a:r>
              <a:rPr lang="cs-CZ" i="1" dirty="0"/>
              <a:t>hoditi; </a:t>
            </a:r>
            <a:r>
              <a:rPr lang="cs-CZ" dirty="0"/>
              <a:t>to je odvozené ze stč. </a:t>
            </a:r>
            <a:r>
              <a:rPr lang="cs-CZ" i="1" dirty="0"/>
              <a:t>hoditi </a:t>
            </a:r>
            <a:r>
              <a:rPr lang="cs-CZ" i="1" dirty="0" err="1"/>
              <a:t>sě</a:t>
            </a:r>
            <a:r>
              <a:rPr lang="cs-CZ" i="1" dirty="0"/>
              <a:t> </a:t>
            </a:r>
            <a:r>
              <a:rPr lang="cs-CZ" dirty="0"/>
              <a:t>= strefiti se (tj. v pravé místo zasáhnout) při vrhání oštěpu. Významově blízké je slovo </a:t>
            </a:r>
            <a:r>
              <a:rPr lang="cs-CZ" i="1" dirty="0"/>
              <a:t>trefiti</a:t>
            </a:r>
            <a:r>
              <a:rPr lang="cs-CZ" dirty="0"/>
              <a:t>, které může objasnit i další významy: </a:t>
            </a:r>
            <a:r>
              <a:rPr lang="cs-CZ" i="1" dirty="0"/>
              <a:t>přihoditi se</a:t>
            </a:r>
            <a:r>
              <a:rPr lang="cs-CZ" dirty="0"/>
              <a:t> (</a:t>
            </a:r>
            <a:r>
              <a:rPr lang="cs-CZ" dirty="0" err="1"/>
              <a:t>přitrefiti</a:t>
            </a:r>
            <a:r>
              <a:rPr lang="cs-CZ" dirty="0"/>
              <a:t> se), </a:t>
            </a:r>
            <a:r>
              <a:rPr lang="cs-CZ" i="1" dirty="0"/>
              <a:t>příhoda</a:t>
            </a:r>
            <a:r>
              <a:rPr lang="cs-CZ" dirty="0"/>
              <a:t> aj. (srov. </a:t>
            </a:r>
            <a:r>
              <a:rPr lang="cs-CZ" cap="all" dirty="0"/>
              <a:t>Machek</a:t>
            </a:r>
            <a:r>
              <a:rPr lang="cs-CZ" dirty="0"/>
              <a:t> 1997: 173). </a:t>
            </a:r>
          </a:p>
          <a:p>
            <a:r>
              <a:rPr lang="cs-CZ" dirty="0"/>
              <a:t>Zajímavé je, že slova </a:t>
            </a:r>
            <a:r>
              <a:rPr lang="cs-CZ" i="1" dirty="0"/>
              <a:t>příběh</a:t>
            </a:r>
            <a:r>
              <a:rPr lang="cs-CZ" dirty="0"/>
              <a:t> i </a:t>
            </a:r>
            <a:r>
              <a:rPr lang="cs-CZ" i="1" dirty="0"/>
              <a:t>příhoda</a:t>
            </a:r>
            <a:r>
              <a:rPr lang="cs-CZ" dirty="0"/>
              <a:t> mají v základu sloveso vyjadřující pohyb: </a:t>
            </a:r>
            <a:r>
              <a:rPr lang="cs-CZ" i="1" dirty="0">
                <a:solidFill>
                  <a:srgbClr val="C00000"/>
                </a:solidFill>
              </a:rPr>
              <a:t>běžeti</a:t>
            </a:r>
            <a:r>
              <a:rPr lang="cs-CZ" dirty="0">
                <a:solidFill>
                  <a:srgbClr val="C00000"/>
                </a:solidFill>
              </a:rPr>
              <a:t>, </a:t>
            </a:r>
            <a:r>
              <a:rPr lang="cs-CZ" i="1" dirty="0">
                <a:solidFill>
                  <a:srgbClr val="C00000"/>
                </a:solidFill>
              </a:rPr>
              <a:t>hoditi</a:t>
            </a:r>
            <a:r>
              <a:rPr lang="cs-CZ" dirty="0">
                <a:solidFill>
                  <a:srgbClr val="C00000"/>
                </a:solidFill>
              </a:rPr>
              <a:t>.</a:t>
            </a:r>
          </a:p>
          <a:p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AF2F6509-E770-44BE-AFE7-07302D681E6C}"/>
              </a:ext>
            </a:extLst>
          </p:cNvPr>
          <p:cNvSpPr/>
          <p:nvPr/>
        </p:nvSpPr>
        <p:spPr>
          <a:xfrm>
            <a:off x="3018407" y="169068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687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15C6568-01E1-4BC1-9AD8-12B10F81A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5625"/>
            <a:ext cx="10439400" cy="4445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25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vyprávět</a:t>
            </a:r>
            <a:r>
              <a:rPr lang="cs-CZ" sz="2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 </a:t>
            </a:r>
            <a:r>
              <a:rPr lang="cs-CZ" sz="25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</a:t>
            </a:r>
            <a:r>
              <a:rPr lang="cs-CZ" sz="2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a slova </a:t>
            </a:r>
            <a:r>
              <a:rPr lang="cs-CZ" sz="25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praviti, </a:t>
            </a:r>
            <a:r>
              <a:rPr lang="cs-CZ" sz="2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které primárně znamená něco „říkati, říci“.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2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Odvoz: </a:t>
            </a:r>
            <a:r>
              <a:rPr lang="cs-CZ" sz="25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vypravovati, vyprávěti, rozprávěti</a:t>
            </a:r>
            <a:r>
              <a:rPr lang="cs-CZ" sz="2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odtud </a:t>
            </a:r>
            <a:r>
              <a:rPr lang="cs-CZ" sz="25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rozprava</a:t>
            </a:r>
            <a:r>
              <a:rPr lang="cs-CZ" sz="2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2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 slovenštině se objevují slova </a:t>
            </a:r>
            <a:r>
              <a:rPr lang="cs-CZ" sz="25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vyprávať</a:t>
            </a:r>
            <a:r>
              <a:rPr lang="cs-CZ" sz="2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5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rozprávať</a:t>
            </a:r>
            <a:r>
              <a:rPr lang="cs-CZ" sz="2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z toho je odvozeno slovo </a:t>
            </a:r>
            <a:r>
              <a:rPr lang="cs-CZ" sz="25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rozprávka</a:t>
            </a:r>
            <a:r>
              <a:rPr lang="cs-CZ" sz="2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tj. pohádka.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2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Praviti = pravý; „říci, říkati to, co je pravé, pravdivé“, „něco jako pravé, pravdivé tvrditi“</a:t>
            </a:r>
          </a:p>
        </p:txBody>
      </p:sp>
    </p:spTree>
    <p:extLst>
      <p:ext uri="{BB962C8B-B14F-4D97-AF65-F5344CB8AC3E}">
        <p14:creationId xmlns:p14="http://schemas.microsoft.com/office/powerpoint/2010/main" val="691426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21C7B-78E2-4D62-A221-F37F32D3C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6026CD-32EB-40B2-98A6-861BDE777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>
                <a:solidFill>
                  <a:srgbClr val="C00000"/>
                </a:solidFill>
              </a:rPr>
              <a:t>Narrative</a:t>
            </a:r>
            <a:r>
              <a:rPr lang="cs-CZ" dirty="0"/>
              <a:t> </a:t>
            </a:r>
            <a:r>
              <a:rPr lang="en-GB" dirty="0"/>
              <a:t>is a structured </a:t>
            </a:r>
            <a:r>
              <a:rPr lang="en-GB" dirty="0">
                <a:solidFill>
                  <a:srgbClr val="C00000"/>
                </a:solidFill>
              </a:rPr>
              <a:t>sequence</a:t>
            </a:r>
            <a:r>
              <a:rPr lang="en-GB" dirty="0"/>
              <a:t> of events. It is a narration about “</a:t>
            </a:r>
            <a:r>
              <a:rPr lang="en-GB" dirty="0">
                <a:solidFill>
                  <a:srgbClr val="C00000"/>
                </a:solidFill>
              </a:rPr>
              <a:t>what happened</a:t>
            </a:r>
            <a:r>
              <a:rPr lang="en-GB" dirty="0"/>
              <a:t>”, when and </a:t>
            </a:r>
            <a:r>
              <a:rPr lang="en-GB" dirty="0">
                <a:solidFill>
                  <a:srgbClr val="C00000"/>
                </a:solidFill>
              </a:rPr>
              <a:t>how</a:t>
            </a:r>
            <a:r>
              <a:rPr lang="en-GB" dirty="0"/>
              <a:t> it happened (</a:t>
            </a:r>
            <a:r>
              <a:rPr lang="en-GB" dirty="0">
                <a:solidFill>
                  <a:srgbClr val="C00000"/>
                </a:solidFill>
              </a:rPr>
              <a:t>chronology</a:t>
            </a:r>
            <a:r>
              <a:rPr lang="en-GB" dirty="0"/>
              <a:t>), and such narration also comprises the participants of these events. </a:t>
            </a:r>
            <a:endParaRPr lang="cs-CZ" dirty="0"/>
          </a:p>
          <a:p>
            <a:endParaRPr lang="cs-CZ" dirty="0"/>
          </a:p>
          <a:p>
            <a:r>
              <a:rPr lang="cs-CZ" b="1" dirty="0" err="1">
                <a:solidFill>
                  <a:srgbClr val="C00000"/>
                </a:solidFill>
              </a:rPr>
              <a:t>Narration</a:t>
            </a:r>
            <a:r>
              <a:rPr lang="cs-CZ" dirty="0"/>
              <a:t> </a:t>
            </a:r>
            <a:r>
              <a:rPr lang="en-GB" dirty="0"/>
              <a:t>may</a:t>
            </a:r>
            <a:r>
              <a:rPr lang="cs-CZ" dirty="0"/>
              <a:t> </a:t>
            </a:r>
            <a:r>
              <a:rPr lang="en-GB" dirty="0"/>
              <a:t>be defined as a presentation of the story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Story/</a:t>
            </a:r>
            <a:r>
              <a:rPr lang="cs-CZ" dirty="0" err="1"/>
              <a:t>Narrative</a:t>
            </a:r>
            <a:r>
              <a:rPr lang="cs-CZ" dirty="0"/>
              <a:t>				</a:t>
            </a:r>
            <a:r>
              <a:rPr lang="cs-CZ" dirty="0" err="1"/>
              <a:t>Narration</a:t>
            </a:r>
            <a:r>
              <a:rPr lang="cs-CZ" dirty="0"/>
              <a:t> (</a:t>
            </a:r>
            <a:r>
              <a:rPr lang="cs-CZ" dirty="0" err="1"/>
              <a:t>diff</a:t>
            </a:r>
            <a:r>
              <a:rPr lang="cs-CZ" dirty="0"/>
              <a:t>. Medium)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EBC41644-E69C-4252-9541-E7940F5F5A9D}"/>
              </a:ext>
            </a:extLst>
          </p:cNvPr>
          <p:cNvSpPr/>
          <p:nvPr/>
        </p:nvSpPr>
        <p:spPr>
          <a:xfrm>
            <a:off x="4296792" y="45986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455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4FE05A1-634B-49C1-83C8-19525F762A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28627"/>
            <a:ext cx="8229600" cy="63669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cs-CZ" sz="3600" b="1" dirty="0"/>
            </a:br>
            <a:r>
              <a:rPr lang="cs-CZ" sz="3600" b="1" dirty="0">
                <a:solidFill>
                  <a:srgbClr val="C00000"/>
                </a:solidFill>
              </a:rPr>
              <a:t>Story and </a:t>
            </a:r>
            <a:r>
              <a:rPr lang="cs-CZ" sz="3600" b="1" dirty="0" err="1">
                <a:solidFill>
                  <a:srgbClr val="C00000"/>
                </a:solidFill>
              </a:rPr>
              <a:t>Narrative</a:t>
            </a:r>
            <a:br>
              <a:rPr lang="cs-CZ" sz="3600" b="1" dirty="0"/>
            </a:br>
            <a:br>
              <a:rPr lang="cs-CZ" sz="3600" b="1" dirty="0"/>
            </a:br>
            <a:endParaRPr lang="cs-CZ" sz="3600" b="1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B27C5A1-BFAE-4FB6-B286-1997B5AB7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66876" y="1000125"/>
            <a:ext cx="8543925" cy="5130800"/>
          </a:xfrm>
        </p:spPr>
        <p:txBody>
          <a:bodyPr/>
          <a:lstStyle/>
          <a:p>
            <a:pPr algn="just">
              <a:defRPr/>
            </a:pPr>
            <a:endParaRPr lang="cs-CZ" sz="2200" dirty="0"/>
          </a:p>
          <a:p>
            <a:pPr algn="just">
              <a:defRPr/>
            </a:pPr>
            <a:endParaRPr lang="cs-CZ" sz="2200" dirty="0"/>
          </a:p>
          <a:p>
            <a:pPr algn="just">
              <a:defRPr/>
            </a:pPr>
            <a:r>
              <a:rPr lang="cs-CZ" dirty="0" err="1"/>
              <a:t>The</a:t>
            </a:r>
            <a:r>
              <a:rPr lang="cs-CZ" dirty="0"/>
              <a:t> term </a:t>
            </a:r>
            <a:r>
              <a:rPr lang="en-US" b="1" dirty="0"/>
              <a:t>narrative</a:t>
            </a:r>
            <a:r>
              <a:rPr lang="en-US" dirty="0"/>
              <a:t> </a:t>
            </a:r>
            <a:r>
              <a:rPr lang="cs-CZ" dirty="0"/>
              <a:t>= </a:t>
            </a:r>
            <a:r>
              <a:rPr lang="en-US" dirty="0"/>
              <a:t>commonly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used in humanities, sciences, and also education. However, in each of these fields the term is used in different ways and for different purposes. </a:t>
            </a:r>
            <a:endParaRPr lang="cs-CZ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algn="just">
              <a:defRPr/>
            </a:pPr>
            <a:endParaRPr lang="cs-CZ" dirty="0"/>
          </a:p>
          <a:p>
            <a:pPr algn="just">
              <a:defRPr/>
            </a:pPr>
            <a:r>
              <a:rPr lang="en-US" dirty="0"/>
              <a:t>Narratives play important functions in humanities, sciences, and education. </a:t>
            </a:r>
            <a:endParaRPr lang="cs-CZ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8EB4F9E0-DD53-4C4D-85D9-FD6CD84703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b="1" dirty="0">
                <a:solidFill>
                  <a:srgbClr val="C00000"/>
                </a:solidFill>
              </a:rPr>
              <a:t>Narrative realism</a:t>
            </a:r>
            <a:endParaRPr lang="cs-CZ" altLang="cs-CZ" b="1" dirty="0">
              <a:solidFill>
                <a:srgbClr val="C00000"/>
              </a:solidFill>
            </a:endParaRP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5EEF0F0F-A3AA-4B03-9E8B-0FD26D338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cs-CZ" dirty="0"/>
              <a:t>Like Plato</a:t>
            </a:r>
            <a:r>
              <a:rPr lang="en-US" altLang="cs-CZ" dirty="0"/>
              <a:t>’</a:t>
            </a:r>
            <a:r>
              <a:rPr lang="en-GB" altLang="cs-CZ" dirty="0"/>
              <a:t>s realism, narrative realism is based on the belief that narrative structures “exist </a:t>
            </a:r>
            <a:r>
              <a:rPr lang="en-GB" altLang="cs-CZ" i="1" dirty="0"/>
              <a:t>in</a:t>
            </a:r>
            <a:r>
              <a:rPr lang="en-GB" altLang="cs-CZ" dirty="0"/>
              <a:t> human world as such, not only in the stories humans narrate </a:t>
            </a:r>
            <a:r>
              <a:rPr lang="en-GB" altLang="cs-CZ" i="1" dirty="0"/>
              <a:t>of </a:t>
            </a:r>
            <a:r>
              <a:rPr lang="en-GB" altLang="cs-CZ" dirty="0"/>
              <a:t>this world</a:t>
            </a:r>
            <a:r>
              <a:rPr lang="en-GB" altLang="cs-CZ" i="1" dirty="0"/>
              <a:t>” </a:t>
            </a:r>
            <a:r>
              <a:rPr lang="en-GB" altLang="cs-CZ" dirty="0"/>
              <a:t>(Fay 2002: 214).  In this sense people find stories in their lives rather than invent them. </a:t>
            </a:r>
            <a:endParaRPr lang="en-US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We</a:t>
            </a:r>
            <a:r>
              <a:rPr lang="cs-CZ" altLang="cs-CZ" b="1" dirty="0"/>
              <a:t> live in </a:t>
            </a:r>
            <a:r>
              <a:rPr lang="cs-CZ" altLang="cs-CZ" b="1" dirty="0" err="1"/>
              <a:t>stories</a:t>
            </a:r>
            <a:endParaRPr lang="en-US" alt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27D14B5E-6FFB-4E3A-BE82-CD0378A5C3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b="1" dirty="0">
                <a:solidFill>
                  <a:srgbClr val="C00000"/>
                </a:solidFill>
              </a:rPr>
              <a:t>Narrative constructivism</a:t>
            </a:r>
            <a:endParaRPr lang="cs-CZ" altLang="cs-CZ" b="1" dirty="0">
              <a:solidFill>
                <a:srgbClr val="C00000"/>
              </a:solidFill>
            </a:endParaRP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9F406EEC-7298-434F-AA86-FB44A761EE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cs-CZ" sz="2400" dirty="0"/>
          </a:p>
          <a:p>
            <a:pPr>
              <a:lnSpc>
                <a:spcPct val="80000"/>
              </a:lnSpc>
            </a:pPr>
            <a:r>
              <a:rPr lang="en-GB" altLang="cs-CZ" sz="2400" dirty="0"/>
              <a:t>Narrative constructivists claim that the flow of events is entirely chaotic and incomplete and that it is us who ascribe them meaning. </a:t>
            </a:r>
            <a:r>
              <a:rPr lang="en-GB" altLang="cs-CZ" sz="2400" dirty="0">
                <a:solidFill>
                  <a:srgbClr val="C00000"/>
                </a:solidFill>
              </a:rPr>
              <a:t>Our perception of the world is narrative but only because we see the world around us, the objective reality, through the lens of a time sequence of events and a causal grid. </a:t>
            </a:r>
            <a:endParaRPr lang="cs-CZ" altLang="cs-CZ" sz="2400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endParaRPr lang="en-GB" altLang="cs-CZ" sz="2400" dirty="0"/>
          </a:p>
          <a:p>
            <a:pPr>
              <a:lnSpc>
                <a:spcPct val="80000"/>
              </a:lnSpc>
            </a:pPr>
            <a:r>
              <a:rPr lang="en-GB" altLang="cs-CZ" sz="2400" dirty="0"/>
              <a:t>David Hume, Immanuel Kant and </a:t>
            </a:r>
            <a:r>
              <a:rPr lang="en-GB" altLang="cs-CZ" sz="2400" dirty="0">
                <a:solidFill>
                  <a:srgbClr val="C00000"/>
                </a:solidFill>
              </a:rPr>
              <a:t>modern cognitivists </a:t>
            </a:r>
            <a:r>
              <a:rPr lang="en-GB" altLang="cs-CZ" sz="2400" dirty="0"/>
              <a:t>alike believe that both grids are an integral part of the pre set structuring of our mind.</a:t>
            </a:r>
            <a:r>
              <a:rPr lang="cs-CZ" altLang="cs-CZ" sz="2400" dirty="0"/>
              <a:t> </a:t>
            </a:r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r>
              <a:rPr lang="cs-CZ" altLang="cs-CZ" sz="2400" b="1" dirty="0" err="1"/>
              <a:t>We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think</a:t>
            </a:r>
            <a:r>
              <a:rPr lang="cs-CZ" altLang="cs-CZ" sz="2400" b="1" dirty="0"/>
              <a:t> in </a:t>
            </a:r>
            <a:r>
              <a:rPr lang="cs-CZ" altLang="cs-CZ" sz="2400" b="1" dirty="0" err="1"/>
              <a:t>stories</a:t>
            </a:r>
            <a:endParaRPr lang="en-US" altLang="cs-CZ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C49C9F-0D09-4620-B7DE-A698F3AB01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79641"/>
            <a:ext cx="9466006" cy="2713702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cs-CZ" sz="3100" dirty="0" err="1"/>
              <a:t>The</a:t>
            </a:r>
            <a:r>
              <a:rPr lang="cs-CZ" sz="3100" dirty="0"/>
              <a:t> </a:t>
            </a:r>
            <a:r>
              <a:rPr lang="cs-CZ" sz="3100" dirty="0" err="1"/>
              <a:t>aim</a:t>
            </a:r>
            <a:r>
              <a:rPr lang="cs-CZ" sz="3100" dirty="0"/>
              <a:t> </a:t>
            </a:r>
            <a:r>
              <a:rPr lang="cs-CZ" sz="3100" dirty="0" err="1"/>
              <a:t>of</a:t>
            </a:r>
            <a:r>
              <a:rPr lang="cs-CZ" sz="3100" dirty="0"/>
              <a:t> </a:t>
            </a:r>
            <a:r>
              <a:rPr lang="cs-CZ" sz="3100" dirty="0" err="1"/>
              <a:t>the</a:t>
            </a:r>
            <a:r>
              <a:rPr lang="cs-CZ" sz="3100" dirty="0"/>
              <a:t> </a:t>
            </a:r>
            <a:r>
              <a:rPr lang="cs-CZ" sz="3100" dirty="0" err="1"/>
              <a:t>course</a:t>
            </a:r>
            <a:r>
              <a:rPr lang="cs-CZ" sz="3100" dirty="0"/>
              <a:t> </a:t>
            </a:r>
            <a:r>
              <a:rPr lang="cs-CZ" sz="3100" dirty="0" err="1"/>
              <a:t>is</a:t>
            </a:r>
            <a:r>
              <a:rPr lang="cs-CZ" sz="3100" dirty="0"/>
              <a:t> to </a:t>
            </a:r>
            <a:r>
              <a:rPr lang="cs-CZ" sz="3100" dirty="0" err="1"/>
              <a:t>introduce</a:t>
            </a:r>
            <a:r>
              <a:rPr lang="cs-CZ" sz="3100" dirty="0"/>
              <a:t> </a:t>
            </a:r>
            <a:r>
              <a:rPr lang="cs-CZ" sz="3100" dirty="0" err="1"/>
              <a:t>essential</a:t>
            </a:r>
            <a:r>
              <a:rPr lang="cs-CZ" sz="3100" dirty="0"/>
              <a:t> </a:t>
            </a:r>
            <a:r>
              <a:rPr lang="cs-CZ" sz="3100" dirty="0" err="1"/>
              <a:t>narratological</a:t>
            </a:r>
            <a:r>
              <a:rPr lang="cs-CZ" sz="3100" dirty="0"/>
              <a:t> </a:t>
            </a:r>
            <a:r>
              <a:rPr lang="cs-CZ" sz="3100" dirty="0" err="1"/>
              <a:t>concepts</a:t>
            </a:r>
            <a:r>
              <a:rPr lang="cs-CZ" sz="3100" dirty="0"/>
              <a:t> to </a:t>
            </a:r>
            <a:r>
              <a:rPr lang="cs-CZ" sz="3100" dirty="0" err="1"/>
              <a:t>the</a:t>
            </a:r>
            <a:r>
              <a:rPr lang="cs-CZ" sz="3100" dirty="0"/>
              <a:t> </a:t>
            </a:r>
            <a:r>
              <a:rPr lang="cs-CZ" sz="3100" dirty="0" err="1"/>
              <a:t>students</a:t>
            </a:r>
            <a:r>
              <a:rPr lang="cs-CZ" sz="3100" dirty="0"/>
              <a:t> in </a:t>
            </a:r>
            <a:r>
              <a:rPr lang="cs-CZ" sz="3100" dirty="0" err="1"/>
              <a:t>English</a:t>
            </a:r>
            <a:r>
              <a:rPr lang="cs-CZ" sz="3100" dirty="0"/>
              <a:t>, </a:t>
            </a:r>
            <a:r>
              <a:rPr lang="cs-CZ" sz="3100" dirty="0" err="1"/>
              <a:t>familiarize</a:t>
            </a:r>
            <a:r>
              <a:rPr lang="cs-CZ" sz="3100" dirty="0"/>
              <a:t> </a:t>
            </a:r>
            <a:r>
              <a:rPr lang="cs-CZ" sz="3100" dirty="0" err="1"/>
              <a:t>them</a:t>
            </a:r>
            <a:r>
              <a:rPr lang="cs-CZ" sz="3100" dirty="0"/>
              <a:t> </a:t>
            </a:r>
            <a:r>
              <a:rPr lang="cs-CZ" sz="3100" dirty="0" err="1"/>
              <a:t>with</a:t>
            </a:r>
            <a:r>
              <a:rPr lang="cs-CZ" sz="3100" dirty="0"/>
              <a:t> </a:t>
            </a:r>
            <a:r>
              <a:rPr lang="cs-CZ" sz="3100" dirty="0">
                <a:solidFill>
                  <a:srgbClr val="C00000"/>
                </a:solidFill>
              </a:rPr>
              <a:t>basic </a:t>
            </a:r>
            <a:r>
              <a:rPr lang="cs-CZ" sz="3100" dirty="0" err="1">
                <a:solidFill>
                  <a:srgbClr val="C00000"/>
                </a:solidFill>
              </a:rPr>
              <a:t>theories</a:t>
            </a:r>
            <a:r>
              <a:rPr lang="cs-CZ" sz="3100" dirty="0">
                <a:solidFill>
                  <a:srgbClr val="C00000"/>
                </a:solidFill>
              </a:rPr>
              <a:t> and </a:t>
            </a:r>
            <a:r>
              <a:rPr lang="cs-CZ" sz="3100" dirty="0" err="1">
                <a:solidFill>
                  <a:srgbClr val="C00000"/>
                </a:solidFill>
              </a:rPr>
              <a:t>methods</a:t>
            </a:r>
            <a:r>
              <a:rPr lang="cs-CZ" sz="3100" dirty="0">
                <a:solidFill>
                  <a:srgbClr val="C00000"/>
                </a:solidFill>
              </a:rPr>
              <a:t> in </a:t>
            </a:r>
            <a:r>
              <a:rPr lang="cs-CZ" sz="3100" dirty="0" err="1">
                <a:solidFill>
                  <a:srgbClr val="C00000"/>
                </a:solidFill>
              </a:rPr>
              <a:t>the</a:t>
            </a:r>
            <a:r>
              <a:rPr lang="cs-CZ" sz="3100" dirty="0">
                <a:solidFill>
                  <a:srgbClr val="C00000"/>
                </a:solidFill>
              </a:rPr>
              <a:t> study </a:t>
            </a:r>
            <a:r>
              <a:rPr lang="cs-CZ" sz="3100" dirty="0" err="1">
                <a:solidFill>
                  <a:srgbClr val="C00000"/>
                </a:solidFill>
              </a:rPr>
              <a:t>of</a:t>
            </a:r>
            <a:r>
              <a:rPr lang="cs-CZ" sz="3100" dirty="0">
                <a:solidFill>
                  <a:srgbClr val="C00000"/>
                </a:solidFill>
              </a:rPr>
              <a:t> </a:t>
            </a:r>
            <a:r>
              <a:rPr lang="cs-CZ" sz="3100" dirty="0" err="1">
                <a:solidFill>
                  <a:srgbClr val="C00000"/>
                </a:solidFill>
              </a:rPr>
              <a:t>narrative</a:t>
            </a:r>
            <a:r>
              <a:rPr lang="cs-CZ" sz="3100" dirty="0"/>
              <a:t>. </a:t>
            </a:r>
            <a:r>
              <a:rPr lang="cs-CZ" sz="3100" dirty="0" err="1"/>
              <a:t>The</a:t>
            </a:r>
            <a:r>
              <a:rPr lang="cs-CZ" sz="3100" dirty="0"/>
              <a:t> </a:t>
            </a:r>
            <a:r>
              <a:rPr lang="cs-CZ" sz="3100" dirty="0" err="1"/>
              <a:t>course</a:t>
            </a:r>
            <a:r>
              <a:rPr lang="cs-CZ" sz="3100" dirty="0"/>
              <a:t> </a:t>
            </a:r>
            <a:r>
              <a:rPr lang="cs-CZ" sz="3100" dirty="0" err="1"/>
              <a:t>objective</a:t>
            </a:r>
            <a:r>
              <a:rPr lang="cs-CZ" sz="3100" dirty="0"/>
              <a:t> </a:t>
            </a:r>
            <a:r>
              <a:rPr lang="cs-CZ" sz="3100" dirty="0" err="1"/>
              <a:t>is</a:t>
            </a:r>
            <a:r>
              <a:rPr lang="cs-CZ" sz="3100" dirty="0"/>
              <a:t> to </a:t>
            </a:r>
            <a:r>
              <a:rPr lang="cs-CZ" sz="3100" dirty="0" err="1"/>
              <a:t>outline</a:t>
            </a:r>
            <a:r>
              <a:rPr lang="cs-CZ" sz="3100" dirty="0"/>
              <a:t> in </a:t>
            </a:r>
            <a:r>
              <a:rPr lang="cs-CZ" sz="3100" dirty="0" err="1"/>
              <a:t>this</a:t>
            </a:r>
            <a:r>
              <a:rPr lang="cs-CZ" sz="3100" dirty="0"/>
              <a:t> </a:t>
            </a:r>
            <a:r>
              <a:rPr lang="cs-CZ" sz="3100" dirty="0" err="1"/>
              <a:t>context</a:t>
            </a:r>
            <a:r>
              <a:rPr lang="cs-CZ" sz="3100" dirty="0"/>
              <a:t>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14595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94D080F0-8E4F-495A-AC99-E2527024FC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C00000"/>
                </a:solidFill>
              </a:rPr>
              <a:t>Narrative </a:t>
            </a:r>
            <a:r>
              <a:rPr lang="cs-CZ" b="1" dirty="0" err="1">
                <a:solidFill>
                  <a:srgbClr val="C00000"/>
                </a:solidFill>
              </a:rPr>
              <a:t>imagination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07A05BC-CFBA-4775-8452-58B2DFE48D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cs-CZ" sz="2400" dirty="0"/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en-GB" altLang="cs-CZ" sz="2400" dirty="0"/>
              <a:t>According to some cognitive scientists, but also </a:t>
            </a:r>
            <a:r>
              <a:rPr lang="en-GB" altLang="cs-CZ" sz="2400" dirty="0" err="1"/>
              <a:t>narratologists</a:t>
            </a:r>
            <a:r>
              <a:rPr lang="en-GB" altLang="cs-CZ" sz="2400" dirty="0"/>
              <a:t>, narrative imagination represents the fundamental instrument of our thought (cf. Turner 1996). 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AutoShape 5" descr="Z">
            <a:hlinkClick r:id="rId2"/>
            <a:extLst>
              <a:ext uri="{FF2B5EF4-FFF2-40B4-BE49-F238E27FC236}">
                <a16:creationId xmlns:a16="http://schemas.microsoft.com/office/drawing/2014/main" id="{15CF7BEA-8958-4DE8-A01A-D8026095DFF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6" y="46038"/>
            <a:ext cx="185737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43" name="AutoShape 7" descr="Z">
            <a:hlinkClick r:id="rId2"/>
            <a:extLst>
              <a:ext uri="{FF2B5EF4-FFF2-40B4-BE49-F238E27FC236}">
                <a16:creationId xmlns:a16="http://schemas.microsoft.com/office/drawing/2014/main" id="{FC975C3D-859E-417E-ADBD-14BC4E52CD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6" y="46038"/>
            <a:ext cx="185737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45" name="AutoShape 9" descr="Z">
            <a:hlinkClick r:id="rId2"/>
            <a:extLst>
              <a:ext uri="{FF2B5EF4-FFF2-40B4-BE49-F238E27FC236}">
                <a16:creationId xmlns:a16="http://schemas.microsoft.com/office/drawing/2014/main" id="{62FD9005-E73B-46D4-BE58-B1A8DDBF051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6" y="46038"/>
            <a:ext cx="185737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47" name="AutoShape 11" descr="Z">
            <a:hlinkClick r:id="rId2"/>
            <a:extLst>
              <a:ext uri="{FF2B5EF4-FFF2-40B4-BE49-F238E27FC236}">
                <a16:creationId xmlns:a16="http://schemas.microsoft.com/office/drawing/2014/main" id="{7E2A2775-69D6-45E9-9BCA-A67614C1D68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6" y="46038"/>
            <a:ext cx="185737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49" name="AutoShape 13" descr="Z">
            <a:hlinkClick r:id="rId2"/>
            <a:extLst>
              <a:ext uri="{FF2B5EF4-FFF2-40B4-BE49-F238E27FC236}">
                <a16:creationId xmlns:a16="http://schemas.microsoft.com/office/drawing/2014/main" id="{2F15B416-797C-4FCD-85F0-E6D972970C7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03389" y="0"/>
            <a:ext cx="185737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65551" name="Picture 15" descr="fil_0178">
            <a:extLst>
              <a:ext uri="{FF2B5EF4-FFF2-40B4-BE49-F238E27FC236}">
                <a16:creationId xmlns:a16="http://schemas.microsoft.com/office/drawing/2014/main" id="{A04445B6-0D0A-4C65-BAF2-0F856C0ED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0" y="1484313"/>
            <a:ext cx="2857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553" name="AutoShape 17" descr="9k=">
            <a:hlinkClick r:id="rId4"/>
            <a:extLst>
              <a:ext uri="{FF2B5EF4-FFF2-40B4-BE49-F238E27FC236}">
                <a16:creationId xmlns:a16="http://schemas.microsoft.com/office/drawing/2014/main" id="{877C58C5-7AF3-451A-9B33-4B68B3B0FB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46038"/>
            <a:ext cx="112395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55" name="AutoShape 19" descr="9k=">
            <a:hlinkClick r:id="rId4"/>
            <a:extLst>
              <a:ext uri="{FF2B5EF4-FFF2-40B4-BE49-F238E27FC236}">
                <a16:creationId xmlns:a16="http://schemas.microsoft.com/office/drawing/2014/main" id="{456AED95-C674-4A16-AEFF-82642978E3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03388" y="0"/>
            <a:ext cx="112395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65557" name="Picture 21" descr="gravitation">
            <a:extLst>
              <a:ext uri="{FF2B5EF4-FFF2-40B4-BE49-F238E27FC236}">
                <a16:creationId xmlns:a16="http://schemas.microsoft.com/office/drawing/2014/main" id="{983A5EBA-AC57-435F-AD56-067EB3F4E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8" y="2708276"/>
            <a:ext cx="3810000" cy="250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558" name="Rectangle 22">
            <a:extLst>
              <a:ext uri="{FF2B5EF4-FFF2-40B4-BE49-F238E27FC236}">
                <a16:creationId xmlns:a16="http://schemas.microsoft.com/office/drawing/2014/main" id="{065A74FE-3360-43D9-B74B-8EC6DDA635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1"/>
            <a:ext cx="8229600" cy="811213"/>
          </a:xfrm>
        </p:spPr>
        <p:txBody>
          <a:bodyPr>
            <a:normAutofit fontScale="90000"/>
          </a:bodyPr>
          <a:lstStyle/>
          <a:p>
            <a:br>
              <a:rPr lang="cs-CZ" altLang="cs-CZ" sz="2800" b="1"/>
            </a:br>
            <a:br>
              <a:rPr lang="cs-CZ" altLang="cs-CZ" sz="2800" b="1"/>
            </a:br>
            <a:br>
              <a:rPr lang="cs-CZ" altLang="cs-CZ" sz="2800" b="1"/>
            </a:br>
            <a:br>
              <a:rPr lang="cs-CZ" altLang="cs-CZ" sz="2800" b="1"/>
            </a:br>
            <a:r>
              <a:rPr lang="cs-CZ" altLang="cs-CZ" sz="2800" b="1"/>
              <a:t>Isaac Newton (1643-1727)</a:t>
            </a:r>
            <a:br>
              <a:rPr lang="cs-CZ" altLang="cs-CZ" sz="2800" b="1"/>
            </a:br>
            <a:br>
              <a:rPr lang="cs-CZ" altLang="cs-CZ" sz="4000" b="1"/>
            </a:br>
            <a:endParaRPr lang="cs-CZ" altLang="cs-CZ" sz="4000" b="1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0CC68CFF-D8F0-4E25-9D2F-3665E8B370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692150"/>
            <a:ext cx="8229600" cy="66833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2400" b="1" dirty="0" err="1">
                <a:solidFill>
                  <a:srgbClr val="C00000"/>
                </a:solidFill>
              </a:rPr>
              <a:t>Six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key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explanatory</a:t>
            </a:r>
            <a:r>
              <a:rPr lang="cs-CZ" sz="2400" b="1" dirty="0">
                <a:solidFill>
                  <a:srgbClr val="C00000"/>
                </a:solidFill>
              </a:rPr>
              <a:t> f</a:t>
            </a:r>
            <a:r>
              <a:rPr lang="en-GB" sz="2400" b="1" dirty="0">
                <a:solidFill>
                  <a:srgbClr val="C00000"/>
                </a:solidFill>
              </a:rPr>
              <a:t>unctions of the narrative in science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and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humanities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86DCD8F-ED7F-4F8C-907D-D0038EEA3B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endParaRPr lang="cs-CZ" altLang="cs-CZ" sz="2400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GB" altLang="cs-CZ" sz="2400" dirty="0"/>
              <a:t>The illustrative function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GB" altLang="cs-CZ" sz="2400" dirty="0"/>
              <a:t>The historical function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GB" altLang="cs-CZ" sz="2400" dirty="0"/>
              <a:t>The popularization function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GB" altLang="cs-CZ" sz="2400" dirty="0"/>
              <a:t>The didactic function</a:t>
            </a:r>
            <a:endParaRPr lang="cs-CZ" altLang="cs-CZ" sz="2400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400" dirty="0" err="1"/>
              <a:t>The</a:t>
            </a:r>
            <a:r>
              <a:rPr lang="cs-CZ" altLang="cs-CZ" sz="2400" dirty="0"/>
              <a:t> modelling </a:t>
            </a:r>
            <a:r>
              <a:rPr lang="cs-CZ" altLang="cs-CZ" sz="2400" dirty="0" err="1"/>
              <a:t>function</a:t>
            </a:r>
            <a:endParaRPr lang="cs-CZ" altLang="cs-CZ" sz="2400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400" dirty="0" err="1"/>
              <a:t>The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legitimization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function</a:t>
            </a:r>
            <a:endParaRPr lang="cs-CZ" altLang="cs-CZ" sz="2400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84E3E577-BB25-4F61-BDE9-15D83C71F8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88662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 err="1">
                <a:solidFill>
                  <a:srgbClr val="C00000"/>
                </a:solidFill>
              </a:rPr>
              <a:t>The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other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functions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of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narratives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5726FE8-EF72-4DA8-B57A-E66F94937E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en-GB" altLang="cs-CZ" sz="2400" dirty="0"/>
              <a:t>The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other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functions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narratives</a:t>
            </a:r>
            <a:r>
              <a:rPr lang="cs-CZ" altLang="cs-CZ" sz="2400" dirty="0"/>
              <a:t> </a:t>
            </a:r>
            <a:r>
              <a:rPr lang="en-GB" altLang="cs-CZ" sz="2400" dirty="0"/>
              <a:t>allow us to understand the narrative not as a mental (cognitive) activity, but primarily as a phenomenon with a </a:t>
            </a:r>
            <a:r>
              <a:rPr lang="en-GB" altLang="cs-CZ" sz="2400" b="1" i="1" dirty="0">
                <a:solidFill>
                  <a:srgbClr val="C00000"/>
                </a:solidFill>
              </a:rPr>
              <a:t>social dimension</a:t>
            </a:r>
            <a:r>
              <a:rPr lang="en-GB" altLang="cs-CZ" sz="2400" dirty="0">
                <a:solidFill>
                  <a:srgbClr val="C00000"/>
                </a:solidFill>
              </a:rPr>
              <a:t>. </a:t>
            </a:r>
            <a:r>
              <a:rPr lang="en-GB" altLang="cs-CZ" sz="2400" dirty="0"/>
              <a:t> 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 err="1">
                <a:solidFill>
                  <a:srgbClr val="C00000"/>
                </a:solidFill>
              </a:rPr>
              <a:t>Narratives</a:t>
            </a:r>
            <a:r>
              <a:rPr lang="cs-CZ" altLang="cs-CZ" sz="2400" b="1" dirty="0">
                <a:solidFill>
                  <a:srgbClr val="C00000"/>
                </a:solidFill>
              </a:rPr>
              <a:t> a</a:t>
            </a:r>
            <a:r>
              <a:rPr lang="en-GB" altLang="cs-CZ" sz="2400" b="1" dirty="0" err="1">
                <a:solidFill>
                  <a:srgbClr val="C00000"/>
                </a:solidFill>
              </a:rPr>
              <a:t>lso</a:t>
            </a:r>
            <a:r>
              <a:rPr lang="en-GB" altLang="cs-CZ" sz="2400" b="1" dirty="0">
                <a:solidFill>
                  <a:srgbClr val="C00000"/>
                </a:solidFill>
              </a:rPr>
              <a:t> fulfil the role of a means of social and cultural communication</a:t>
            </a:r>
            <a:r>
              <a:rPr lang="en-GB" altLang="cs-CZ" sz="2400" b="1" dirty="0"/>
              <a:t>.</a:t>
            </a:r>
            <a:r>
              <a:rPr lang="en-GB" altLang="cs-CZ" sz="2400" dirty="0"/>
              <a:t> </a:t>
            </a:r>
            <a:endParaRPr lang="cs-CZ" altLang="cs-CZ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04B2C3-0840-4303-BD86-6B20EE73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C00000"/>
                </a:solidFill>
              </a:rPr>
              <a:t>History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F7A8CB-406F-4563-B48D-F36587DB8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Plato</a:t>
            </a:r>
            <a:r>
              <a:rPr lang="cs-CZ" dirty="0"/>
              <a:t>: (</a:t>
            </a:r>
            <a:r>
              <a:rPr lang="cs-CZ" i="1" dirty="0" err="1"/>
              <a:t>Constitution</a:t>
            </a:r>
            <a:r>
              <a:rPr lang="cs-CZ" dirty="0"/>
              <a:t>)</a:t>
            </a:r>
          </a:p>
          <a:p>
            <a:r>
              <a:rPr lang="cs-CZ" dirty="0"/>
              <a:t>Real </a:t>
            </a:r>
            <a:r>
              <a:rPr lang="cs-CZ" dirty="0" err="1"/>
              <a:t>World</a:t>
            </a:r>
            <a:r>
              <a:rPr lang="cs-CZ" dirty="0"/>
              <a:t>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ideas</a:t>
            </a:r>
            <a:r>
              <a:rPr lang="cs-CZ" dirty="0"/>
              <a:t>)</a:t>
            </a:r>
          </a:p>
          <a:p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shadows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 err="1"/>
              <a:t>Artists</a:t>
            </a:r>
            <a:r>
              <a:rPr lang="cs-CZ" dirty="0"/>
              <a:t> vs. </a:t>
            </a:r>
            <a:r>
              <a:rPr lang="cs-CZ" dirty="0" err="1"/>
              <a:t>Philososphers</a:t>
            </a:r>
            <a:endParaRPr lang="cs-CZ" dirty="0"/>
          </a:p>
          <a:p>
            <a:r>
              <a:rPr lang="cs-CZ" dirty="0" err="1"/>
              <a:t>Poetics</a:t>
            </a:r>
            <a:r>
              <a:rPr lang="cs-CZ" dirty="0"/>
              <a:t> (</a:t>
            </a:r>
            <a:r>
              <a:rPr lang="cs-CZ" dirty="0" err="1"/>
              <a:t>gr</a:t>
            </a:r>
            <a:r>
              <a:rPr lang="cs-CZ" dirty="0"/>
              <a:t>. = </a:t>
            </a:r>
            <a:r>
              <a:rPr lang="cs-CZ" dirty="0" err="1"/>
              <a:t>poiésis</a:t>
            </a:r>
            <a:r>
              <a:rPr lang="cs-CZ" dirty="0"/>
              <a:t>; </a:t>
            </a:r>
            <a:r>
              <a:rPr lang="cs-CZ" dirty="0" err="1"/>
              <a:t>techné</a:t>
            </a:r>
            <a:r>
              <a:rPr lang="cs-CZ" dirty="0"/>
              <a:t> </a:t>
            </a:r>
            <a:r>
              <a:rPr lang="cs-CZ" dirty="0" err="1"/>
              <a:t>poiétiké</a:t>
            </a:r>
            <a:r>
              <a:rPr lang="cs-CZ" dirty="0"/>
              <a:t>; </a:t>
            </a:r>
            <a:r>
              <a:rPr lang="cs-CZ" dirty="0" err="1"/>
              <a:t>the</a:t>
            </a:r>
            <a:r>
              <a:rPr lang="cs-CZ" dirty="0"/>
              <a:t> 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poetics</a:t>
            </a:r>
            <a:r>
              <a:rPr lang="cs-CZ" dirty="0"/>
              <a:t>)</a:t>
            </a:r>
          </a:p>
          <a:p>
            <a:r>
              <a:rPr lang="cs-CZ" dirty="0" err="1"/>
              <a:t>Artists</a:t>
            </a:r>
            <a:r>
              <a:rPr lang="cs-CZ" dirty="0"/>
              <a:t> = </a:t>
            </a:r>
            <a:r>
              <a:rPr lang="cs-CZ" dirty="0" err="1"/>
              <a:t>Reflection</a:t>
            </a:r>
            <a:r>
              <a:rPr lang="cs-CZ" dirty="0"/>
              <a:t>/</a:t>
            </a:r>
            <a:r>
              <a:rPr lang="cs-CZ" dirty="0" err="1"/>
              <a:t>Imitation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endParaRPr lang="cs-CZ" dirty="0"/>
          </a:p>
          <a:p>
            <a:r>
              <a:rPr lang="cs-CZ" dirty="0" err="1"/>
              <a:t>Imitation</a:t>
            </a:r>
            <a:r>
              <a:rPr lang="cs-CZ" dirty="0"/>
              <a:t> = </a:t>
            </a:r>
            <a:r>
              <a:rPr lang="cs-CZ" dirty="0" err="1"/>
              <a:t>gr</a:t>
            </a:r>
            <a:r>
              <a:rPr lang="cs-CZ" dirty="0"/>
              <a:t>. </a:t>
            </a:r>
            <a:r>
              <a:rPr lang="cs-CZ" dirty="0" err="1">
                <a:solidFill>
                  <a:srgbClr val="C00000"/>
                </a:solidFill>
              </a:rPr>
              <a:t>Mimésis</a:t>
            </a:r>
            <a:r>
              <a:rPr lang="cs-CZ" dirty="0"/>
              <a:t> (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4050558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07034A-C24A-4B0C-A1AB-AF7E929B2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49DC13-4C03-4E71-8156-C071C2509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Drama/novel/</a:t>
            </a:r>
            <a:r>
              <a:rPr lang="cs-CZ" dirty="0" err="1"/>
              <a:t>creative</a:t>
            </a:r>
            <a:r>
              <a:rPr lang="cs-CZ" dirty="0"/>
              <a:t> </a:t>
            </a:r>
            <a:r>
              <a:rPr lang="cs-CZ" dirty="0" err="1"/>
              <a:t>writing</a:t>
            </a:r>
            <a:endParaRPr lang="cs-CZ" dirty="0"/>
          </a:p>
          <a:p>
            <a:endParaRPr lang="cs-CZ" dirty="0"/>
          </a:p>
          <a:p>
            <a:pPr marL="1371600" lvl="3" indent="0">
              <a:buNone/>
            </a:pPr>
            <a:r>
              <a:rPr lang="cs-CZ" sz="2000" dirty="0">
                <a:solidFill>
                  <a:srgbClr val="C00000"/>
                </a:solidFill>
              </a:rPr>
              <a:t>MIMÉSIS</a:t>
            </a:r>
            <a:r>
              <a:rPr lang="cs-CZ" sz="2000" dirty="0"/>
              <a:t>    		 +     		</a:t>
            </a:r>
            <a:r>
              <a:rPr lang="cs-CZ" sz="2000" dirty="0">
                <a:solidFill>
                  <a:srgbClr val="C00000"/>
                </a:solidFill>
              </a:rPr>
              <a:t>DIEGÉSIS</a:t>
            </a:r>
          </a:p>
          <a:p>
            <a:pPr marL="1371600" lvl="3" indent="0">
              <a:buNone/>
            </a:pPr>
            <a:r>
              <a:rPr lang="cs-CZ" sz="2000" dirty="0"/>
              <a:t>DIRECT SPEECH			INDIRECT SPEECH</a:t>
            </a:r>
          </a:p>
          <a:p>
            <a:pPr marL="1371600" lvl="3" indent="0">
              <a:buNone/>
            </a:pPr>
            <a:r>
              <a:rPr lang="cs-CZ" sz="2000" dirty="0">
                <a:solidFill>
                  <a:srgbClr val="0070C0"/>
                </a:solidFill>
              </a:rPr>
              <a:t>CHARACTERS</a:t>
            </a:r>
            <a:r>
              <a:rPr lang="cs-CZ" sz="2000" dirty="0"/>
              <a:t>		 		</a:t>
            </a:r>
            <a:r>
              <a:rPr lang="cs-CZ" sz="2000" dirty="0">
                <a:solidFill>
                  <a:srgbClr val="0070C0"/>
                </a:solidFill>
              </a:rPr>
              <a:t>NARRATOR (STORYTELLER)</a:t>
            </a:r>
          </a:p>
          <a:p>
            <a:pPr marL="1371600" lvl="3" indent="0">
              <a:buNone/>
            </a:pPr>
            <a:endParaRPr lang="cs-CZ" sz="2000" dirty="0"/>
          </a:p>
          <a:p>
            <a:pPr marL="1371600" lvl="3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7723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7E31BD-1C4E-414F-A8DE-43528C144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EE5893-4541-4655-8B96-02DB48741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44814" cy="4351338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Aristotle</a:t>
            </a:r>
            <a:r>
              <a:rPr lang="cs-CZ" dirty="0"/>
              <a:t> (</a:t>
            </a:r>
            <a:r>
              <a:rPr lang="cs-CZ" dirty="0" err="1"/>
              <a:t>Poetics</a:t>
            </a:r>
            <a:r>
              <a:rPr lang="cs-CZ" dirty="0"/>
              <a:t>)</a:t>
            </a:r>
          </a:p>
          <a:p>
            <a:r>
              <a:rPr lang="cs-CZ" dirty="0" err="1"/>
              <a:t>Artists</a:t>
            </a:r>
            <a:r>
              <a:rPr lang="cs-CZ" dirty="0"/>
              <a:t> = </a:t>
            </a:r>
            <a:r>
              <a:rPr lang="cs-CZ" dirty="0" err="1"/>
              <a:t>creative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; </a:t>
            </a:r>
            <a:r>
              <a:rPr lang="cs-CZ" dirty="0" err="1"/>
              <a:t>can</a:t>
            </a:r>
            <a:r>
              <a:rPr lang="cs-CZ" dirty="0"/>
              <a:t> make </a:t>
            </a:r>
            <a:r>
              <a:rPr lang="cs-CZ" dirty="0" err="1"/>
              <a:t>arguments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real</a:t>
            </a:r>
            <a:r>
              <a:rPr lang="cs-CZ" dirty="0"/>
              <a:t> </a:t>
            </a:r>
            <a:r>
              <a:rPr lang="cs-CZ" dirty="0" err="1"/>
              <a:t>world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Mimésis</a:t>
            </a:r>
            <a:r>
              <a:rPr lang="cs-CZ" dirty="0"/>
              <a:t> / </a:t>
            </a:r>
            <a:r>
              <a:rPr lang="cs-CZ" dirty="0" err="1"/>
              <a:t>imitaion</a:t>
            </a:r>
            <a:r>
              <a:rPr lang="cs-CZ" dirty="0"/>
              <a:t> = </a:t>
            </a:r>
            <a:r>
              <a:rPr lang="cs-CZ" dirty="0" err="1"/>
              <a:t>gener</a:t>
            </a:r>
            <a:r>
              <a:rPr lang="cs-CZ" dirty="0"/>
              <a:t>.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art (</a:t>
            </a:r>
            <a:r>
              <a:rPr lang="cs-CZ" dirty="0" err="1"/>
              <a:t>poetics</a:t>
            </a:r>
            <a:r>
              <a:rPr lang="cs-CZ" dirty="0"/>
              <a:t> and </a:t>
            </a:r>
            <a:r>
              <a:rPr lang="cs-CZ" dirty="0" err="1"/>
              <a:t>aesthetics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Homér</a:t>
            </a:r>
          </a:p>
          <a:p>
            <a:r>
              <a:rPr lang="cs-CZ" dirty="0" err="1"/>
              <a:t>Tragedy</a:t>
            </a:r>
            <a:endParaRPr lang="cs-CZ" dirty="0"/>
          </a:p>
          <a:p>
            <a:r>
              <a:rPr lang="cs-CZ" dirty="0" err="1"/>
              <a:t>Writings</a:t>
            </a:r>
            <a:r>
              <a:rPr lang="cs-CZ" dirty="0"/>
              <a:t>: 			</a:t>
            </a:r>
            <a:r>
              <a:rPr lang="cs-CZ" b="1" dirty="0">
                <a:solidFill>
                  <a:srgbClr val="C00000"/>
                </a:solidFill>
              </a:rPr>
              <a:t>fiction</a:t>
            </a:r>
            <a:r>
              <a:rPr lang="cs-CZ" b="1" dirty="0"/>
              <a:t> 	vs. 		</a:t>
            </a:r>
            <a:r>
              <a:rPr lang="cs-CZ" b="1" dirty="0" err="1">
                <a:solidFill>
                  <a:srgbClr val="C00000"/>
                </a:solidFill>
              </a:rPr>
              <a:t>realism</a:t>
            </a:r>
            <a:endParaRPr lang="cs-CZ" b="1" dirty="0">
              <a:solidFill>
                <a:srgbClr val="C00000"/>
              </a:solidFill>
            </a:endParaRPr>
          </a:p>
          <a:p>
            <a:pPr marL="3657600" lvl="8" indent="0">
              <a:buNone/>
            </a:pPr>
            <a:r>
              <a:rPr lang="cs-CZ" sz="2200" b="1" dirty="0" err="1"/>
              <a:t>Falsity</a:t>
            </a:r>
            <a:r>
              <a:rPr lang="cs-CZ" sz="2200" b="1" dirty="0"/>
              <a:t>				</a:t>
            </a:r>
            <a:r>
              <a:rPr lang="cs-CZ" sz="2200" b="1" dirty="0" err="1"/>
              <a:t>Truth</a:t>
            </a:r>
            <a:r>
              <a:rPr lang="cs-CZ" sz="2200" b="1" dirty="0"/>
              <a:t>	</a:t>
            </a:r>
          </a:p>
          <a:p>
            <a:pPr marL="3657600" lvl="8" indent="0">
              <a:buNone/>
            </a:pPr>
            <a:endParaRPr lang="cs-CZ" sz="2200" b="1" dirty="0"/>
          </a:p>
          <a:p>
            <a:pPr marL="3657600" lvl="8" indent="0">
              <a:buNone/>
            </a:pPr>
            <a:endParaRPr lang="cs-CZ" sz="2200" b="1" dirty="0"/>
          </a:p>
          <a:p>
            <a:pPr marL="3657600" lvl="8" indent="0">
              <a:buNone/>
            </a:pPr>
            <a:r>
              <a:rPr lang="cs-CZ" sz="2200" b="1" dirty="0"/>
              <a:t>		</a:t>
            </a:r>
            <a:r>
              <a:rPr lang="cs-CZ" sz="2200" b="1" dirty="0">
                <a:solidFill>
                  <a:srgbClr val="0070C0"/>
                </a:solidFill>
              </a:rPr>
              <a:t>Probability</a:t>
            </a:r>
            <a:r>
              <a:rPr lang="cs-CZ" sz="2200" b="1" dirty="0"/>
              <a:t>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2113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636946-12AA-4DBC-8E9C-39E147E9A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21826B-D3CE-4486-AD61-28C26B68B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0" lvl="3" indent="0">
              <a:buNone/>
            </a:pPr>
            <a:r>
              <a:rPr lang="cs-CZ" sz="2000" dirty="0" err="1">
                <a:solidFill>
                  <a:srgbClr val="C00000"/>
                </a:solidFill>
              </a:rPr>
              <a:t>Plato´s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 err="1">
                <a:solidFill>
                  <a:srgbClr val="C00000"/>
                </a:solidFill>
              </a:rPr>
              <a:t>poetics</a:t>
            </a:r>
            <a:r>
              <a:rPr lang="cs-CZ" sz="2000" dirty="0">
                <a:solidFill>
                  <a:srgbClr val="C00000"/>
                </a:solidFill>
              </a:rPr>
              <a:t>:</a:t>
            </a:r>
          </a:p>
          <a:p>
            <a:pPr marL="1371600" lvl="3" indent="0">
              <a:buNone/>
            </a:pPr>
            <a:endParaRPr lang="cs-CZ" sz="2000" dirty="0">
              <a:solidFill>
                <a:srgbClr val="C00000"/>
              </a:solidFill>
            </a:endParaRPr>
          </a:p>
          <a:p>
            <a:pPr marL="1371600" lvl="3" indent="0">
              <a:buNone/>
            </a:pPr>
            <a:r>
              <a:rPr lang="cs-CZ" sz="1500" dirty="0">
                <a:solidFill>
                  <a:srgbClr val="C00000"/>
                </a:solidFill>
              </a:rPr>
              <a:t>MIMÉSIS</a:t>
            </a:r>
            <a:r>
              <a:rPr lang="cs-CZ" sz="1500" dirty="0"/>
              <a:t>    		 +     		</a:t>
            </a:r>
            <a:r>
              <a:rPr lang="cs-CZ" sz="1500" dirty="0">
                <a:solidFill>
                  <a:srgbClr val="C00000"/>
                </a:solidFill>
              </a:rPr>
              <a:t>DIEGÉSIS</a:t>
            </a:r>
          </a:p>
          <a:p>
            <a:pPr marL="1371600" lvl="3" indent="0">
              <a:buNone/>
            </a:pPr>
            <a:r>
              <a:rPr lang="cs-CZ" sz="1500" dirty="0"/>
              <a:t>DIRECT SPEECH				INDIRECT SPEECH</a:t>
            </a:r>
          </a:p>
          <a:p>
            <a:pPr marL="1371600" lvl="3" indent="0">
              <a:buNone/>
            </a:pPr>
            <a:r>
              <a:rPr lang="cs-CZ" sz="1500" dirty="0">
                <a:solidFill>
                  <a:srgbClr val="0070C0"/>
                </a:solidFill>
              </a:rPr>
              <a:t>CHARACTERS</a:t>
            </a:r>
            <a:r>
              <a:rPr lang="cs-CZ" sz="1500" dirty="0"/>
              <a:t>		 		</a:t>
            </a:r>
            <a:r>
              <a:rPr lang="cs-CZ" sz="1500" dirty="0">
                <a:solidFill>
                  <a:srgbClr val="0070C0"/>
                </a:solidFill>
              </a:rPr>
              <a:t>NARRATOR (STORYTELLER)</a:t>
            </a:r>
          </a:p>
          <a:p>
            <a:endParaRPr lang="cs-CZ" dirty="0"/>
          </a:p>
          <a:p>
            <a:r>
              <a:rPr lang="cs-CZ" dirty="0"/>
              <a:t>Henry James: </a:t>
            </a:r>
            <a:r>
              <a:rPr lang="cs-CZ" i="1" dirty="0" err="1"/>
              <a:t>The</a:t>
            </a:r>
            <a:r>
              <a:rPr lang="cs-CZ" i="1" dirty="0"/>
              <a:t> Art </a:t>
            </a:r>
            <a:r>
              <a:rPr lang="cs-CZ" i="1" dirty="0" err="1"/>
              <a:t>of</a:t>
            </a:r>
            <a:r>
              <a:rPr lang="cs-CZ" i="1" dirty="0"/>
              <a:t> Fiction </a:t>
            </a:r>
            <a:r>
              <a:rPr lang="cs-CZ" dirty="0"/>
              <a:t>(1884)</a:t>
            </a:r>
          </a:p>
          <a:p>
            <a:r>
              <a:rPr lang="cs-CZ" dirty="0" err="1"/>
              <a:t>Percy</a:t>
            </a:r>
            <a:r>
              <a:rPr lang="cs-CZ" dirty="0"/>
              <a:t> </a:t>
            </a:r>
            <a:r>
              <a:rPr lang="cs-CZ" dirty="0" err="1"/>
              <a:t>Lubbock</a:t>
            </a:r>
            <a:r>
              <a:rPr lang="cs-CZ" dirty="0"/>
              <a:t>: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Craft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Fiction</a:t>
            </a:r>
            <a:r>
              <a:rPr lang="cs-CZ" dirty="0"/>
              <a:t> (1920)</a:t>
            </a:r>
          </a:p>
          <a:p>
            <a:r>
              <a:rPr lang="cs-CZ" dirty="0"/>
              <a:t>Edward Morgan </a:t>
            </a:r>
            <a:r>
              <a:rPr lang="cs-CZ" dirty="0" err="1"/>
              <a:t>Forster</a:t>
            </a:r>
            <a:r>
              <a:rPr lang="cs-CZ" dirty="0"/>
              <a:t>: </a:t>
            </a:r>
            <a:r>
              <a:rPr lang="cs-CZ" i="1" dirty="0" err="1"/>
              <a:t>Aspects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Novel </a:t>
            </a:r>
            <a:r>
              <a:rPr lang="cs-CZ" dirty="0"/>
              <a:t>(1927)</a:t>
            </a:r>
          </a:p>
          <a:p>
            <a:endParaRPr lang="cs-CZ" dirty="0"/>
          </a:p>
          <a:p>
            <a:pPr lvl="2"/>
            <a:r>
              <a:rPr lang="cs-CZ" b="1" dirty="0">
                <a:solidFill>
                  <a:srgbClr val="C00000"/>
                </a:solidFill>
              </a:rPr>
              <a:t>SHOWING</a:t>
            </a:r>
            <a:r>
              <a:rPr lang="cs-CZ" dirty="0">
                <a:solidFill>
                  <a:srgbClr val="C00000"/>
                </a:solidFill>
              </a:rPr>
              <a:t> 		+ 		</a:t>
            </a:r>
            <a:r>
              <a:rPr lang="cs-CZ" b="1" dirty="0">
                <a:solidFill>
                  <a:srgbClr val="C00000"/>
                </a:solidFill>
              </a:rPr>
              <a:t>TELLING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9915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150AF6-7AFF-4834-9C98-B5EA97654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BFB753-60FD-454A-BAB6-D2A055456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2930"/>
          </a:xfrm>
        </p:spPr>
        <p:txBody>
          <a:bodyPr>
            <a:normAutofit fontScale="55000" lnSpcReduction="2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MIMÉSIS 				DIEGÉSIS</a:t>
            </a:r>
          </a:p>
          <a:p>
            <a:endParaRPr lang="cs-CZ" dirty="0"/>
          </a:p>
          <a:p>
            <a:r>
              <a:rPr lang="cs-CZ" sz="3500" b="1" dirty="0">
                <a:solidFill>
                  <a:srgbClr val="C00000"/>
                </a:solidFill>
              </a:rPr>
              <a:t>SHOWING</a:t>
            </a:r>
            <a:r>
              <a:rPr lang="cs-CZ" sz="3500" dirty="0"/>
              <a:t> 				</a:t>
            </a:r>
            <a:r>
              <a:rPr lang="cs-CZ" sz="3500" b="1" dirty="0">
                <a:solidFill>
                  <a:srgbClr val="C00000"/>
                </a:solidFill>
              </a:rPr>
              <a:t>TELLING</a:t>
            </a:r>
          </a:p>
          <a:p>
            <a:r>
              <a:rPr lang="cs-CZ" sz="3500" i="1" dirty="0" err="1"/>
              <a:t>Dialogues</a:t>
            </a:r>
            <a:r>
              <a:rPr lang="cs-CZ" sz="3500" i="1" dirty="0"/>
              <a:t>				</a:t>
            </a:r>
            <a:r>
              <a:rPr lang="cs-CZ" sz="3500" i="1" dirty="0" err="1"/>
              <a:t>Descriptions</a:t>
            </a:r>
            <a:endParaRPr lang="cs-CZ" sz="3500" i="1" dirty="0"/>
          </a:p>
          <a:p>
            <a:r>
              <a:rPr lang="cs-CZ" sz="3500" i="1" dirty="0" err="1"/>
              <a:t>Evoke</a:t>
            </a:r>
            <a:r>
              <a:rPr lang="cs-CZ" sz="3500" i="1" dirty="0"/>
              <a:t> </a:t>
            </a:r>
            <a:r>
              <a:rPr lang="cs-CZ" sz="3500" i="1" dirty="0" err="1"/>
              <a:t>situation</a:t>
            </a:r>
            <a:r>
              <a:rPr lang="cs-CZ" sz="3500" i="1" dirty="0"/>
              <a:t>				</a:t>
            </a:r>
            <a:r>
              <a:rPr lang="cs-CZ" sz="3500" i="1" dirty="0" err="1"/>
              <a:t>short</a:t>
            </a:r>
            <a:r>
              <a:rPr lang="cs-CZ" sz="3500" i="1" dirty="0"/>
              <a:t> </a:t>
            </a:r>
            <a:r>
              <a:rPr lang="cs-CZ" sz="3500" i="1" dirty="0" err="1"/>
              <a:t>summary</a:t>
            </a:r>
            <a:r>
              <a:rPr lang="cs-CZ" sz="3500" i="1" dirty="0"/>
              <a:t> </a:t>
            </a:r>
            <a:r>
              <a:rPr lang="cs-CZ" sz="3500" i="1" dirty="0" err="1"/>
              <a:t>of</a:t>
            </a:r>
            <a:r>
              <a:rPr lang="cs-CZ" sz="3500" i="1" dirty="0"/>
              <a:t> </a:t>
            </a:r>
            <a:r>
              <a:rPr lang="cs-CZ" sz="3500" i="1" dirty="0" err="1"/>
              <a:t>the</a:t>
            </a:r>
            <a:r>
              <a:rPr lang="cs-CZ" sz="3500" i="1" dirty="0"/>
              <a:t> </a:t>
            </a:r>
            <a:r>
              <a:rPr lang="cs-CZ" sz="3500" i="1" dirty="0" err="1"/>
              <a:t>situation</a:t>
            </a:r>
            <a:endParaRPr lang="cs-CZ" sz="3500" i="1" dirty="0"/>
          </a:p>
          <a:p>
            <a:r>
              <a:rPr lang="cs-CZ" sz="3500" i="1" dirty="0">
                <a:solidFill>
                  <a:schemeClr val="accent1"/>
                </a:solidFill>
              </a:rPr>
              <a:t>Direct </a:t>
            </a:r>
            <a:r>
              <a:rPr lang="cs-CZ" sz="3500" i="1" dirty="0" err="1">
                <a:solidFill>
                  <a:schemeClr val="accent1"/>
                </a:solidFill>
              </a:rPr>
              <a:t>speech</a:t>
            </a:r>
            <a:r>
              <a:rPr lang="cs-CZ" sz="3500" i="1" dirty="0">
                <a:solidFill>
                  <a:schemeClr val="accent1"/>
                </a:solidFill>
              </a:rPr>
              <a:t>	(not </a:t>
            </a:r>
            <a:r>
              <a:rPr lang="cs-CZ" sz="3500" i="1" dirty="0" err="1">
                <a:solidFill>
                  <a:schemeClr val="accent1"/>
                </a:solidFill>
              </a:rPr>
              <a:t>only</a:t>
            </a:r>
            <a:r>
              <a:rPr lang="cs-CZ" sz="3500" i="1" dirty="0">
                <a:solidFill>
                  <a:schemeClr val="accent1"/>
                </a:solidFill>
              </a:rPr>
              <a:t>)</a:t>
            </a:r>
            <a:r>
              <a:rPr lang="cs-CZ" sz="3500" i="1" dirty="0"/>
              <a:t>		</a:t>
            </a:r>
            <a:r>
              <a:rPr lang="cs-CZ" sz="3500" i="1" dirty="0" err="1">
                <a:solidFill>
                  <a:schemeClr val="accent1"/>
                </a:solidFill>
              </a:rPr>
              <a:t>Indirect</a:t>
            </a:r>
            <a:r>
              <a:rPr lang="cs-CZ" sz="3500" i="1" dirty="0">
                <a:solidFill>
                  <a:schemeClr val="accent1"/>
                </a:solidFill>
              </a:rPr>
              <a:t> </a:t>
            </a:r>
            <a:r>
              <a:rPr lang="cs-CZ" sz="3500" i="1" dirty="0" err="1">
                <a:solidFill>
                  <a:schemeClr val="accent1"/>
                </a:solidFill>
              </a:rPr>
              <a:t>speech</a:t>
            </a:r>
            <a:endParaRPr lang="cs-CZ" sz="3500" i="1" dirty="0">
              <a:solidFill>
                <a:schemeClr val="accent1"/>
              </a:solidFill>
            </a:endParaRPr>
          </a:p>
          <a:p>
            <a:endParaRPr lang="cs-CZ" sz="3500" i="1" dirty="0"/>
          </a:p>
          <a:p>
            <a:r>
              <a:rPr lang="cs-CZ" sz="3500" i="1" dirty="0"/>
              <a:t>                                                              	   	</a:t>
            </a:r>
            <a:r>
              <a:rPr lang="cs-CZ" sz="3500" i="1" dirty="0" err="1"/>
              <a:t>States</a:t>
            </a:r>
            <a:r>
              <a:rPr lang="cs-CZ" sz="3500" i="1" dirty="0"/>
              <a:t>, </a:t>
            </a:r>
            <a:r>
              <a:rPr lang="cs-CZ" sz="3500" i="1" dirty="0" err="1"/>
              <a:t>facts</a:t>
            </a:r>
            <a:endParaRPr lang="cs-CZ" sz="3500" i="1" dirty="0"/>
          </a:p>
          <a:p>
            <a:r>
              <a:rPr lang="cs-CZ" sz="3500" i="1" dirty="0"/>
              <a:t>                                                              	 	</a:t>
            </a:r>
            <a:r>
              <a:rPr lang="cs-CZ" sz="3500" i="1" dirty="0" err="1"/>
              <a:t>Narrator</a:t>
            </a:r>
            <a:r>
              <a:rPr lang="cs-CZ" sz="3500" i="1" dirty="0"/>
              <a:t> </a:t>
            </a:r>
            <a:r>
              <a:rPr lang="cs-CZ" sz="3500" i="1" dirty="0" err="1"/>
              <a:t>tell</a:t>
            </a:r>
            <a:r>
              <a:rPr lang="cs-CZ" sz="3500" i="1" dirty="0"/>
              <a:t> </a:t>
            </a:r>
            <a:r>
              <a:rPr lang="cs-CZ" sz="3500" i="1" dirty="0" err="1"/>
              <a:t>readers</a:t>
            </a:r>
            <a:r>
              <a:rPr lang="cs-CZ" sz="3500" i="1" dirty="0"/>
              <a:t> </a:t>
            </a:r>
            <a:r>
              <a:rPr lang="cs-CZ" sz="3500" i="1" dirty="0" err="1"/>
              <a:t>what</a:t>
            </a:r>
            <a:r>
              <a:rPr lang="cs-CZ" sz="3500" i="1" dirty="0"/>
              <a:t> </a:t>
            </a:r>
            <a:r>
              <a:rPr lang="cs-CZ" sz="3500" i="1" dirty="0" err="1"/>
              <a:t>they</a:t>
            </a:r>
            <a:r>
              <a:rPr lang="cs-CZ" sz="3500" i="1" dirty="0"/>
              <a:t> </a:t>
            </a:r>
            <a:r>
              <a:rPr lang="cs-CZ" sz="3500" i="1" dirty="0" err="1"/>
              <a:t>should</a:t>
            </a:r>
            <a:r>
              <a:rPr lang="cs-CZ" sz="3500" i="1" dirty="0"/>
              <a:t> </a:t>
            </a:r>
            <a:r>
              <a:rPr lang="cs-CZ" sz="3500" i="1" dirty="0" err="1"/>
              <a:t>think</a:t>
            </a:r>
            <a:r>
              <a:rPr lang="cs-CZ" sz="3500" i="1" dirty="0"/>
              <a:t> and </a:t>
            </a:r>
            <a:r>
              <a:rPr lang="cs-CZ" sz="3500" i="1" dirty="0" err="1"/>
              <a:t>feel</a:t>
            </a:r>
            <a:endParaRPr lang="cs-CZ" sz="3500" i="1" dirty="0"/>
          </a:p>
          <a:p>
            <a:endParaRPr lang="cs-CZ" sz="3500" i="1" dirty="0"/>
          </a:p>
          <a:p>
            <a:r>
              <a:rPr lang="cs-CZ" sz="3500" i="1" dirty="0"/>
              <a:t>	</a:t>
            </a:r>
          </a:p>
          <a:p>
            <a:r>
              <a:rPr lang="cs-CZ" sz="3500" i="1" dirty="0" err="1"/>
              <a:t>Describes</a:t>
            </a:r>
            <a:r>
              <a:rPr lang="cs-CZ" sz="3500" i="1" dirty="0"/>
              <a:t> a </a:t>
            </a:r>
            <a:r>
              <a:rPr lang="cs-CZ" sz="3500" i="1" dirty="0" err="1"/>
              <a:t>situation</a:t>
            </a:r>
            <a:endParaRPr lang="cs-CZ" sz="3500" i="1" dirty="0"/>
          </a:p>
          <a:p>
            <a:r>
              <a:rPr lang="cs-CZ" sz="3500" i="1" dirty="0"/>
              <a:t>May </a:t>
            </a:r>
            <a:r>
              <a:rPr lang="cs-CZ" sz="3500" i="1" dirty="0" err="1"/>
              <a:t>describe</a:t>
            </a:r>
            <a:r>
              <a:rPr lang="cs-CZ" sz="3500" i="1" dirty="0"/>
              <a:t> </a:t>
            </a:r>
            <a:r>
              <a:rPr lang="cs-CZ" sz="3500" i="1" dirty="0" err="1"/>
              <a:t>the</a:t>
            </a:r>
            <a:r>
              <a:rPr lang="cs-CZ" sz="3500" i="1" dirty="0"/>
              <a:t> </a:t>
            </a:r>
            <a:r>
              <a:rPr lang="cs-CZ" sz="3500" i="1" dirty="0" err="1"/>
              <a:t>character</a:t>
            </a:r>
            <a:r>
              <a:rPr lang="cs-CZ" sz="3500" i="1" dirty="0"/>
              <a:t> (</a:t>
            </a:r>
            <a:r>
              <a:rPr lang="cs-CZ" sz="3500" i="1" dirty="0" err="1"/>
              <a:t>sees</a:t>
            </a:r>
            <a:r>
              <a:rPr lang="cs-CZ" sz="3500" i="1" dirty="0"/>
              <a:t>, </a:t>
            </a:r>
            <a:r>
              <a:rPr lang="cs-CZ" sz="3500" i="1" dirty="0" err="1"/>
              <a:t>hears</a:t>
            </a:r>
            <a:r>
              <a:rPr lang="cs-CZ" sz="3500" i="1" dirty="0"/>
              <a:t>, </a:t>
            </a:r>
            <a:r>
              <a:rPr lang="cs-CZ" sz="3500" i="1" dirty="0" err="1"/>
              <a:t>smells</a:t>
            </a:r>
            <a:r>
              <a:rPr lang="cs-CZ" sz="3500" i="1" dirty="0"/>
              <a:t>, </a:t>
            </a:r>
            <a:r>
              <a:rPr lang="cs-CZ" sz="3500" i="1" dirty="0" err="1"/>
              <a:t>feels</a:t>
            </a:r>
            <a:r>
              <a:rPr lang="cs-CZ" sz="3500" i="1" dirty="0"/>
              <a:t>)</a:t>
            </a:r>
          </a:p>
          <a:p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80975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E30FF9-A013-4537-8ABB-AF3940207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E. Morgan </a:t>
            </a:r>
            <a:r>
              <a:rPr lang="cs-CZ" b="1" dirty="0" err="1">
                <a:solidFill>
                  <a:srgbClr val="C00000"/>
                </a:solidFill>
              </a:rPr>
              <a:t>Forster</a:t>
            </a:r>
            <a:r>
              <a:rPr lang="cs-CZ" b="1" dirty="0">
                <a:solidFill>
                  <a:srgbClr val="C00000"/>
                </a:solidFill>
              </a:rPr>
              <a:t>: Story and Plot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4AADF6-EE26-48AE-82AB-464D928F6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E. M. </a:t>
            </a:r>
            <a:r>
              <a:rPr lang="cs-CZ" dirty="0" err="1"/>
              <a:t>Forster</a:t>
            </a:r>
            <a:r>
              <a:rPr lang="cs-CZ" dirty="0"/>
              <a:t>: </a:t>
            </a:r>
            <a:r>
              <a:rPr lang="cs-CZ" sz="1800" dirty="0"/>
              <a:t>	</a:t>
            </a:r>
            <a:r>
              <a:rPr lang="cs-CZ" sz="1800" i="1" dirty="0"/>
              <a:t>A </a:t>
            </a:r>
            <a:r>
              <a:rPr lang="cs-CZ" sz="1800" i="1" dirty="0" err="1"/>
              <a:t>Room</a:t>
            </a:r>
            <a:r>
              <a:rPr lang="cs-CZ" sz="1800" i="1" dirty="0"/>
              <a:t> </a:t>
            </a:r>
            <a:r>
              <a:rPr lang="cs-CZ" sz="1800" i="1" dirty="0" err="1"/>
              <a:t>With</a:t>
            </a:r>
            <a:r>
              <a:rPr lang="cs-CZ" sz="1800" i="1" dirty="0"/>
              <a:t> a </a:t>
            </a:r>
            <a:r>
              <a:rPr lang="cs-CZ" sz="1800" i="1" dirty="0" err="1"/>
              <a:t>View</a:t>
            </a:r>
            <a:r>
              <a:rPr lang="cs-CZ" sz="1800" i="1" dirty="0"/>
              <a:t> </a:t>
            </a:r>
            <a:r>
              <a:rPr lang="cs-CZ" sz="1800" dirty="0"/>
              <a:t>(1908)</a:t>
            </a:r>
          </a:p>
          <a:p>
            <a:pPr marL="2743200" lvl="6" indent="0">
              <a:buNone/>
            </a:pPr>
            <a:r>
              <a:rPr lang="cs-CZ" i="1" dirty="0" err="1"/>
              <a:t>Howard´s</a:t>
            </a:r>
            <a:r>
              <a:rPr lang="cs-CZ" i="1" dirty="0"/>
              <a:t> End </a:t>
            </a:r>
            <a:r>
              <a:rPr lang="cs-CZ" dirty="0"/>
              <a:t>(1910)</a:t>
            </a:r>
          </a:p>
          <a:p>
            <a:pPr marL="2743200" lvl="6" indent="0">
              <a:buNone/>
            </a:pPr>
            <a:r>
              <a:rPr lang="cs-CZ" i="1" dirty="0"/>
              <a:t>A </a:t>
            </a:r>
            <a:r>
              <a:rPr lang="cs-CZ" i="1" dirty="0" err="1"/>
              <a:t>Passage</a:t>
            </a:r>
            <a:r>
              <a:rPr lang="cs-CZ" i="1" dirty="0"/>
              <a:t> to India </a:t>
            </a:r>
            <a:r>
              <a:rPr lang="cs-CZ" dirty="0"/>
              <a:t>(1924)</a:t>
            </a:r>
          </a:p>
          <a:p>
            <a:pPr marL="2743200" lvl="6" indent="0">
              <a:buNone/>
            </a:pPr>
            <a:endParaRPr lang="cs-CZ" dirty="0"/>
          </a:p>
          <a:p>
            <a:r>
              <a:rPr lang="cs-CZ" dirty="0" err="1"/>
              <a:t>Aspects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Novel (1927) </a:t>
            </a:r>
          </a:p>
          <a:p>
            <a:r>
              <a:rPr lang="cs-CZ" dirty="0">
                <a:solidFill>
                  <a:srgbClr val="C00000"/>
                </a:solidFill>
              </a:rPr>
              <a:t>Story</a:t>
            </a:r>
            <a:r>
              <a:rPr lang="cs-CZ" dirty="0"/>
              <a:t> vs. </a:t>
            </a:r>
            <a:r>
              <a:rPr lang="cs-CZ" dirty="0">
                <a:solidFill>
                  <a:srgbClr val="0070C0"/>
                </a:solidFill>
              </a:rPr>
              <a:t>Plot</a:t>
            </a:r>
            <a:r>
              <a:rPr lang="cs-CZ" dirty="0"/>
              <a:t> 			</a:t>
            </a:r>
          </a:p>
          <a:p>
            <a:r>
              <a:rPr lang="cs-CZ" dirty="0" err="1">
                <a:solidFill>
                  <a:srgbClr val="C00000"/>
                </a:solidFill>
              </a:rPr>
              <a:t>Fable</a:t>
            </a:r>
            <a:r>
              <a:rPr lang="cs-CZ" dirty="0"/>
              <a:t> vs. </a:t>
            </a:r>
            <a:r>
              <a:rPr lang="cs-CZ" dirty="0">
                <a:solidFill>
                  <a:srgbClr val="0070C0"/>
                </a:solidFill>
              </a:rPr>
              <a:t>Sujet</a:t>
            </a:r>
          </a:p>
          <a:p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Story</a:t>
            </a:r>
            <a:r>
              <a:rPr lang="cs-CZ" dirty="0">
                <a:solidFill>
                  <a:srgbClr val="C00000"/>
                </a:solidFill>
              </a:rPr>
              <a:t>: </a:t>
            </a:r>
            <a:r>
              <a:rPr lang="cs-CZ" dirty="0" err="1">
                <a:solidFill>
                  <a:srgbClr val="C00000"/>
                </a:solidFill>
              </a:rPr>
              <a:t>The</a:t>
            </a:r>
            <a:r>
              <a:rPr lang="cs-CZ" dirty="0">
                <a:solidFill>
                  <a:srgbClr val="C00000"/>
                </a:solidFill>
              </a:rPr>
              <a:t> King </a:t>
            </a:r>
            <a:r>
              <a:rPr lang="cs-CZ" dirty="0" err="1">
                <a:solidFill>
                  <a:srgbClr val="C00000"/>
                </a:solidFill>
              </a:rPr>
              <a:t>died</a:t>
            </a:r>
            <a:r>
              <a:rPr lang="cs-CZ" dirty="0">
                <a:solidFill>
                  <a:srgbClr val="C00000"/>
                </a:solidFill>
              </a:rPr>
              <a:t> and </a:t>
            </a:r>
            <a:r>
              <a:rPr lang="cs-CZ" dirty="0" err="1">
                <a:solidFill>
                  <a:srgbClr val="C00000"/>
                </a:solidFill>
              </a:rPr>
              <a:t>then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the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Queen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died</a:t>
            </a:r>
            <a:r>
              <a:rPr lang="cs-CZ" dirty="0">
                <a:solidFill>
                  <a:srgbClr val="C00000"/>
                </a:solidFill>
              </a:rPr>
              <a:t>. 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(story = </a:t>
            </a:r>
            <a:r>
              <a:rPr lang="cs-CZ" dirty="0" err="1">
                <a:solidFill>
                  <a:srgbClr val="C00000"/>
                </a:solidFill>
              </a:rPr>
              <a:t>events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arranged</a:t>
            </a:r>
            <a:r>
              <a:rPr lang="cs-CZ" dirty="0">
                <a:solidFill>
                  <a:srgbClr val="C00000"/>
                </a:solidFill>
              </a:rPr>
              <a:t> in </a:t>
            </a:r>
            <a:r>
              <a:rPr lang="cs-CZ" dirty="0" err="1">
                <a:solidFill>
                  <a:srgbClr val="C00000"/>
                </a:solidFill>
              </a:rPr>
              <a:t>their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time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sequences</a:t>
            </a:r>
            <a:r>
              <a:rPr lang="cs-CZ" dirty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Plot</a:t>
            </a:r>
            <a:r>
              <a:rPr lang="cs-CZ" dirty="0">
                <a:solidFill>
                  <a:srgbClr val="0070C0"/>
                </a:solidFill>
              </a:rPr>
              <a:t>: </a:t>
            </a:r>
            <a:r>
              <a:rPr lang="cs-CZ" dirty="0" err="1">
                <a:solidFill>
                  <a:srgbClr val="0070C0"/>
                </a:solidFill>
              </a:rPr>
              <a:t>The</a:t>
            </a:r>
            <a:r>
              <a:rPr lang="cs-CZ" dirty="0">
                <a:solidFill>
                  <a:srgbClr val="0070C0"/>
                </a:solidFill>
              </a:rPr>
              <a:t> King </a:t>
            </a:r>
            <a:r>
              <a:rPr lang="cs-CZ" dirty="0" err="1">
                <a:solidFill>
                  <a:srgbClr val="0070C0"/>
                </a:solidFill>
              </a:rPr>
              <a:t>died</a:t>
            </a:r>
            <a:r>
              <a:rPr lang="cs-CZ" dirty="0">
                <a:solidFill>
                  <a:srgbClr val="0070C0"/>
                </a:solidFill>
              </a:rPr>
              <a:t> and </a:t>
            </a:r>
            <a:r>
              <a:rPr lang="cs-CZ" dirty="0" err="1">
                <a:solidFill>
                  <a:srgbClr val="0070C0"/>
                </a:solidFill>
              </a:rPr>
              <a:t>then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the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Queen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died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because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of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grief</a:t>
            </a:r>
            <a:r>
              <a:rPr lang="cs-CZ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(chronology and </a:t>
            </a:r>
            <a:r>
              <a:rPr lang="cs-CZ" dirty="0" err="1">
                <a:solidFill>
                  <a:srgbClr val="0070C0"/>
                </a:solidFill>
              </a:rPr>
              <a:t>causality</a:t>
            </a:r>
            <a:r>
              <a:rPr lang="cs-CZ" dirty="0">
                <a:solidFill>
                  <a:srgbClr val="0070C0"/>
                </a:solidFill>
              </a:rPr>
              <a:t> = </a:t>
            </a:r>
            <a:r>
              <a:rPr lang="cs-CZ" dirty="0" err="1">
                <a:solidFill>
                  <a:srgbClr val="0070C0"/>
                </a:solidFill>
              </a:rPr>
              <a:t>narrative</a:t>
            </a:r>
            <a:r>
              <a:rPr lang="cs-CZ" dirty="0">
                <a:solidFill>
                  <a:srgbClr val="0070C0"/>
                </a:solidFill>
              </a:rPr>
              <a:t>)</a:t>
            </a: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</a:endParaRPr>
          </a:p>
          <a:p>
            <a:endParaRPr lang="cs-CZ" dirty="0">
              <a:solidFill>
                <a:srgbClr val="0070C0"/>
              </a:solidFill>
            </a:endParaRPr>
          </a:p>
          <a:p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385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9558F5-9CCD-413F-909B-2464816AF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6581"/>
            <a:ext cx="10515600" cy="5390382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cs-CZ" dirty="0" err="1"/>
              <a:t>short</a:t>
            </a:r>
            <a:r>
              <a:rPr lang="cs-CZ" dirty="0"/>
              <a:t> </a:t>
            </a:r>
            <a:r>
              <a:rPr lang="cs-CZ" dirty="0" err="1"/>
              <a:t>history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narrative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and </a:t>
            </a:r>
            <a:r>
              <a:rPr lang="cs-CZ" dirty="0" err="1"/>
              <a:t>narratology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context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study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literature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20th </a:t>
            </a:r>
            <a:r>
              <a:rPr lang="cs-CZ" dirty="0" err="1"/>
              <a:t>century</a:t>
            </a:r>
            <a:r>
              <a:rPr lang="cs-CZ" dirty="0"/>
              <a:t>,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concepts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narrative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 story, </a:t>
            </a:r>
            <a:r>
              <a:rPr lang="cs-CZ" dirty="0" err="1"/>
              <a:t>narrative</a:t>
            </a:r>
            <a:r>
              <a:rPr lang="cs-CZ" dirty="0"/>
              <a:t>, </a:t>
            </a:r>
            <a:r>
              <a:rPr lang="cs-CZ" dirty="0" err="1"/>
              <a:t>narration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.),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cs-CZ" dirty="0"/>
              <a:t>basic </a:t>
            </a:r>
            <a:r>
              <a:rPr lang="cs-CZ" dirty="0" err="1"/>
              <a:t>theories</a:t>
            </a:r>
            <a:r>
              <a:rPr lang="cs-CZ" dirty="0"/>
              <a:t> and </a:t>
            </a:r>
            <a:r>
              <a:rPr lang="cs-CZ" dirty="0" err="1"/>
              <a:t>methods</a:t>
            </a:r>
            <a:r>
              <a:rPr lang="cs-CZ" dirty="0"/>
              <a:t> </a:t>
            </a:r>
            <a:r>
              <a:rPr lang="cs-CZ" dirty="0" err="1"/>
              <a:t>using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study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narrative</a:t>
            </a:r>
            <a:r>
              <a:rPr lang="cs-CZ" dirty="0"/>
              <a:t>,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structure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narrative</a:t>
            </a:r>
            <a:r>
              <a:rPr lang="cs-CZ" dirty="0"/>
              <a:t>,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components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narrative</a:t>
            </a:r>
            <a:r>
              <a:rPr lang="cs-CZ" dirty="0"/>
              <a:t>,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surface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narrative</a:t>
            </a:r>
            <a:r>
              <a:rPr lang="cs-CZ" dirty="0"/>
              <a:t>,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cs-CZ" dirty="0"/>
              <a:t>text, </a:t>
            </a:r>
            <a:r>
              <a:rPr lang="cs-CZ" dirty="0" err="1"/>
              <a:t>narrative</a:t>
            </a:r>
            <a:r>
              <a:rPr lang="cs-CZ" dirty="0"/>
              <a:t> and </a:t>
            </a:r>
            <a:r>
              <a:rPr lang="cs-CZ" dirty="0" err="1"/>
              <a:t>fictional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38728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55ABC2-9BC0-4ECF-9830-BBD6C08C8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C00000"/>
                </a:solidFill>
              </a:rPr>
              <a:t>Russian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formalism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B9D7BA-A03B-4C01-895C-350C8C3A0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40" y="158592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err="1"/>
              <a:t>Moscow</a:t>
            </a:r>
            <a:r>
              <a:rPr lang="cs-CZ" b="1" dirty="0"/>
              <a:t> </a:t>
            </a:r>
            <a:r>
              <a:rPr lang="cs-CZ" b="1" dirty="0" err="1"/>
              <a:t>linguistic</a:t>
            </a:r>
            <a:r>
              <a:rPr lang="cs-CZ" b="1" dirty="0"/>
              <a:t> </a:t>
            </a:r>
            <a:r>
              <a:rPr lang="cs-CZ" b="1" dirty="0" err="1"/>
              <a:t>circle</a:t>
            </a:r>
            <a:r>
              <a:rPr lang="cs-CZ" b="1" dirty="0"/>
              <a:t> </a:t>
            </a:r>
            <a:r>
              <a:rPr lang="cs-CZ" dirty="0"/>
              <a:t>(Roman </a:t>
            </a:r>
            <a:r>
              <a:rPr lang="cs-CZ" dirty="0" err="1"/>
              <a:t>Jakobson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b="1" dirty="0"/>
              <a:t>OPOJAZ (OPOYAZ)</a:t>
            </a:r>
            <a:r>
              <a:rPr lang="cs-CZ" dirty="0"/>
              <a:t> - T</a:t>
            </a:r>
            <a:r>
              <a:rPr lang="en-US" dirty="0"/>
              <a:t>he Society for the Study of Poetic Language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 err="1"/>
              <a:t>Peterburg</a:t>
            </a:r>
            <a:r>
              <a:rPr lang="cs-CZ" dirty="0"/>
              <a:t>); </a:t>
            </a:r>
          </a:p>
          <a:p>
            <a:pPr marL="0" indent="0">
              <a:buNone/>
            </a:pPr>
            <a:r>
              <a:rPr lang="cs-CZ" dirty="0"/>
              <a:t>	Viktor </a:t>
            </a:r>
            <a:r>
              <a:rPr lang="cs-CZ" dirty="0" err="1"/>
              <a:t>Šklovskij</a:t>
            </a:r>
            <a:r>
              <a:rPr lang="cs-CZ" dirty="0"/>
              <a:t>/Viktor </a:t>
            </a:r>
            <a:r>
              <a:rPr lang="cs-CZ" dirty="0" err="1"/>
              <a:t>Skhlovsky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	Jurij </a:t>
            </a:r>
            <a:r>
              <a:rPr lang="cs-CZ" dirty="0" err="1"/>
              <a:t>Tyňanov</a:t>
            </a:r>
            <a:r>
              <a:rPr lang="cs-CZ" dirty="0"/>
              <a:t>/</a:t>
            </a:r>
            <a:r>
              <a:rPr lang="cs-CZ" dirty="0" err="1"/>
              <a:t>Yuri</a:t>
            </a:r>
            <a:r>
              <a:rPr lang="cs-CZ" dirty="0"/>
              <a:t> </a:t>
            </a:r>
            <a:r>
              <a:rPr lang="cs-CZ" dirty="0" err="1"/>
              <a:t>Tynyanov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Boris </a:t>
            </a:r>
            <a:r>
              <a:rPr lang="cs-CZ" dirty="0" err="1"/>
              <a:t>Tomaševskij</a:t>
            </a:r>
            <a:r>
              <a:rPr lang="cs-CZ" dirty="0"/>
              <a:t> /Boris </a:t>
            </a:r>
            <a:r>
              <a:rPr lang="cs-CZ" dirty="0" err="1"/>
              <a:t>Tomashevsky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V. </a:t>
            </a:r>
            <a:r>
              <a:rPr lang="cs-CZ" dirty="0" err="1"/>
              <a:t>Skhlovsky</a:t>
            </a:r>
            <a:r>
              <a:rPr lang="cs-CZ" dirty="0"/>
              <a:t>: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Prose </a:t>
            </a:r>
            <a:r>
              <a:rPr lang="cs-CZ" dirty="0"/>
              <a:t>(1925)</a:t>
            </a:r>
          </a:p>
          <a:p>
            <a:pPr marL="0" indent="0">
              <a:buNone/>
            </a:pPr>
            <a:r>
              <a:rPr lang="cs-CZ" dirty="0"/>
              <a:t>- „Art as </a:t>
            </a:r>
            <a:r>
              <a:rPr lang="cs-CZ" dirty="0" err="1"/>
              <a:t>Technique</a:t>
            </a:r>
            <a:r>
              <a:rPr lang="cs-CZ" dirty="0"/>
              <a:t>“, 1917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VÃ½sledek obrÃ¡zku pro shklovsky">
            <a:extLst>
              <a:ext uri="{FF2B5EF4-FFF2-40B4-BE49-F238E27FC236}">
                <a16:creationId xmlns:a16="http://schemas.microsoft.com/office/drawing/2014/main" id="{B2494055-8A4C-4835-983D-5EE1082FC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545" y="3084574"/>
            <a:ext cx="188595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5804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7DCD2D-55BC-4956-B625-1D45D3425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0718"/>
            <a:ext cx="10515600" cy="586624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V. </a:t>
            </a:r>
            <a:r>
              <a:rPr lang="cs-CZ" b="1" dirty="0" err="1">
                <a:solidFill>
                  <a:srgbClr val="C00000"/>
                </a:solidFill>
              </a:rPr>
              <a:t>Skhlovsky</a:t>
            </a:r>
            <a:r>
              <a:rPr lang="cs-CZ" b="1" dirty="0">
                <a:solidFill>
                  <a:srgbClr val="C00000"/>
                </a:solidFill>
              </a:rPr>
              <a:t>: „Art as </a:t>
            </a:r>
            <a:r>
              <a:rPr lang="cs-CZ" b="1" dirty="0" err="1">
                <a:solidFill>
                  <a:srgbClr val="C00000"/>
                </a:solidFill>
              </a:rPr>
              <a:t>Technique</a:t>
            </a:r>
            <a:r>
              <a:rPr lang="cs-CZ" b="1" dirty="0">
                <a:solidFill>
                  <a:srgbClr val="C00000"/>
                </a:solidFill>
              </a:rPr>
              <a:t>“, 1917</a:t>
            </a:r>
          </a:p>
          <a:p>
            <a:endParaRPr lang="cs-CZ" dirty="0"/>
          </a:p>
          <a:p>
            <a:r>
              <a:rPr lang="en-US" dirty="0"/>
              <a:t>The purpose of art is to impart the sensation of things as they are perceived and not as they are known. </a:t>
            </a:r>
            <a:r>
              <a:rPr lang="cs-CZ" dirty="0"/>
              <a:t>/</a:t>
            </a:r>
            <a:r>
              <a:rPr lang="cs-CZ" dirty="0">
                <a:solidFill>
                  <a:srgbClr val="0070C0"/>
                </a:solidFill>
              </a:rPr>
              <a:t>Cílem umění je dát pocit věcí jako faktů vidění, nikoli faktů poznání.</a:t>
            </a:r>
          </a:p>
          <a:p>
            <a:r>
              <a:rPr lang="en-US" dirty="0"/>
              <a:t>The technique of art is to make objects </a:t>
            </a:r>
            <a:r>
              <a:rPr lang="cs-CZ" dirty="0"/>
              <a:t>„</a:t>
            </a:r>
            <a:r>
              <a:rPr lang="en-US" dirty="0"/>
              <a:t>unfamiliar</a:t>
            </a:r>
            <a:r>
              <a:rPr lang="cs-CZ" dirty="0"/>
              <a:t>“</a:t>
            </a:r>
          </a:p>
          <a:p>
            <a:endParaRPr lang="cs-CZ" dirty="0"/>
          </a:p>
          <a:p>
            <a:r>
              <a:rPr lang="cs-CZ" dirty="0" err="1"/>
              <a:t>Unfamiliar</a:t>
            </a:r>
            <a:r>
              <a:rPr lang="cs-CZ" dirty="0"/>
              <a:t>/</a:t>
            </a:r>
            <a:r>
              <a:rPr lang="cs-CZ" dirty="0" err="1"/>
              <a:t>actualisation</a:t>
            </a:r>
            <a:r>
              <a:rPr lang="cs-CZ" dirty="0"/>
              <a:t>/</a:t>
            </a:r>
            <a:r>
              <a:rPr lang="cs-CZ" dirty="0" err="1"/>
              <a:t>foregrounding</a:t>
            </a:r>
            <a:r>
              <a:rPr lang="cs-CZ" dirty="0"/>
              <a:t> = </a:t>
            </a:r>
            <a:r>
              <a:rPr lang="cs-CZ" dirty="0" err="1"/>
              <a:t>ozvláštění</a:t>
            </a:r>
            <a:r>
              <a:rPr lang="cs-CZ" dirty="0"/>
              <a:t>/aktualizace</a:t>
            </a:r>
          </a:p>
          <a:p>
            <a:r>
              <a:rPr lang="cs-CZ" b="1" dirty="0" err="1"/>
              <a:t>Unfamiliar</a:t>
            </a:r>
            <a:r>
              <a:rPr lang="cs-CZ" dirty="0"/>
              <a:t> vs. </a:t>
            </a:r>
            <a:r>
              <a:rPr lang="cs-CZ" b="1" dirty="0" err="1"/>
              <a:t>familiar</a:t>
            </a:r>
            <a:r>
              <a:rPr lang="cs-CZ" dirty="0"/>
              <a:t> (</a:t>
            </a:r>
            <a:r>
              <a:rPr lang="cs-CZ" b="1" dirty="0" err="1"/>
              <a:t>automatisation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Study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literature</a:t>
            </a:r>
            <a:r>
              <a:rPr lang="cs-CZ" dirty="0"/>
              <a:t> =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technique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works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art</a:t>
            </a:r>
          </a:p>
          <a:p>
            <a:r>
              <a:rPr lang="cs-CZ" dirty="0"/>
              <a:t>Not </a:t>
            </a:r>
            <a:r>
              <a:rPr lang="cs-CZ" dirty="0" err="1"/>
              <a:t>only</a:t>
            </a:r>
            <a:r>
              <a:rPr lang="cs-CZ" dirty="0"/>
              <a:t> WHAT? – but: HOW? WHY?</a:t>
            </a:r>
          </a:p>
          <a:p>
            <a:endParaRPr lang="cs-CZ" dirty="0"/>
          </a:p>
          <a:p>
            <a:r>
              <a:rPr lang="cs-CZ" b="1" dirty="0">
                <a:solidFill>
                  <a:srgbClr val="C00000"/>
                </a:solidFill>
              </a:rPr>
              <a:t>V. J. PROPP: </a:t>
            </a:r>
            <a:r>
              <a:rPr lang="cs-CZ" b="1" i="1" dirty="0" err="1">
                <a:solidFill>
                  <a:srgbClr val="C00000"/>
                </a:solidFill>
              </a:rPr>
              <a:t>Morphology</a:t>
            </a:r>
            <a:r>
              <a:rPr lang="cs-CZ" b="1" i="1" dirty="0">
                <a:solidFill>
                  <a:srgbClr val="C00000"/>
                </a:solidFill>
              </a:rPr>
              <a:t> </a:t>
            </a:r>
            <a:r>
              <a:rPr lang="cs-CZ" b="1" i="1" dirty="0" err="1">
                <a:solidFill>
                  <a:srgbClr val="C00000"/>
                </a:solidFill>
              </a:rPr>
              <a:t>of</a:t>
            </a:r>
            <a:r>
              <a:rPr lang="cs-CZ" b="1" i="1" dirty="0">
                <a:solidFill>
                  <a:srgbClr val="C00000"/>
                </a:solidFill>
              </a:rPr>
              <a:t> </a:t>
            </a:r>
            <a:r>
              <a:rPr lang="cs-CZ" b="1" i="1" dirty="0" err="1">
                <a:solidFill>
                  <a:srgbClr val="C00000"/>
                </a:solidFill>
              </a:rPr>
              <a:t>the</a:t>
            </a:r>
            <a:r>
              <a:rPr lang="cs-CZ" b="1" i="1" dirty="0">
                <a:solidFill>
                  <a:srgbClr val="C00000"/>
                </a:solidFill>
              </a:rPr>
              <a:t> </a:t>
            </a:r>
            <a:r>
              <a:rPr lang="cs-CZ" b="1" i="1" dirty="0" err="1">
                <a:solidFill>
                  <a:srgbClr val="C00000"/>
                </a:solidFill>
              </a:rPr>
              <a:t>Folktale</a:t>
            </a:r>
            <a:r>
              <a:rPr lang="cs-CZ" b="1" dirty="0">
                <a:solidFill>
                  <a:srgbClr val="C00000"/>
                </a:solidFill>
              </a:rPr>
              <a:t>, 1928</a:t>
            </a:r>
          </a:p>
          <a:p>
            <a:r>
              <a:rPr lang="cs-CZ" dirty="0"/>
              <a:t>1. </a:t>
            </a:r>
            <a:r>
              <a:rPr lang="en-US" dirty="0"/>
              <a:t>Functions of characters serve as stable, constant elements in a tale, independent of how and by whom they are fulfilled. They constitute the fundamental components of a tale. </a:t>
            </a:r>
            <a:endParaRPr lang="cs-CZ" dirty="0"/>
          </a:p>
          <a:p>
            <a:r>
              <a:rPr lang="en-US" dirty="0"/>
              <a:t>2. The number of functions known to the fairy tale is limited.</a:t>
            </a:r>
            <a:endParaRPr lang="cs-CZ" b="1" i="1" dirty="0">
              <a:solidFill>
                <a:srgbClr val="C00000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65718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718E2D-9830-48DF-A4CB-F2A8908DD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b="1">
                <a:solidFill>
                  <a:srgbClr val="C00000"/>
                </a:solidFill>
              </a:rPr>
              <a:t>French structuralism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C635E8-75A0-4760-922A-CC57F1F23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012" y="1148080"/>
            <a:ext cx="8568335" cy="534479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914400" lvl="2" indent="0"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914400" lvl="2" indent="0">
              <a:buNone/>
            </a:pPr>
            <a:r>
              <a:rPr lang="cs-CZ" b="1" dirty="0">
                <a:solidFill>
                  <a:srgbClr val="C00000"/>
                </a:solidFill>
              </a:rPr>
              <a:t>Claude </a:t>
            </a:r>
            <a:r>
              <a:rPr lang="cs-CZ" b="1" dirty="0" err="1">
                <a:solidFill>
                  <a:srgbClr val="C00000"/>
                </a:solidFill>
              </a:rPr>
              <a:t>Lévi-Strauss</a:t>
            </a:r>
            <a:r>
              <a:rPr lang="cs-CZ" b="1" dirty="0">
                <a:solidFill>
                  <a:srgbClr val="C00000"/>
                </a:solidFill>
              </a:rPr>
              <a:t>: </a:t>
            </a:r>
            <a:r>
              <a:rPr lang="cs-CZ" dirty="0" err="1"/>
              <a:t>myths</a:t>
            </a:r>
            <a:r>
              <a:rPr lang="cs-CZ" dirty="0"/>
              <a:t> are </a:t>
            </a:r>
            <a:r>
              <a:rPr lang="cs-CZ" dirty="0" err="1"/>
              <a:t>narratives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a </a:t>
            </a:r>
            <a:r>
              <a:rPr lang="cs-CZ" dirty="0" err="1"/>
              <a:t>special</a:t>
            </a:r>
            <a:r>
              <a:rPr lang="cs-CZ" dirty="0"/>
              <a:t> </a:t>
            </a:r>
          </a:p>
          <a:p>
            <a:pPr marL="914400" lvl="2" indent="0">
              <a:buNone/>
            </a:pPr>
            <a:r>
              <a:rPr lang="cs-CZ" dirty="0" err="1"/>
              <a:t>logic</a:t>
            </a:r>
            <a:r>
              <a:rPr lang="cs-CZ" dirty="0"/>
              <a:t> (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logic</a:t>
            </a:r>
            <a:r>
              <a:rPr lang="cs-CZ" dirty="0"/>
              <a:t>); </a:t>
            </a:r>
          </a:p>
          <a:p>
            <a:pPr lvl="2"/>
            <a:r>
              <a:rPr lang="cs-CZ" dirty="0" err="1"/>
              <a:t>explains</a:t>
            </a:r>
            <a:r>
              <a:rPr lang="cs-CZ" dirty="0"/>
              <a:t> </a:t>
            </a:r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order</a:t>
            </a:r>
            <a:r>
              <a:rPr lang="cs-CZ" dirty="0"/>
              <a:t> in </a:t>
            </a:r>
            <a:r>
              <a:rPr lang="cs-CZ" dirty="0" err="1"/>
              <a:t>family</a:t>
            </a:r>
            <a:r>
              <a:rPr lang="cs-CZ" dirty="0"/>
              <a:t> </a:t>
            </a:r>
            <a:r>
              <a:rPr lang="cs-CZ" dirty="0" err="1"/>
              <a:t>relationships</a:t>
            </a:r>
            <a:endParaRPr lang="cs-CZ" dirty="0"/>
          </a:p>
          <a:p>
            <a:pPr lvl="2"/>
            <a:endParaRPr lang="cs-CZ" dirty="0"/>
          </a:p>
          <a:p>
            <a:pPr lvl="2"/>
            <a:r>
              <a:rPr lang="cs-CZ" dirty="0"/>
              <a:t>Myth; </a:t>
            </a:r>
            <a:r>
              <a:rPr lang="cs-CZ" dirty="0" err="1"/>
              <a:t>Narrative</a:t>
            </a:r>
            <a:endParaRPr lang="cs-CZ" dirty="0"/>
          </a:p>
          <a:p>
            <a:pPr lvl="2"/>
            <a:r>
              <a:rPr lang="cs-CZ" dirty="0" err="1"/>
              <a:t>Totemism</a:t>
            </a:r>
            <a:r>
              <a:rPr lang="cs-CZ" dirty="0"/>
              <a:t>, </a:t>
            </a:r>
            <a:r>
              <a:rPr lang="cs-CZ" dirty="0" err="1"/>
              <a:t>kinship</a:t>
            </a:r>
            <a:endParaRPr lang="cs-CZ" dirty="0"/>
          </a:p>
          <a:p>
            <a:pPr lvl="2"/>
            <a:r>
              <a:rPr lang="cs-CZ" dirty="0" err="1"/>
              <a:t>Structural</a:t>
            </a:r>
            <a:r>
              <a:rPr lang="cs-CZ" dirty="0"/>
              <a:t> and </a:t>
            </a:r>
            <a:r>
              <a:rPr lang="cs-CZ" dirty="0" err="1"/>
              <a:t>functional</a:t>
            </a:r>
            <a:r>
              <a:rPr lang="cs-CZ" dirty="0"/>
              <a:t> </a:t>
            </a:r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 (</a:t>
            </a:r>
            <a:r>
              <a:rPr lang="cs-CZ" dirty="0" err="1"/>
              <a:t>structuralist</a:t>
            </a:r>
            <a:r>
              <a:rPr lang="cs-CZ" dirty="0"/>
              <a:t> </a:t>
            </a:r>
            <a:r>
              <a:rPr lang="cs-CZ" dirty="0" err="1"/>
              <a:t>methodology</a:t>
            </a:r>
            <a:r>
              <a:rPr lang="cs-CZ" dirty="0"/>
              <a:t>)</a:t>
            </a:r>
          </a:p>
          <a:p>
            <a:pPr lvl="2"/>
            <a:endParaRPr lang="cs-CZ" dirty="0"/>
          </a:p>
          <a:p>
            <a:pPr lvl="2"/>
            <a:r>
              <a:rPr lang="cs-CZ" dirty="0"/>
              <a:t>1955, </a:t>
            </a:r>
            <a:r>
              <a:rPr lang="cs-CZ" i="1" dirty="0" err="1"/>
              <a:t>Tristes</a:t>
            </a:r>
            <a:r>
              <a:rPr lang="cs-CZ" i="1" dirty="0"/>
              <a:t> </a:t>
            </a:r>
            <a:r>
              <a:rPr lang="cs-CZ" i="1" dirty="0" err="1"/>
              <a:t>Tropiques</a:t>
            </a:r>
            <a:endParaRPr lang="cs-CZ" i="1" dirty="0"/>
          </a:p>
          <a:p>
            <a:pPr lvl="2"/>
            <a:r>
              <a:rPr lang="cs-CZ" dirty="0"/>
              <a:t>1958, </a:t>
            </a:r>
            <a:r>
              <a:rPr lang="cs-CZ" i="1" dirty="0" err="1"/>
              <a:t>Structural</a:t>
            </a:r>
            <a:r>
              <a:rPr lang="cs-CZ" i="1" dirty="0"/>
              <a:t> </a:t>
            </a:r>
            <a:r>
              <a:rPr lang="cs-CZ" i="1" dirty="0" err="1"/>
              <a:t>Anthropology</a:t>
            </a:r>
            <a:endParaRPr lang="cs-CZ" i="1" dirty="0"/>
          </a:p>
          <a:p>
            <a:pPr lvl="2"/>
            <a:r>
              <a:rPr lang="cs-CZ" dirty="0"/>
              <a:t>1962,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Savage</a:t>
            </a:r>
            <a:r>
              <a:rPr lang="cs-CZ" i="1" dirty="0"/>
              <a:t> Mind 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marL="2286000" lvl="5" indent="0">
              <a:buNone/>
            </a:pPr>
            <a:endParaRPr lang="cs-CZ" dirty="0"/>
          </a:p>
        </p:txBody>
      </p:sp>
      <p:pic>
        <p:nvPicPr>
          <p:cNvPr id="1026" name="Picture 2" descr="VÃ½sledek obrÃ¡zku pro lÃ©vi-strauss">
            <a:extLst>
              <a:ext uri="{FF2B5EF4-FFF2-40B4-BE49-F238E27FC236}">
                <a16:creationId xmlns:a16="http://schemas.microsoft.com/office/drawing/2014/main" id="{907C21DA-63DD-4EF8-B703-59C9BBC91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6347" y="271499"/>
            <a:ext cx="2573784" cy="2838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1332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Ã½sledek obrÃ¡zku pro roland barthes">
            <a:extLst>
              <a:ext uri="{FF2B5EF4-FFF2-40B4-BE49-F238E27FC236}">
                <a16:creationId xmlns:a16="http://schemas.microsoft.com/office/drawing/2014/main" id="{0FAC7CAE-C304-40E7-9140-453F03E32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731" y="3525347"/>
            <a:ext cx="4402141" cy="2706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3C78F0-5B8A-4F38-90C5-FCC8CB4BB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880" y="177145"/>
            <a:ext cx="8376920" cy="593312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 err="1">
                <a:highlight>
                  <a:srgbClr val="FFFF00"/>
                </a:highlight>
              </a:rPr>
              <a:t>Journals</a:t>
            </a:r>
            <a:r>
              <a:rPr lang="cs-CZ" dirty="0">
                <a:highlight>
                  <a:srgbClr val="FFFF00"/>
                </a:highlight>
              </a:rPr>
              <a:t>: </a:t>
            </a:r>
            <a:r>
              <a:rPr lang="cs-CZ" b="1" i="1" dirty="0">
                <a:highlight>
                  <a:srgbClr val="FFFF00"/>
                </a:highlight>
              </a:rPr>
              <a:t>Communications</a:t>
            </a:r>
            <a:r>
              <a:rPr lang="cs-CZ" dirty="0">
                <a:highlight>
                  <a:srgbClr val="FFFF00"/>
                </a:highlight>
              </a:rPr>
              <a:t> (</a:t>
            </a:r>
            <a:r>
              <a:rPr lang="cs-CZ" dirty="0" err="1">
                <a:highlight>
                  <a:srgbClr val="FFFF00"/>
                </a:highlight>
              </a:rPr>
              <a:t>esp</a:t>
            </a:r>
            <a:r>
              <a:rPr lang="cs-CZ" dirty="0">
                <a:highlight>
                  <a:srgbClr val="FFFF00"/>
                </a:highlight>
              </a:rPr>
              <a:t>. no. 8, 1966); </a:t>
            </a:r>
            <a:r>
              <a:rPr lang="cs-CZ" b="1" i="1" dirty="0" err="1">
                <a:highlight>
                  <a:srgbClr val="FFFF00"/>
                </a:highlight>
              </a:rPr>
              <a:t>Poétique</a:t>
            </a:r>
            <a:endParaRPr lang="cs-CZ" b="1" i="1" dirty="0">
              <a:highlight>
                <a:srgbClr val="FFFF00"/>
              </a:highlight>
            </a:endParaRPr>
          </a:p>
          <a:p>
            <a:r>
              <a:rPr lang="cs-CZ" b="1" dirty="0" err="1"/>
              <a:t>Classical</a:t>
            </a:r>
            <a:r>
              <a:rPr lang="cs-CZ" b="1" dirty="0"/>
              <a:t> </a:t>
            </a:r>
            <a:r>
              <a:rPr lang="cs-CZ" b="1" dirty="0" err="1"/>
              <a:t>Narratology</a:t>
            </a:r>
            <a:r>
              <a:rPr lang="cs-CZ" b="1" dirty="0"/>
              <a:t> </a:t>
            </a:r>
            <a:r>
              <a:rPr lang="cs-CZ" b="1" dirty="0" err="1"/>
              <a:t>or</a:t>
            </a:r>
            <a:r>
              <a:rPr lang="cs-CZ" b="1" dirty="0"/>
              <a:t> </a:t>
            </a:r>
            <a:r>
              <a:rPr lang="cs-CZ" b="1" dirty="0" err="1"/>
              <a:t>Structural</a:t>
            </a:r>
            <a:r>
              <a:rPr lang="cs-CZ" b="1" dirty="0"/>
              <a:t> </a:t>
            </a:r>
            <a:r>
              <a:rPr lang="cs-CZ" b="1" dirty="0" err="1"/>
              <a:t>Narratology</a:t>
            </a:r>
            <a:endParaRPr lang="cs-CZ" b="1" dirty="0"/>
          </a:p>
          <a:p>
            <a:endParaRPr lang="cs-CZ" b="1" i="1" dirty="0"/>
          </a:p>
          <a:p>
            <a:r>
              <a:rPr lang="cs-CZ" b="1" dirty="0">
                <a:highlight>
                  <a:srgbClr val="FFFF00"/>
                </a:highlight>
              </a:rPr>
              <a:t>Roland </a:t>
            </a:r>
            <a:r>
              <a:rPr lang="cs-CZ" b="1" dirty="0" err="1">
                <a:highlight>
                  <a:srgbClr val="FFFF00"/>
                </a:highlight>
              </a:rPr>
              <a:t>Barthes</a:t>
            </a:r>
            <a:r>
              <a:rPr lang="cs-CZ" b="1" dirty="0">
                <a:highlight>
                  <a:srgbClr val="FFFF00"/>
                </a:highlight>
              </a:rPr>
              <a:t> (1915-1980)</a:t>
            </a:r>
            <a:endParaRPr lang="cs-CZ" b="1" i="1" dirty="0">
              <a:highlight>
                <a:srgbClr val="FFFF00"/>
              </a:highlight>
            </a:endParaRPr>
          </a:p>
          <a:p>
            <a:pPr lvl="1"/>
            <a:r>
              <a:rPr lang="cs-CZ" b="1" i="1" dirty="0"/>
              <a:t>„</a:t>
            </a:r>
            <a:r>
              <a:rPr lang="cs-CZ" b="1" dirty="0" err="1"/>
              <a:t>An</a:t>
            </a:r>
            <a:r>
              <a:rPr lang="cs-CZ" b="1" dirty="0"/>
              <a:t> </a:t>
            </a:r>
            <a:r>
              <a:rPr lang="cs-CZ" b="1" dirty="0" err="1"/>
              <a:t>Introduction</a:t>
            </a:r>
            <a:r>
              <a:rPr lang="cs-CZ" b="1" dirty="0"/>
              <a:t> to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Structural</a:t>
            </a:r>
            <a:r>
              <a:rPr lang="cs-CZ" b="1" dirty="0"/>
              <a:t> </a:t>
            </a:r>
            <a:r>
              <a:rPr lang="cs-CZ" b="1" dirty="0" err="1"/>
              <a:t>Analysis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Narrative</a:t>
            </a:r>
            <a:r>
              <a:rPr lang="cs-CZ" b="1" dirty="0"/>
              <a:t>“ [1966]</a:t>
            </a:r>
          </a:p>
          <a:p>
            <a:pPr lvl="1"/>
            <a:endParaRPr lang="cs-CZ" b="1" dirty="0"/>
          </a:p>
          <a:p>
            <a:r>
              <a:rPr lang="cs-CZ" b="1" dirty="0"/>
              <a:t>1953 </a:t>
            </a:r>
            <a:r>
              <a:rPr lang="cs-CZ" b="1" i="1" dirty="0" err="1"/>
              <a:t>Le</a:t>
            </a:r>
            <a:r>
              <a:rPr lang="cs-CZ" b="1" i="1" dirty="0"/>
              <a:t> </a:t>
            </a:r>
            <a:r>
              <a:rPr lang="cs-CZ" b="1" i="1" dirty="0" err="1"/>
              <a:t>Degré</a:t>
            </a:r>
            <a:r>
              <a:rPr lang="cs-CZ" b="1" i="1" dirty="0"/>
              <a:t> </a:t>
            </a:r>
            <a:r>
              <a:rPr lang="cs-CZ" b="1" i="1" dirty="0" err="1"/>
              <a:t>zéro</a:t>
            </a:r>
            <a:r>
              <a:rPr lang="cs-CZ" b="1" i="1" dirty="0"/>
              <a:t> de </a:t>
            </a:r>
            <a:r>
              <a:rPr lang="cs-CZ" b="1" i="1" dirty="0" err="1"/>
              <a:t>l'écriture</a:t>
            </a:r>
            <a:r>
              <a:rPr lang="cs-CZ" b="1" dirty="0"/>
              <a:t> </a:t>
            </a:r>
          </a:p>
          <a:p>
            <a:r>
              <a:rPr lang="cs-CZ" b="1" dirty="0"/>
              <a:t>1957 </a:t>
            </a:r>
            <a:r>
              <a:rPr lang="cs-CZ" b="1" i="1" dirty="0" err="1"/>
              <a:t>Mythologies</a:t>
            </a:r>
            <a:r>
              <a:rPr lang="cs-CZ" b="1" dirty="0"/>
              <a:t> </a:t>
            </a:r>
          </a:p>
          <a:p>
            <a:r>
              <a:rPr lang="cs-CZ" dirty="0"/>
              <a:t>1964 </a:t>
            </a:r>
            <a:r>
              <a:rPr lang="cs-CZ" i="1" dirty="0" err="1"/>
              <a:t>Essais</a:t>
            </a:r>
            <a:r>
              <a:rPr lang="cs-CZ" i="1" dirty="0"/>
              <a:t> </a:t>
            </a:r>
            <a:r>
              <a:rPr lang="cs-CZ" i="1" dirty="0" err="1"/>
              <a:t>critiques</a:t>
            </a:r>
            <a:r>
              <a:rPr lang="cs-CZ" dirty="0"/>
              <a:t> </a:t>
            </a:r>
          </a:p>
          <a:p>
            <a:r>
              <a:rPr lang="cs-CZ" dirty="0"/>
              <a:t>1965 </a:t>
            </a:r>
            <a:r>
              <a:rPr lang="cs-CZ" i="1" dirty="0" err="1"/>
              <a:t>Eléments</a:t>
            </a:r>
            <a:r>
              <a:rPr lang="cs-CZ" i="1" dirty="0"/>
              <a:t> de sémiologie</a:t>
            </a:r>
            <a:r>
              <a:rPr lang="cs-CZ" dirty="0"/>
              <a:t> </a:t>
            </a:r>
          </a:p>
          <a:p>
            <a:r>
              <a:rPr lang="cs-CZ" dirty="0"/>
              <a:t>1966 </a:t>
            </a:r>
            <a:r>
              <a:rPr lang="cs-CZ" i="1" dirty="0" err="1"/>
              <a:t>Critique</a:t>
            </a:r>
            <a:r>
              <a:rPr lang="cs-CZ" i="1" dirty="0"/>
              <a:t> et </a:t>
            </a:r>
            <a:r>
              <a:rPr lang="cs-CZ" i="1" dirty="0" err="1"/>
              <a:t>vérité</a:t>
            </a:r>
            <a:r>
              <a:rPr lang="cs-CZ" dirty="0"/>
              <a:t> </a:t>
            </a:r>
          </a:p>
          <a:p>
            <a:r>
              <a:rPr lang="cs-CZ" dirty="0"/>
              <a:t>1967 </a:t>
            </a:r>
            <a:r>
              <a:rPr lang="cs-CZ" i="1" dirty="0" err="1"/>
              <a:t>Système</a:t>
            </a:r>
            <a:r>
              <a:rPr lang="cs-CZ" i="1" dirty="0"/>
              <a:t> de la mode</a:t>
            </a:r>
            <a:r>
              <a:rPr lang="cs-CZ" dirty="0"/>
              <a:t> </a:t>
            </a:r>
          </a:p>
          <a:p>
            <a:r>
              <a:rPr lang="cs-CZ" dirty="0"/>
              <a:t>1967 </a:t>
            </a:r>
            <a:r>
              <a:rPr lang="cs-CZ" i="1" dirty="0"/>
              <a:t>La </a:t>
            </a:r>
            <a:r>
              <a:rPr lang="cs-CZ" i="1" dirty="0" err="1"/>
              <a:t>morte</a:t>
            </a:r>
            <a:r>
              <a:rPr lang="cs-CZ" i="1" dirty="0"/>
              <a:t> de </a:t>
            </a:r>
            <a:r>
              <a:rPr lang="cs-CZ" i="1" dirty="0" err="1"/>
              <a:t>l’auteur</a:t>
            </a:r>
            <a:r>
              <a:rPr lang="cs-CZ" i="1" dirty="0"/>
              <a:t> </a:t>
            </a:r>
          </a:p>
          <a:p>
            <a:r>
              <a:rPr lang="cs-CZ" b="1" dirty="0"/>
              <a:t>1970 </a:t>
            </a:r>
            <a:r>
              <a:rPr lang="cs-CZ" b="1" i="1" dirty="0"/>
              <a:t>S / Z</a:t>
            </a:r>
            <a:r>
              <a:rPr lang="cs-CZ" b="1" dirty="0"/>
              <a:t> </a:t>
            </a:r>
          </a:p>
          <a:p>
            <a:r>
              <a:rPr lang="cs-CZ" dirty="0"/>
              <a:t>1970 </a:t>
            </a:r>
            <a:r>
              <a:rPr lang="cs-CZ" i="1" dirty="0" err="1"/>
              <a:t>L'Empire</a:t>
            </a:r>
            <a:r>
              <a:rPr lang="cs-CZ" i="1" dirty="0"/>
              <a:t> des </a:t>
            </a:r>
            <a:r>
              <a:rPr lang="cs-CZ" i="1" dirty="0" err="1"/>
              <a:t>signes</a:t>
            </a:r>
            <a:r>
              <a:rPr lang="cs-CZ" dirty="0"/>
              <a:t> </a:t>
            </a:r>
          </a:p>
          <a:p>
            <a:r>
              <a:rPr lang="cs-CZ" dirty="0"/>
              <a:t>1973 </a:t>
            </a:r>
            <a:r>
              <a:rPr lang="cs-CZ" i="1" dirty="0" err="1"/>
              <a:t>Le</a:t>
            </a:r>
            <a:r>
              <a:rPr lang="cs-CZ" i="1" dirty="0"/>
              <a:t> </a:t>
            </a:r>
            <a:r>
              <a:rPr lang="cs-CZ" i="1" dirty="0" err="1"/>
              <a:t>Plaisir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texte</a:t>
            </a:r>
            <a:r>
              <a:rPr lang="cs-CZ" dirty="0"/>
              <a:t> (Rozkoš z textu).</a:t>
            </a:r>
          </a:p>
          <a:p>
            <a:pPr marL="457200" lvl="1" indent="0">
              <a:buNone/>
            </a:pPr>
            <a:endParaRPr lang="cs-CZ" b="1" dirty="0"/>
          </a:p>
          <a:p>
            <a:pPr lvl="1"/>
            <a:endParaRPr lang="cs-CZ" b="1" dirty="0"/>
          </a:p>
          <a:p>
            <a:endParaRPr lang="cs-CZ" dirty="0"/>
          </a:p>
          <a:p>
            <a:pPr marL="2286000" lvl="5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2260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7A6F3F-6571-40A0-930C-9D230D481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4950" y="214205"/>
            <a:ext cx="3141522" cy="5832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52406E-C8C7-47CD-8E5B-DFBD0E75E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7429"/>
            <a:ext cx="6833616" cy="5379534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err="1"/>
              <a:t>Gérard</a:t>
            </a:r>
            <a:r>
              <a:rPr lang="cs-CZ" b="1" dirty="0"/>
              <a:t> </a:t>
            </a:r>
            <a:r>
              <a:rPr lang="cs-CZ" b="1" dirty="0" err="1"/>
              <a:t>Genette</a:t>
            </a:r>
            <a:r>
              <a:rPr lang="cs-CZ" b="1" dirty="0"/>
              <a:t> (1930-2018)</a:t>
            </a:r>
          </a:p>
          <a:p>
            <a:endParaRPr lang="cs-CZ" b="1" dirty="0"/>
          </a:p>
          <a:p>
            <a:r>
              <a:rPr lang="cs-CZ" dirty="0">
                <a:highlight>
                  <a:srgbClr val="FFFF00"/>
                </a:highlight>
              </a:rPr>
              <a:t>1972, </a:t>
            </a:r>
            <a:r>
              <a:rPr lang="cs-CZ" i="1" dirty="0" err="1">
                <a:highlight>
                  <a:srgbClr val="FFFF00"/>
                </a:highlight>
              </a:rPr>
              <a:t>Discours</a:t>
            </a:r>
            <a:r>
              <a:rPr lang="cs-CZ" i="1" dirty="0">
                <a:highlight>
                  <a:srgbClr val="FFFF00"/>
                </a:highlight>
              </a:rPr>
              <a:t> </a:t>
            </a:r>
            <a:r>
              <a:rPr lang="cs-CZ" i="1" dirty="0" err="1">
                <a:highlight>
                  <a:srgbClr val="FFFF00"/>
                </a:highlight>
              </a:rPr>
              <a:t>du</a:t>
            </a:r>
            <a:r>
              <a:rPr lang="cs-CZ" i="1" dirty="0">
                <a:highlight>
                  <a:srgbClr val="FFFF00"/>
                </a:highlight>
              </a:rPr>
              <a:t> </a:t>
            </a:r>
            <a:r>
              <a:rPr lang="cs-CZ" i="1" dirty="0" err="1">
                <a:highlight>
                  <a:srgbClr val="FFFF00"/>
                </a:highlight>
              </a:rPr>
              <a:t>récit</a:t>
            </a:r>
            <a:r>
              <a:rPr lang="cs-CZ" i="1" dirty="0">
                <a:highlight>
                  <a:srgbClr val="FFFF00"/>
                </a:highlight>
              </a:rPr>
              <a:t> </a:t>
            </a:r>
            <a:r>
              <a:rPr lang="cs-CZ" dirty="0">
                <a:highlight>
                  <a:srgbClr val="FFFF00"/>
                </a:highlight>
              </a:rPr>
              <a:t>[</a:t>
            </a:r>
            <a:r>
              <a:rPr lang="cs-CZ" dirty="0" err="1">
                <a:highlight>
                  <a:srgbClr val="FFFF00"/>
                </a:highlight>
              </a:rPr>
              <a:t>Narrative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Discours</a:t>
            </a:r>
            <a:r>
              <a:rPr lang="cs-CZ" dirty="0">
                <a:highlight>
                  <a:srgbClr val="FFFF00"/>
                </a:highlight>
              </a:rPr>
              <a:t>] in:  (</a:t>
            </a:r>
            <a:r>
              <a:rPr lang="cs-CZ" dirty="0" err="1">
                <a:highlight>
                  <a:srgbClr val="FFFF00"/>
                </a:highlight>
              </a:rPr>
              <a:t>Figures</a:t>
            </a:r>
            <a:r>
              <a:rPr lang="cs-CZ" dirty="0">
                <a:highlight>
                  <a:srgbClr val="FFFF00"/>
                </a:highlight>
              </a:rPr>
              <a:t> III)</a:t>
            </a:r>
          </a:p>
          <a:p>
            <a:endParaRPr lang="cs-CZ" dirty="0"/>
          </a:p>
          <a:p>
            <a:r>
              <a:rPr lang="cs-CZ" i="1" dirty="0" err="1">
                <a:highlight>
                  <a:srgbClr val="FFFF00"/>
                </a:highlight>
              </a:rPr>
              <a:t>Figures</a:t>
            </a:r>
            <a:r>
              <a:rPr lang="cs-CZ" i="1" dirty="0">
                <a:highlight>
                  <a:srgbClr val="FFFF00"/>
                </a:highlight>
              </a:rPr>
              <a:t> I-V (1967-2012)</a:t>
            </a:r>
          </a:p>
          <a:p>
            <a:r>
              <a:rPr lang="cs-CZ" i="1" dirty="0" err="1"/>
              <a:t>Introduction</a:t>
            </a:r>
            <a:r>
              <a:rPr lang="cs-CZ" i="1" dirty="0"/>
              <a:t> à </a:t>
            </a:r>
            <a:r>
              <a:rPr lang="cs-CZ" i="1" dirty="0" err="1"/>
              <a:t>l'architexte</a:t>
            </a:r>
            <a:r>
              <a:rPr lang="cs-CZ" dirty="0"/>
              <a:t>, 1979.</a:t>
            </a:r>
          </a:p>
          <a:p>
            <a:r>
              <a:rPr lang="cs-CZ" i="1" dirty="0" err="1"/>
              <a:t>Palimpsestes</a:t>
            </a:r>
            <a:r>
              <a:rPr lang="cs-CZ" i="1" dirty="0"/>
              <a:t>: La </a:t>
            </a:r>
            <a:r>
              <a:rPr lang="cs-CZ" i="1" dirty="0" err="1"/>
              <a:t>littérature</a:t>
            </a:r>
            <a:r>
              <a:rPr lang="cs-CZ" i="1" dirty="0"/>
              <a:t> au second </a:t>
            </a:r>
            <a:r>
              <a:rPr lang="cs-CZ" i="1" dirty="0" err="1"/>
              <a:t>degré</a:t>
            </a:r>
            <a:r>
              <a:rPr lang="cs-CZ" dirty="0"/>
              <a:t>, 1982. </a:t>
            </a:r>
          </a:p>
          <a:p>
            <a:r>
              <a:rPr lang="cs-CZ" i="1" dirty="0">
                <a:highlight>
                  <a:srgbClr val="FFFF00"/>
                </a:highlight>
              </a:rPr>
              <a:t>Nouveau </a:t>
            </a:r>
            <a:r>
              <a:rPr lang="cs-CZ" i="1" dirty="0" err="1">
                <a:highlight>
                  <a:srgbClr val="FFFF00"/>
                </a:highlight>
              </a:rPr>
              <a:t>discours</a:t>
            </a:r>
            <a:r>
              <a:rPr lang="cs-CZ" i="1" dirty="0">
                <a:highlight>
                  <a:srgbClr val="FFFF00"/>
                </a:highlight>
              </a:rPr>
              <a:t> </a:t>
            </a:r>
            <a:r>
              <a:rPr lang="cs-CZ" i="1" dirty="0" err="1">
                <a:highlight>
                  <a:srgbClr val="FFFF00"/>
                </a:highlight>
              </a:rPr>
              <a:t>du</a:t>
            </a:r>
            <a:r>
              <a:rPr lang="cs-CZ" i="1" dirty="0">
                <a:highlight>
                  <a:srgbClr val="FFFF00"/>
                </a:highlight>
              </a:rPr>
              <a:t> </a:t>
            </a:r>
            <a:r>
              <a:rPr lang="cs-CZ" i="1" dirty="0" err="1">
                <a:highlight>
                  <a:srgbClr val="FFFF00"/>
                </a:highlight>
              </a:rPr>
              <a:t>récit</a:t>
            </a:r>
            <a:r>
              <a:rPr lang="cs-CZ" dirty="0">
                <a:highlight>
                  <a:srgbClr val="FFFF00"/>
                </a:highlight>
              </a:rPr>
              <a:t>, 1983 (</a:t>
            </a:r>
            <a:r>
              <a:rPr lang="cs-CZ" dirty="0" err="1">
                <a:highlight>
                  <a:srgbClr val="FFFF00"/>
                </a:highlight>
              </a:rPr>
              <a:t>transl</a:t>
            </a:r>
            <a:r>
              <a:rPr lang="cs-CZ" dirty="0">
                <a:highlight>
                  <a:srgbClr val="FFFF00"/>
                </a:highlight>
              </a:rPr>
              <a:t>. as </a:t>
            </a:r>
            <a:r>
              <a:rPr lang="cs-CZ" i="1" dirty="0" err="1">
                <a:highlight>
                  <a:srgbClr val="FFFF00"/>
                </a:highlight>
              </a:rPr>
              <a:t>Narrative</a:t>
            </a:r>
            <a:r>
              <a:rPr lang="cs-CZ" i="1" dirty="0">
                <a:highlight>
                  <a:srgbClr val="FFFF00"/>
                </a:highlight>
              </a:rPr>
              <a:t> </a:t>
            </a:r>
            <a:r>
              <a:rPr lang="cs-CZ" i="1" dirty="0" err="1">
                <a:highlight>
                  <a:srgbClr val="FFFF00"/>
                </a:highlight>
              </a:rPr>
              <a:t>Discourse</a:t>
            </a:r>
            <a:r>
              <a:rPr lang="cs-CZ" i="1" dirty="0">
                <a:highlight>
                  <a:srgbClr val="FFFF00"/>
                </a:highlight>
              </a:rPr>
              <a:t> </a:t>
            </a:r>
            <a:r>
              <a:rPr lang="cs-CZ" i="1" dirty="0" err="1">
                <a:highlight>
                  <a:srgbClr val="FFFF00"/>
                </a:highlight>
              </a:rPr>
              <a:t>Revisited</a:t>
            </a:r>
            <a:r>
              <a:rPr lang="cs-CZ" dirty="0">
                <a:highlight>
                  <a:srgbClr val="FFFF00"/>
                </a:highlight>
              </a:rPr>
              <a:t>, 1988).</a:t>
            </a:r>
          </a:p>
          <a:p>
            <a:r>
              <a:rPr lang="cs-CZ" i="1" dirty="0" err="1"/>
              <a:t>Seuils</a:t>
            </a:r>
            <a:r>
              <a:rPr lang="cs-CZ" dirty="0"/>
              <a:t>, 1987. (</a:t>
            </a:r>
            <a:r>
              <a:rPr lang="cs-CZ" dirty="0" err="1"/>
              <a:t>transl</a:t>
            </a:r>
            <a:r>
              <a:rPr lang="cs-CZ" dirty="0"/>
              <a:t>. as </a:t>
            </a:r>
            <a:r>
              <a:rPr lang="cs-CZ" i="1" dirty="0" err="1"/>
              <a:t>Paratexts</a:t>
            </a:r>
            <a:r>
              <a:rPr lang="cs-CZ" i="1" dirty="0"/>
              <a:t>. </a:t>
            </a:r>
            <a:r>
              <a:rPr lang="cs-CZ" i="1" dirty="0" err="1"/>
              <a:t>Thresholds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interpretation</a:t>
            </a:r>
            <a:r>
              <a:rPr lang="cs-CZ" dirty="0"/>
              <a:t>, 1997)</a:t>
            </a:r>
          </a:p>
          <a:p>
            <a:r>
              <a:rPr lang="cs-CZ" i="1" dirty="0"/>
              <a:t>Fiction et </a:t>
            </a:r>
            <a:r>
              <a:rPr lang="cs-CZ" i="1" dirty="0" err="1"/>
              <a:t>diction</a:t>
            </a:r>
            <a:r>
              <a:rPr lang="cs-CZ" dirty="0"/>
              <a:t>, 1991.</a:t>
            </a:r>
          </a:p>
          <a:p>
            <a:r>
              <a:rPr lang="cs-CZ" i="1" dirty="0" err="1"/>
              <a:t>Métalepse</a:t>
            </a:r>
            <a:r>
              <a:rPr lang="cs-CZ" i="1" dirty="0"/>
              <a:t>: De la </a:t>
            </a:r>
            <a:r>
              <a:rPr lang="cs-CZ" i="1" dirty="0" err="1"/>
              <a:t>figure</a:t>
            </a:r>
            <a:r>
              <a:rPr lang="cs-CZ" i="1" dirty="0"/>
              <a:t> à la fiction</a:t>
            </a:r>
            <a:r>
              <a:rPr lang="cs-CZ" dirty="0"/>
              <a:t>, 2004.</a:t>
            </a:r>
          </a:p>
          <a:p>
            <a:endParaRPr lang="cs-CZ" dirty="0"/>
          </a:p>
        </p:txBody>
      </p:sp>
      <p:pic>
        <p:nvPicPr>
          <p:cNvPr id="1026" name="Picture 2" descr="VÃ½sledek obrÃ¡zku pro gÃ©rard Genette">
            <a:extLst>
              <a:ext uri="{FF2B5EF4-FFF2-40B4-BE49-F238E27FC236}">
                <a16:creationId xmlns:a16="http://schemas.microsoft.com/office/drawing/2014/main" id="{A5980787-265B-46C1-B93D-1F910BCFCB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895" y="449154"/>
            <a:ext cx="3933027" cy="259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6374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0E90C-FD1C-4D3E-B40D-3A5DCEF66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049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6414A3-F0B4-4BCC-92A2-7A938621E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9608"/>
            <a:ext cx="10515600" cy="5303267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err="1"/>
              <a:t>Tzvetan</a:t>
            </a:r>
            <a:r>
              <a:rPr lang="cs-CZ" b="1" dirty="0"/>
              <a:t> </a:t>
            </a:r>
            <a:r>
              <a:rPr lang="cs-CZ" b="1" dirty="0" err="1"/>
              <a:t>Todorov</a:t>
            </a:r>
            <a:r>
              <a:rPr lang="cs-CZ" b="1" dirty="0"/>
              <a:t> (1939-2017)</a:t>
            </a:r>
          </a:p>
          <a:p>
            <a:endParaRPr lang="cs-CZ" b="1" dirty="0"/>
          </a:p>
          <a:p>
            <a:pPr marL="914400" lvl="2" indent="0">
              <a:buNone/>
            </a:pPr>
            <a:r>
              <a:rPr lang="cs-CZ" sz="2100" b="1" dirty="0" err="1"/>
              <a:t>Edition</a:t>
            </a:r>
            <a:r>
              <a:rPr lang="cs-CZ" sz="2100" b="1" dirty="0"/>
              <a:t>: </a:t>
            </a:r>
            <a:r>
              <a:rPr lang="cs-CZ" sz="2100" b="1" i="1" dirty="0" err="1"/>
              <a:t>An</a:t>
            </a:r>
            <a:r>
              <a:rPr lang="cs-CZ" sz="2100" b="1" i="1" dirty="0"/>
              <a:t> </a:t>
            </a:r>
            <a:r>
              <a:rPr lang="cs-CZ" sz="2100" b="1" i="1" dirty="0" err="1"/>
              <a:t>Anthology</a:t>
            </a:r>
            <a:r>
              <a:rPr lang="cs-CZ" sz="2100" b="1" i="1" dirty="0"/>
              <a:t> </a:t>
            </a:r>
            <a:r>
              <a:rPr lang="cs-CZ" sz="2100" b="1" i="1" dirty="0" err="1"/>
              <a:t>of</a:t>
            </a:r>
            <a:r>
              <a:rPr lang="cs-CZ" sz="2100" b="1" i="1" dirty="0"/>
              <a:t> </a:t>
            </a:r>
            <a:r>
              <a:rPr lang="cs-CZ" sz="2100" b="1" i="1" dirty="0" err="1"/>
              <a:t>Russian</a:t>
            </a:r>
            <a:r>
              <a:rPr lang="cs-CZ" sz="2100" b="1" i="1" dirty="0"/>
              <a:t> </a:t>
            </a:r>
            <a:r>
              <a:rPr lang="cs-CZ" sz="2100" b="1" i="1" dirty="0" err="1"/>
              <a:t>Formalism</a:t>
            </a:r>
            <a:r>
              <a:rPr lang="cs-CZ" sz="2100" b="1" dirty="0"/>
              <a:t>, 1965</a:t>
            </a:r>
          </a:p>
          <a:p>
            <a:pPr marL="914400" lvl="2" indent="0">
              <a:buNone/>
            </a:pPr>
            <a:endParaRPr lang="cs-CZ" sz="2100" b="1" dirty="0"/>
          </a:p>
          <a:p>
            <a:pPr marL="914400" lvl="2" indent="0">
              <a:buNone/>
            </a:pPr>
            <a:r>
              <a:rPr lang="cs-CZ" sz="2900" dirty="0" err="1">
                <a:highlight>
                  <a:srgbClr val="FFFF00"/>
                </a:highlight>
              </a:rPr>
              <a:t>Tzvetan</a:t>
            </a:r>
            <a:r>
              <a:rPr lang="cs-CZ" sz="2900" dirty="0">
                <a:highlight>
                  <a:srgbClr val="FFFF00"/>
                </a:highlight>
              </a:rPr>
              <a:t> </a:t>
            </a:r>
            <a:r>
              <a:rPr lang="cs-CZ" sz="2900" dirty="0" err="1">
                <a:highlight>
                  <a:srgbClr val="FFFF00"/>
                </a:highlight>
              </a:rPr>
              <a:t>Todorov</a:t>
            </a:r>
            <a:r>
              <a:rPr lang="cs-CZ" sz="2900" dirty="0">
                <a:highlight>
                  <a:srgbClr val="FFFF00"/>
                </a:highlight>
              </a:rPr>
              <a:t>: </a:t>
            </a:r>
            <a:r>
              <a:rPr lang="cs-CZ" sz="2900" i="1" dirty="0" err="1">
                <a:highlight>
                  <a:srgbClr val="FFFF00"/>
                </a:highlight>
              </a:rPr>
              <a:t>Grammaire</a:t>
            </a:r>
            <a:r>
              <a:rPr lang="cs-CZ" sz="2900" i="1" dirty="0">
                <a:highlight>
                  <a:srgbClr val="FFFF00"/>
                </a:highlight>
              </a:rPr>
              <a:t> </a:t>
            </a:r>
            <a:r>
              <a:rPr lang="cs-CZ" sz="2900" i="1" dirty="0" err="1">
                <a:highlight>
                  <a:srgbClr val="FFFF00"/>
                </a:highlight>
              </a:rPr>
              <a:t>du</a:t>
            </a:r>
            <a:r>
              <a:rPr lang="cs-CZ" sz="2900" i="1" dirty="0">
                <a:highlight>
                  <a:srgbClr val="FFFF00"/>
                </a:highlight>
              </a:rPr>
              <a:t> „</a:t>
            </a:r>
            <a:r>
              <a:rPr lang="cs-CZ" sz="2900" i="1" dirty="0" err="1">
                <a:highlight>
                  <a:srgbClr val="FFFF00"/>
                </a:highlight>
              </a:rPr>
              <a:t>Décaméron</a:t>
            </a:r>
            <a:r>
              <a:rPr lang="cs-CZ" sz="2900" i="1" dirty="0">
                <a:highlight>
                  <a:srgbClr val="FFFF00"/>
                </a:highlight>
              </a:rPr>
              <a:t>“</a:t>
            </a:r>
            <a:r>
              <a:rPr lang="cs-CZ" sz="2900" dirty="0">
                <a:highlight>
                  <a:srgbClr val="FFFF00"/>
                </a:highlight>
              </a:rPr>
              <a:t>, 1969</a:t>
            </a:r>
          </a:p>
          <a:p>
            <a:pPr marL="914400" lvl="2" indent="0">
              <a:buNone/>
            </a:pPr>
            <a:r>
              <a:rPr lang="cs-CZ" sz="2900" dirty="0" err="1">
                <a:solidFill>
                  <a:srgbClr val="C00000"/>
                </a:solidFill>
                <a:highlight>
                  <a:srgbClr val="FFFF00"/>
                </a:highlight>
              </a:rPr>
              <a:t>Narratology</a:t>
            </a:r>
            <a:r>
              <a:rPr lang="cs-CZ" sz="2900" dirty="0">
                <a:solidFill>
                  <a:srgbClr val="C00000"/>
                </a:solidFill>
                <a:highlight>
                  <a:srgbClr val="FFFF00"/>
                </a:highlight>
              </a:rPr>
              <a:t> = Science </a:t>
            </a:r>
            <a:r>
              <a:rPr lang="cs-CZ" sz="2900" dirty="0" err="1">
                <a:solidFill>
                  <a:srgbClr val="C00000"/>
                </a:solidFill>
                <a:highlight>
                  <a:srgbClr val="FFFF00"/>
                </a:highlight>
              </a:rPr>
              <a:t>of</a:t>
            </a:r>
            <a:r>
              <a:rPr lang="cs-CZ" sz="2900" dirty="0">
                <a:solidFill>
                  <a:srgbClr val="C00000"/>
                </a:solidFill>
                <a:highlight>
                  <a:srgbClr val="FFFF00"/>
                </a:highlight>
              </a:rPr>
              <a:t> </a:t>
            </a:r>
            <a:r>
              <a:rPr lang="cs-CZ" sz="2900" dirty="0" err="1">
                <a:solidFill>
                  <a:srgbClr val="C00000"/>
                </a:solidFill>
                <a:highlight>
                  <a:srgbClr val="FFFF00"/>
                </a:highlight>
              </a:rPr>
              <a:t>Narrative</a:t>
            </a:r>
            <a:endParaRPr lang="cs-CZ" sz="2900" dirty="0">
              <a:solidFill>
                <a:srgbClr val="C00000"/>
              </a:solidFill>
              <a:highlight>
                <a:srgbClr val="FFFF00"/>
              </a:highlight>
            </a:endParaRPr>
          </a:p>
          <a:p>
            <a:pPr marL="914400" lvl="2" indent="0">
              <a:buNone/>
            </a:pPr>
            <a:endParaRPr lang="cs-CZ" sz="2100" b="1" dirty="0"/>
          </a:p>
          <a:p>
            <a:pPr lvl="2"/>
            <a:endParaRPr lang="cs-CZ" sz="2900" dirty="0">
              <a:solidFill>
                <a:srgbClr val="C00000"/>
              </a:solidFill>
              <a:highlight>
                <a:srgbClr val="FFFF00"/>
              </a:highlight>
            </a:endParaRPr>
          </a:p>
          <a:p>
            <a:r>
              <a:rPr lang="en-US" i="1" dirty="0"/>
              <a:t>The Poetics of Prose</a:t>
            </a:r>
            <a:r>
              <a:rPr lang="en-US" dirty="0"/>
              <a:t> (1971)</a:t>
            </a:r>
            <a:endParaRPr lang="cs-CZ" dirty="0"/>
          </a:p>
          <a:p>
            <a:r>
              <a:rPr lang="en-US" i="1" dirty="0"/>
              <a:t>Introduction to Poetics</a:t>
            </a:r>
            <a:r>
              <a:rPr lang="en-US" dirty="0"/>
              <a:t> (1981)</a:t>
            </a:r>
            <a:endParaRPr lang="cs-CZ" dirty="0"/>
          </a:p>
          <a:p>
            <a:r>
              <a:rPr lang="en-US" i="1" dirty="0"/>
              <a:t>The Conquest of America</a:t>
            </a:r>
            <a:r>
              <a:rPr lang="en-US" dirty="0"/>
              <a:t> (1982), </a:t>
            </a:r>
            <a:endParaRPr lang="cs-CZ" dirty="0"/>
          </a:p>
          <a:p>
            <a:r>
              <a:rPr lang="cs-CZ" i="1" dirty="0" err="1"/>
              <a:t>Mikhail</a:t>
            </a:r>
            <a:r>
              <a:rPr lang="cs-CZ" i="1" dirty="0"/>
              <a:t> </a:t>
            </a:r>
            <a:r>
              <a:rPr lang="cs-CZ" i="1" dirty="0" err="1"/>
              <a:t>Bakhtin</a:t>
            </a:r>
            <a:r>
              <a:rPr lang="cs-CZ" i="1" dirty="0"/>
              <a:t>: </a:t>
            </a:r>
            <a:r>
              <a:rPr lang="en-US" i="1" dirty="0"/>
              <a:t>The Dialogical Principle</a:t>
            </a:r>
            <a:r>
              <a:rPr lang="en-US" dirty="0"/>
              <a:t> (1984)</a:t>
            </a:r>
            <a:endParaRPr lang="cs-CZ" dirty="0"/>
          </a:p>
          <a:p>
            <a:r>
              <a:rPr lang="en-US" i="1" dirty="0"/>
              <a:t>Facing the Extreme: Moral Life in the Concentration Camps</a:t>
            </a:r>
            <a:r>
              <a:rPr lang="en-US" dirty="0"/>
              <a:t> (1991)</a:t>
            </a:r>
            <a:endParaRPr lang="cs-CZ" dirty="0"/>
          </a:p>
          <a:p>
            <a:r>
              <a:rPr lang="cs-CZ" i="1" dirty="0"/>
              <a:t> </a:t>
            </a:r>
            <a:r>
              <a:rPr lang="en-US" i="1" dirty="0"/>
              <a:t>On Human Diversity</a:t>
            </a:r>
            <a:r>
              <a:rPr lang="en-US" dirty="0"/>
              <a:t> (1993), </a:t>
            </a:r>
            <a:r>
              <a:rPr lang="en-US" i="1" dirty="0"/>
              <a:t>A French Tragedy: Scenes of Civil War, Summer 1944</a:t>
            </a:r>
            <a:r>
              <a:rPr lang="en-US" dirty="0"/>
              <a:t> (1994), </a:t>
            </a:r>
            <a:r>
              <a:rPr lang="en-US" i="1" dirty="0"/>
              <a:t>Voices from the Gulag: Life and Death in Communist Bulgaria</a:t>
            </a:r>
            <a:r>
              <a:rPr lang="en-US" dirty="0"/>
              <a:t> (1999)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</p:txBody>
      </p:sp>
      <p:pic>
        <p:nvPicPr>
          <p:cNvPr id="4" name="Picture 2" descr="VÃ½sledek obrÃ¡zku pro tzvetan todorov)">
            <a:extLst>
              <a:ext uri="{FF2B5EF4-FFF2-40B4-BE49-F238E27FC236}">
                <a16:creationId xmlns:a16="http://schemas.microsoft.com/office/drawing/2014/main" id="{875F22F3-01D5-4735-8D0A-83C8A8D892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4799" y="490491"/>
            <a:ext cx="174307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0047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C6252BC-4B41-41ED-B85C-A388863F3444}"/>
              </a:ext>
            </a:extLst>
          </p:cNvPr>
          <p:cNvSpPr/>
          <p:nvPr/>
        </p:nvSpPr>
        <p:spPr>
          <a:xfrm>
            <a:off x="1233995" y="1813173"/>
            <a:ext cx="9463597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cs-CZ" sz="2500" dirty="0"/>
          </a:p>
          <a:p>
            <a:pPr lvl="2"/>
            <a:r>
              <a:rPr lang="cs-CZ" sz="2500" b="1" dirty="0" err="1">
                <a:solidFill>
                  <a:srgbClr val="C00000"/>
                </a:solidFill>
              </a:rPr>
              <a:t>Narratology</a:t>
            </a:r>
            <a:r>
              <a:rPr lang="cs-CZ" sz="2500" b="1" dirty="0">
                <a:solidFill>
                  <a:srgbClr val="C00000"/>
                </a:solidFill>
              </a:rPr>
              <a:t> (</a:t>
            </a:r>
            <a:r>
              <a:rPr lang="cs-CZ" sz="2800" b="1" dirty="0" err="1">
                <a:solidFill>
                  <a:srgbClr val="C00000"/>
                </a:solidFill>
              </a:rPr>
              <a:t>Classical</a:t>
            </a:r>
            <a:r>
              <a:rPr lang="cs-CZ" sz="2800" b="1" dirty="0">
                <a:solidFill>
                  <a:srgbClr val="C00000"/>
                </a:solidFill>
              </a:rPr>
              <a:t> </a:t>
            </a:r>
            <a:r>
              <a:rPr lang="cs-CZ" sz="2800" b="1" dirty="0" err="1">
                <a:solidFill>
                  <a:srgbClr val="C00000"/>
                </a:solidFill>
              </a:rPr>
              <a:t>Narratology</a:t>
            </a:r>
            <a:r>
              <a:rPr lang="cs-CZ" sz="2800" b="1" dirty="0">
                <a:solidFill>
                  <a:srgbClr val="C00000"/>
                </a:solidFill>
              </a:rPr>
              <a:t> </a:t>
            </a:r>
            <a:r>
              <a:rPr lang="cs-CZ" sz="2800" b="1" dirty="0" err="1">
                <a:solidFill>
                  <a:srgbClr val="C00000"/>
                </a:solidFill>
              </a:rPr>
              <a:t>or</a:t>
            </a:r>
            <a:r>
              <a:rPr lang="cs-CZ" sz="2800" b="1" dirty="0">
                <a:solidFill>
                  <a:srgbClr val="C00000"/>
                </a:solidFill>
              </a:rPr>
              <a:t> </a:t>
            </a:r>
            <a:r>
              <a:rPr lang="cs-CZ" sz="2800" b="1" dirty="0" err="1">
                <a:solidFill>
                  <a:srgbClr val="C00000"/>
                </a:solidFill>
              </a:rPr>
              <a:t>Structural</a:t>
            </a:r>
            <a:r>
              <a:rPr lang="cs-CZ" sz="2800" b="1" dirty="0">
                <a:solidFill>
                  <a:srgbClr val="C00000"/>
                </a:solidFill>
              </a:rPr>
              <a:t> </a:t>
            </a:r>
            <a:r>
              <a:rPr lang="cs-CZ" sz="2800" b="1" dirty="0" err="1">
                <a:solidFill>
                  <a:srgbClr val="C00000"/>
                </a:solidFill>
              </a:rPr>
              <a:t>Narratology</a:t>
            </a:r>
            <a:r>
              <a:rPr lang="cs-CZ" sz="2800" b="1" dirty="0">
                <a:solidFill>
                  <a:srgbClr val="C00000"/>
                </a:solidFill>
              </a:rPr>
              <a:t>)</a:t>
            </a:r>
          </a:p>
          <a:p>
            <a:pPr lvl="2"/>
            <a:endParaRPr lang="cs-CZ" sz="2500" b="1" dirty="0"/>
          </a:p>
          <a:p>
            <a:pPr lvl="2"/>
            <a:endParaRPr lang="cs-CZ" sz="2500" dirty="0"/>
          </a:p>
          <a:p>
            <a:r>
              <a:rPr lang="cs-CZ" sz="2500" b="1" dirty="0"/>
              <a:t>= </a:t>
            </a:r>
            <a:r>
              <a:rPr lang="cs-CZ" sz="2500" b="1" dirty="0" err="1"/>
              <a:t>Theory</a:t>
            </a:r>
            <a:r>
              <a:rPr lang="cs-CZ" sz="2500" b="1" dirty="0"/>
              <a:t> </a:t>
            </a:r>
            <a:r>
              <a:rPr lang="cs-CZ" sz="2500" b="1" dirty="0" err="1"/>
              <a:t>of</a:t>
            </a:r>
            <a:r>
              <a:rPr lang="cs-CZ" sz="2500" b="1" dirty="0"/>
              <a:t> </a:t>
            </a:r>
            <a:r>
              <a:rPr lang="cs-CZ" sz="2500" b="1" dirty="0" err="1"/>
              <a:t>Narration</a:t>
            </a:r>
            <a:r>
              <a:rPr lang="cs-CZ" sz="2500" b="1" dirty="0"/>
              <a:t> / </a:t>
            </a:r>
            <a:r>
              <a:rPr lang="cs-CZ" sz="2500" b="1" dirty="0" err="1">
                <a:solidFill>
                  <a:srgbClr val="0070C0"/>
                </a:solidFill>
              </a:rPr>
              <a:t>Narrative</a:t>
            </a:r>
            <a:r>
              <a:rPr lang="cs-CZ" sz="2500" b="1" dirty="0">
                <a:solidFill>
                  <a:srgbClr val="0070C0"/>
                </a:solidFill>
              </a:rPr>
              <a:t> </a:t>
            </a:r>
            <a:r>
              <a:rPr lang="cs-CZ" sz="2500" b="1" dirty="0" err="1">
                <a:solidFill>
                  <a:srgbClr val="0070C0"/>
                </a:solidFill>
              </a:rPr>
              <a:t>Theory</a:t>
            </a:r>
            <a:endParaRPr lang="cs-CZ" sz="2500" b="1" dirty="0">
              <a:solidFill>
                <a:srgbClr val="0070C0"/>
              </a:solidFill>
            </a:endParaRPr>
          </a:p>
          <a:p>
            <a:endParaRPr lang="cs-CZ" sz="2500" b="1" dirty="0">
              <a:solidFill>
                <a:srgbClr val="0070C0"/>
              </a:solidFill>
            </a:endParaRPr>
          </a:p>
          <a:p>
            <a:r>
              <a:rPr lang="cs-CZ" sz="2500" b="1" dirty="0" err="1">
                <a:solidFill>
                  <a:srgbClr val="0070C0"/>
                </a:solidFill>
              </a:rPr>
              <a:t>Postclassical</a:t>
            </a:r>
            <a:r>
              <a:rPr lang="cs-CZ" sz="2500" b="1" dirty="0">
                <a:solidFill>
                  <a:srgbClr val="0070C0"/>
                </a:solidFill>
              </a:rPr>
              <a:t> </a:t>
            </a:r>
            <a:r>
              <a:rPr lang="cs-CZ" sz="2500" b="1" dirty="0" err="1">
                <a:solidFill>
                  <a:srgbClr val="0070C0"/>
                </a:solidFill>
              </a:rPr>
              <a:t>Narratologies</a:t>
            </a:r>
            <a:r>
              <a:rPr lang="cs-CZ" sz="2500" b="1" dirty="0">
                <a:solidFill>
                  <a:srgbClr val="0070C0"/>
                </a:solidFill>
              </a:rPr>
              <a:t> = </a:t>
            </a:r>
            <a:r>
              <a:rPr lang="cs-CZ" sz="2500" b="1" dirty="0"/>
              <a:t>1980s, 1990s </a:t>
            </a:r>
            <a:r>
              <a:rPr lang="cs-CZ" sz="2500" dirty="0"/>
              <a:t>(interdisciplinarity; </a:t>
            </a:r>
            <a:r>
              <a:rPr lang="cs-CZ" sz="2500" dirty="0" err="1"/>
              <a:t>narrative</a:t>
            </a:r>
            <a:r>
              <a:rPr lang="cs-CZ" sz="2500" dirty="0"/>
              <a:t> in sociology, psychology, </a:t>
            </a:r>
            <a:r>
              <a:rPr lang="cs-CZ" sz="2500" dirty="0" err="1"/>
              <a:t>congnitive</a:t>
            </a:r>
            <a:r>
              <a:rPr lang="cs-CZ" sz="2500" dirty="0"/>
              <a:t> </a:t>
            </a:r>
            <a:r>
              <a:rPr lang="cs-CZ" sz="2500" dirty="0" err="1"/>
              <a:t>sciences</a:t>
            </a:r>
            <a:r>
              <a:rPr lang="cs-CZ" sz="2500" dirty="0"/>
              <a:t> </a:t>
            </a:r>
            <a:r>
              <a:rPr lang="cs-CZ" sz="2500" dirty="0" err="1"/>
              <a:t>etc</a:t>
            </a:r>
            <a:r>
              <a:rPr lang="cs-CZ" sz="2500" dirty="0"/>
              <a:t>.)</a:t>
            </a:r>
          </a:p>
          <a:p>
            <a:endParaRPr lang="cs-CZ" sz="2500" dirty="0"/>
          </a:p>
          <a:p>
            <a:r>
              <a:rPr lang="cs-CZ" sz="2500" b="1" dirty="0">
                <a:solidFill>
                  <a:srgbClr val="0070C0"/>
                </a:solidFill>
              </a:rPr>
              <a:t>New </a:t>
            </a:r>
            <a:r>
              <a:rPr lang="cs-CZ" sz="2500" b="1" dirty="0" err="1">
                <a:solidFill>
                  <a:srgbClr val="0070C0"/>
                </a:solidFill>
              </a:rPr>
              <a:t>Narratology</a:t>
            </a:r>
            <a:r>
              <a:rPr lang="cs-CZ" sz="2500" b="1" dirty="0">
                <a:solidFill>
                  <a:srgbClr val="0070C0"/>
                </a:solidFill>
              </a:rPr>
              <a:t> = </a:t>
            </a:r>
            <a:r>
              <a:rPr lang="cs-CZ" sz="2500" b="1" dirty="0"/>
              <a:t>2010s </a:t>
            </a:r>
            <a:r>
              <a:rPr lang="cs-CZ" sz="2500" dirty="0"/>
              <a:t>(</a:t>
            </a:r>
            <a:r>
              <a:rPr lang="cs-CZ" sz="2500" dirty="0" err="1"/>
              <a:t>critical</a:t>
            </a:r>
            <a:r>
              <a:rPr lang="cs-CZ" sz="2500" dirty="0"/>
              <a:t> </a:t>
            </a:r>
            <a:r>
              <a:rPr lang="cs-CZ" sz="2500" dirty="0" err="1"/>
              <a:t>revision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classical</a:t>
            </a:r>
            <a:r>
              <a:rPr lang="cs-CZ" sz="2500" dirty="0"/>
              <a:t> </a:t>
            </a:r>
            <a:r>
              <a:rPr lang="cs-CZ" sz="2500" dirty="0" err="1"/>
              <a:t>narratology</a:t>
            </a:r>
            <a:r>
              <a:rPr lang="cs-CZ" sz="2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877952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0CB87-E911-42FF-868D-80D3E1AED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1963D5-1BFA-4DA6-8B34-529405717CB1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dirty="0"/>
          </a:p>
          <a:p>
            <a:r>
              <a:rPr lang="cs-CZ" b="1" dirty="0" err="1"/>
              <a:t>Author</a:t>
            </a:r>
            <a:r>
              <a:rPr lang="cs-CZ" b="1" dirty="0"/>
              <a:t> 		Text / </a:t>
            </a:r>
            <a:r>
              <a:rPr lang="cs-CZ" b="1" dirty="0" err="1"/>
              <a:t>Work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Art		   </a:t>
            </a:r>
            <a:r>
              <a:rPr lang="cs-CZ" b="1" dirty="0" err="1"/>
              <a:t>Reader</a:t>
            </a:r>
            <a:r>
              <a:rPr lang="cs-CZ" b="1" dirty="0"/>
              <a:t>/</a:t>
            </a:r>
            <a:r>
              <a:rPr lang="cs-CZ" b="1" dirty="0" err="1"/>
              <a:t>Perceiver</a:t>
            </a:r>
            <a:endParaRPr lang="cs-CZ" b="1" dirty="0"/>
          </a:p>
          <a:p>
            <a:pPr marL="2743200" lvl="6" indent="0">
              <a:buNone/>
            </a:pPr>
            <a:r>
              <a:rPr lang="cs-CZ" b="1" dirty="0"/>
              <a:t>           </a:t>
            </a:r>
            <a:r>
              <a:rPr lang="cs-CZ" b="1" dirty="0">
                <a:solidFill>
                  <a:srgbClr val="C00000"/>
                </a:solidFill>
              </a:rPr>
              <a:t>NARRATIVE</a:t>
            </a:r>
          </a:p>
          <a:p>
            <a:pPr marL="2743200" lvl="6" indent="0">
              <a:buNone/>
            </a:pPr>
            <a:endParaRPr lang="cs-CZ" b="1" dirty="0"/>
          </a:p>
          <a:p>
            <a:pPr marL="2743200" lvl="6" indent="0">
              <a:buNone/>
            </a:pPr>
            <a:endParaRPr lang="cs-CZ" b="1" dirty="0"/>
          </a:p>
          <a:p>
            <a:pPr marL="2743200" lvl="6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			</a:t>
            </a:r>
            <a:r>
              <a:rPr lang="cs-CZ" b="1" dirty="0" err="1"/>
              <a:t>Fictional</a:t>
            </a:r>
            <a:r>
              <a:rPr lang="cs-CZ" b="1" dirty="0"/>
              <a:t> </a:t>
            </a:r>
            <a:r>
              <a:rPr lang="cs-CZ" b="1" dirty="0" err="1"/>
              <a:t>World</a:t>
            </a: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C2DDA256-AFF0-4775-AECA-12839AE17B9D}"/>
              </a:ext>
            </a:extLst>
          </p:cNvPr>
          <p:cNvCxnSpPr/>
          <p:nvPr/>
        </p:nvCxnSpPr>
        <p:spPr>
          <a:xfrm>
            <a:off x="2476870" y="2583402"/>
            <a:ext cx="79899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0CFE7576-FBAF-4EF1-8D01-DCBB3D5B6283}"/>
              </a:ext>
            </a:extLst>
          </p:cNvPr>
          <p:cNvCxnSpPr/>
          <p:nvPr/>
        </p:nvCxnSpPr>
        <p:spPr>
          <a:xfrm>
            <a:off x="6428913" y="2593759"/>
            <a:ext cx="79899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7114312C-DBE4-4123-990A-43F69F987AA4}"/>
              </a:ext>
            </a:extLst>
          </p:cNvPr>
          <p:cNvCxnSpPr/>
          <p:nvPr/>
        </p:nvCxnSpPr>
        <p:spPr>
          <a:xfrm>
            <a:off x="4731798" y="3429000"/>
            <a:ext cx="0" cy="230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760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91F38C-BC8A-4801-90B6-427E57070E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4429" y="342737"/>
            <a:ext cx="5181600" cy="5759713"/>
          </a:xfrm>
        </p:spPr>
        <p:txBody>
          <a:bodyPr>
            <a:normAutofit fontScale="92500" lnSpcReduction="20000"/>
          </a:bodyPr>
          <a:lstStyle/>
          <a:p>
            <a:r>
              <a:rPr lang="cs-CZ" b="1" u="sng" dirty="0"/>
              <a:t>Text</a:t>
            </a:r>
          </a:p>
          <a:p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err="1">
                <a:solidFill>
                  <a:srgbClr val="C00000"/>
                </a:solidFill>
              </a:rPr>
              <a:t>Language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level</a:t>
            </a:r>
            <a:r>
              <a:rPr lang="cs-CZ" dirty="0"/>
              <a:t>: </a:t>
            </a:r>
            <a:r>
              <a:rPr lang="cs-CZ" dirty="0" err="1"/>
              <a:t>Phones</a:t>
            </a:r>
            <a:r>
              <a:rPr lang="cs-CZ" dirty="0"/>
              <a:t>, Word, </a:t>
            </a:r>
            <a:r>
              <a:rPr lang="cs-CZ" dirty="0" err="1"/>
              <a:t>sentences</a:t>
            </a:r>
            <a:r>
              <a:rPr lang="cs-CZ" dirty="0"/>
              <a:t>, </a:t>
            </a:r>
            <a:r>
              <a:rPr lang="cs-CZ" dirty="0" err="1"/>
              <a:t>paragraphs</a:t>
            </a:r>
            <a:r>
              <a:rPr lang="cs-CZ" dirty="0"/>
              <a:t>; </a:t>
            </a:r>
            <a:r>
              <a:rPr lang="cs-CZ" dirty="0" err="1"/>
              <a:t>selection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, </a:t>
            </a:r>
            <a:r>
              <a:rPr lang="cs-CZ" dirty="0" err="1"/>
              <a:t>designation</a:t>
            </a:r>
            <a:r>
              <a:rPr lang="cs-CZ" dirty="0"/>
              <a:t>, syntax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err="1">
                <a:solidFill>
                  <a:srgbClr val="C00000"/>
                </a:solidFill>
              </a:rPr>
              <a:t>Thematic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level</a:t>
            </a:r>
            <a:r>
              <a:rPr lang="cs-CZ" dirty="0"/>
              <a:t>: </a:t>
            </a:r>
            <a:r>
              <a:rPr lang="cs-CZ" dirty="0" err="1"/>
              <a:t>motives</a:t>
            </a:r>
            <a:r>
              <a:rPr lang="cs-CZ" dirty="0"/>
              <a:t>, </a:t>
            </a:r>
            <a:r>
              <a:rPr lang="cs-CZ" dirty="0" err="1"/>
              <a:t>characters</a:t>
            </a:r>
            <a:r>
              <a:rPr lang="cs-CZ" dirty="0"/>
              <a:t>, </a:t>
            </a:r>
            <a:r>
              <a:rPr lang="cs-CZ" dirty="0" err="1"/>
              <a:t>settings</a:t>
            </a:r>
            <a:r>
              <a:rPr lang="cs-CZ" dirty="0"/>
              <a:t>, </a:t>
            </a:r>
            <a:r>
              <a:rPr lang="cs-CZ" dirty="0" err="1"/>
              <a:t>fictional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, </a:t>
            </a:r>
            <a:r>
              <a:rPr lang="cs-CZ" dirty="0" err="1"/>
              <a:t>ideas</a:t>
            </a:r>
            <a:r>
              <a:rPr lang="cs-CZ" dirty="0"/>
              <a:t>, plot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err="1">
                <a:solidFill>
                  <a:srgbClr val="C00000"/>
                </a:solidFill>
              </a:rPr>
              <a:t>Composition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level</a:t>
            </a:r>
            <a:r>
              <a:rPr lang="cs-CZ" dirty="0"/>
              <a:t>: </a:t>
            </a:r>
            <a:r>
              <a:rPr lang="cs-CZ" dirty="0" err="1"/>
              <a:t>language</a:t>
            </a:r>
            <a:r>
              <a:rPr lang="cs-CZ" dirty="0"/>
              <a:t> + </a:t>
            </a:r>
            <a:r>
              <a:rPr lang="cs-CZ" dirty="0" err="1"/>
              <a:t>theme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err="1">
                <a:solidFill>
                  <a:srgbClr val="C00000"/>
                </a:solidFill>
              </a:rPr>
              <a:t>Semantic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level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incl</a:t>
            </a:r>
            <a:r>
              <a:rPr lang="cs-CZ" dirty="0"/>
              <a:t>. in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levels</a:t>
            </a:r>
            <a:r>
              <a:rPr lang="cs-CZ" dirty="0"/>
              <a:t>)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6612119-4DA5-41F0-99EE-CC0FA91356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18882" y="781235"/>
            <a:ext cx="3434917" cy="244135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Intertextuality/</a:t>
            </a:r>
            <a:r>
              <a:rPr lang="cs-CZ" dirty="0" err="1"/>
              <a:t>intertext</a:t>
            </a:r>
            <a:r>
              <a:rPr lang="cs-CZ" dirty="0"/>
              <a:t> (J. </a:t>
            </a:r>
            <a:r>
              <a:rPr lang="cs-CZ" dirty="0" err="1"/>
              <a:t>Kristeva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 err="1"/>
              <a:t>Paratexts</a:t>
            </a:r>
            <a:r>
              <a:rPr lang="cs-CZ" dirty="0"/>
              <a:t> (</a:t>
            </a:r>
            <a:r>
              <a:rPr lang="cs-CZ" dirty="0" err="1"/>
              <a:t>reviews</a:t>
            </a:r>
            <a:r>
              <a:rPr lang="cs-CZ" dirty="0"/>
              <a:t>, </a:t>
            </a:r>
            <a:r>
              <a:rPr lang="cs-CZ" dirty="0" err="1"/>
              <a:t>texts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text </a:t>
            </a:r>
            <a:r>
              <a:rPr lang="cs-CZ" dirty="0" err="1"/>
              <a:t>etc</a:t>
            </a:r>
            <a:r>
              <a:rPr lang="cs-CZ" dirty="0"/>
              <a:t>.)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297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A2B8ED-6F85-4A4B-A022-8828AA0E6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C00000"/>
                </a:solidFill>
              </a:rPr>
              <a:t>Types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of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representation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B171DD-242C-468C-BB29-B90FD503A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r>
              <a:rPr lang="cs-CZ" b="1" dirty="0" err="1"/>
              <a:t>Mimésis</a:t>
            </a:r>
            <a:endParaRPr lang="cs-CZ" b="1" dirty="0"/>
          </a:p>
          <a:p>
            <a:r>
              <a:rPr lang="cs-CZ" dirty="0"/>
              <a:t>Direct </a:t>
            </a:r>
            <a:r>
              <a:rPr lang="cs-CZ" dirty="0" err="1"/>
              <a:t>representation</a:t>
            </a:r>
            <a:endParaRPr lang="cs-CZ" dirty="0"/>
          </a:p>
          <a:p>
            <a:r>
              <a:rPr lang="cs-CZ" dirty="0"/>
              <a:t>Direct </a:t>
            </a:r>
            <a:r>
              <a:rPr lang="cs-CZ" dirty="0" err="1"/>
              <a:t>speech</a:t>
            </a:r>
            <a:endParaRPr lang="cs-CZ" dirty="0"/>
          </a:p>
          <a:p>
            <a:endParaRPr lang="cs-CZ" dirty="0"/>
          </a:p>
          <a:p>
            <a:r>
              <a:rPr lang="cs-CZ" b="1" dirty="0" err="1"/>
              <a:t>Diegésis</a:t>
            </a:r>
            <a:endParaRPr lang="cs-CZ" b="1" dirty="0"/>
          </a:p>
          <a:p>
            <a:r>
              <a:rPr lang="cs-CZ" dirty="0" err="1"/>
              <a:t>Indirect</a:t>
            </a:r>
            <a:r>
              <a:rPr lang="cs-CZ" dirty="0"/>
              <a:t> </a:t>
            </a:r>
            <a:r>
              <a:rPr lang="cs-CZ" dirty="0" err="1"/>
              <a:t>representation</a:t>
            </a:r>
            <a:endParaRPr lang="cs-CZ" dirty="0"/>
          </a:p>
          <a:p>
            <a:r>
              <a:rPr lang="cs-CZ" dirty="0" err="1"/>
              <a:t>Indirect</a:t>
            </a:r>
            <a:r>
              <a:rPr lang="cs-CZ" dirty="0"/>
              <a:t> </a:t>
            </a:r>
            <a:r>
              <a:rPr lang="cs-CZ" dirty="0" err="1"/>
              <a:t>speech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0E740A7-92D1-4141-A11E-54DC26AE99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Category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:</a:t>
            </a:r>
          </a:p>
          <a:p>
            <a:endParaRPr lang="cs-CZ" dirty="0"/>
          </a:p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form</a:t>
            </a:r>
            <a:endParaRPr lang="cs-CZ" dirty="0"/>
          </a:p>
          <a:p>
            <a:r>
              <a:rPr lang="cs-CZ" dirty="0"/>
              <a:t>Er </a:t>
            </a:r>
            <a:r>
              <a:rPr lang="cs-CZ" dirty="0" err="1"/>
              <a:t>form</a:t>
            </a:r>
            <a:endParaRPr lang="cs-CZ" dirty="0"/>
          </a:p>
          <a:p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form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466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A8E806-917B-4207-8CFE-49E10F03B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3069"/>
          </a:xfrm>
        </p:spPr>
        <p:txBody>
          <a:bodyPr/>
          <a:lstStyle/>
          <a:p>
            <a:r>
              <a:rPr lang="cs-CZ" b="1" dirty="0" err="1">
                <a:solidFill>
                  <a:srgbClr val="C00000"/>
                </a:solidFill>
              </a:rPr>
              <a:t>Compulsory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Literature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C38C68-9345-4E26-B485-5F7FC2C67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DOLEŽEL, Lubomír. </a:t>
            </a:r>
            <a:r>
              <a:rPr lang="cs-CZ" i="1" dirty="0"/>
              <a:t>Narativní způsoby v české literatuře</a:t>
            </a:r>
            <a:r>
              <a:rPr lang="cs-CZ" dirty="0"/>
              <a:t>. Vyd. 2. Příbram: </a:t>
            </a:r>
            <a:r>
              <a:rPr lang="cs-CZ" dirty="0" err="1"/>
              <a:t>Pistorius</a:t>
            </a:r>
            <a:r>
              <a:rPr lang="cs-CZ" dirty="0"/>
              <a:t> &amp; Olšanská, 2014. </a:t>
            </a:r>
          </a:p>
          <a:p>
            <a:r>
              <a:rPr lang="cs-CZ" dirty="0"/>
              <a:t>RIMMON-KENAN, </a:t>
            </a:r>
            <a:r>
              <a:rPr lang="cs-CZ" dirty="0" err="1"/>
              <a:t>Shlomith</a:t>
            </a:r>
            <a:r>
              <a:rPr lang="cs-CZ" dirty="0"/>
              <a:t>. </a:t>
            </a:r>
            <a:r>
              <a:rPr lang="cs-CZ" i="1" dirty="0"/>
              <a:t>Poetika vyprávění</a:t>
            </a:r>
            <a:r>
              <a:rPr lang="cs-CZ" dirty="0"/>
              <a:t>. Vyd. 1. Brno: Host, 2001. </a:t>
            </a:r>
          </a:p>
          <a:p>
            <a:endParaRPr lang="cs-CZ" dirty="0"/>
          </a:p>
          <a:p>
            <a:pPr lvl="0"/>
            <a:r>
              <a:rPr lang="cs-CZ" dirty="0">
                <a:solidFill>
                  <a:srgbClr val="C00000"/>
                </a:solidFill>
              </a:rPr>
              <a:t>SCHMID, Wolf. </a:t>
            </a:r>
            <a:r>
              <a:rPr lang="cs-CZ" i="1" dirty="0" err="1">
                <a:solidFill>
                  <a:srgbClr val="C00000"/>
                </a:solidFill>
              </a:rPr>
              <a:t>Narratology</a:t>
            </a:r>
            <a:r>
              <a:rPr lang="cs-CZ" i="1" dirty="0">
                <a:solidFill>
                  <a:srgbClr val="C00000"/>
                </a:solidFill>
              </a:rPr>
              <a:t>: </a:t>
            </a:r>
            <a:r>
              <a:rPr lang="cs-CZ" i="1" dirty="0" err="1">
                <a:solidFill>
                  <a:srgbClr val="C00000"/>
                </a:solidFill>
              </a:rPr>
              <a:t>An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dirty="0" err="1">
                <a:solidFill>
                  <a:srgbClr val="C00000"/>
                </a:solidFill>
              </a:rPr>
              <a:t>introduction</a:t>
            </a:r>
            <a:r>
              <a:rPr lang="cs-CZ" dirty="0">
                <a:solidFill>
                  <a:srgbClr val="C00000"/>
                </a:solidFill>
              </a:rPr>
              <a:t>. </a:t>
            </a:r>
            <a:r>
              <a:rPr lang="cs-CZ" dirty="0" err="1">
                <a:solidFill>
                  <a:srgbClr val="C00000"/>
                </a:solidFill>
              </a:rPr>
              <a:t>Berlin</a:t>
            </a:r>
            <a:r>
              <a:rPr lang="cs-CZ" dirty="0">
                <a:solidFill>
                  <a:srgbClr val="C00000"/>
                </a:solidFill>
              </a:rPr>
              <a:t>: De </a:t>
            </a:r>
            <a:r>
              <a:rPr lang="cs-CZ" dirty="0" err="1">
                <a:solidFill>
                  <a:srgbClr val="C00000"/>
                </a:solidFill>
              </a:rPr>
              <a:t>Gruyter</a:t>
            </a:r>
            <a:r>
              <a:rPr lang="cs-CZ" dirty="0">
                <a:solidFill>
                  <a:srgbClr val="C00000"/>
                </a:solidFill>
              </a:rPr>
              <a:t>, 2010. </a:t>
            </a:r>
          </a:p>
          <a:p>
            <a:pPr lvl="0"/>
            <a:r>
              <a:rPr lang="cs-CZ" dirty="0">
                <a:solidFill>
                  <a:srgbClr val="C00000"/>
                </a:solidFill>
              </a:rPr>
              <a:t>FLUDERNIK, Monika. </a:t>
            </a:r>
            <a:r>
              <a:rPr lang="cs-CZ" i="1" dirty="0" err="1">
                <a:solidFill>
                  <a:srgbClr val="C00000"/>
                </a:solidFill>
              </a:rPr>
              <a:t>An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dirty="0" err="1">
                <a:solidFill>
                  <a:srgbClr val="C00000"/>
                </a:solidFill>
              </a:rPr>
              <a:t>Introduction</a:t>
            </a:r>
            <a:r>
              <a:rPr lang="cs-CZ" i="1" dirty="0">
                <a:solidFill>
                  <a:srgbClr val="C00000"/>
                </a:solidFill>
              </a:rPr>
              <a:t> to </a:t>
            </a:r>
            <a:r>
              <a:rPr lang="cs-CZ" i="1" dirty="0" err="1">
                <a:solidFill>
                  <a:srgbClr val="C00000"/>
                </a:solidFill>
              </a:rPr>
              <a:t>Narratology</a:t>
            </a:r>
            <a:r>
              <a:rPr lang="cs-CZ" dirty="0">
                <a:solidFill>
                  <a:srgbClr val="C00000"/>
                </a:solidFill>
              </a:rPr>
              <a:t>. 1st </a:t>
            </a:r>
            <a:r>
              <a:rPr lang="cs-CZ" dirty="0" err="1">
                <a:solidFill>
                  <a:srgbClr val="C00000"/>
                </a:solidFill>
              </a:rPr>
              <a:t>pub</a:t>
            </a:r>
            <a:r>
              <a:rPr lang="cs-CZ" dirty="0">
                <a:solidFill>
                  <a:srgbClr val="C00000"/>
                </a:solidFill>
              </a:rPr>
              <a:t>. London: </a:t>
            </a:r>
            <a:r>
              <a:rPr lang="cs-CZ" dirty="0" err="1">
                <a:solidFill>
                  <a:srgbClr val="C00000"/>
                </a:solidFill>
              </a:rPr>
              <a:t>Routledge</a:t>
            </a:r>
            <a:r>
              <a:rPr lang="cs-CZ" dirty="0">
                <a:solidFill>
                  <a:srgbClr val="C00000"/>
                </a:solidFill>
              </a:rPr>
              <a:t>, 2009. </a:t>
            </a:r>
          </a:p>
          <a:p>
            <a:pPr lvl="0"/>
            <a:endParaRPr lang="cs-CZ" dirty="0">
              <a:solidFill>
                <a:srgbClr val="C00000"/>
              </a:solidFill>
            </a:endParaRPr>
          </a:p>
          <a:p>
            <a:pPr lvl="0"/>
            <a:r>
              <a:rPr lang="cs-CZ" dirty="0">
                <a:solidFill>
                  <a:schemeClr val="accent1"/>
                </a:solidFill>
              </a:rPr>
              <a:t>PRINCE, Gerald. </a:t>
            </a:r>
            <a:r>
              <a:rPr lang="cs-CZ" i="1" dirty="0">
                <a:solidFill>
                  <a:schemeClr val="accent1"/>
                </a:solidFill>
              </a:rPr>
              <a:t>A </a:t>
            </a:r>
            <a:r>
              <a:rPr lang="cs-CZ" i="1" dirty="0" err="1">
                <a:solidFill>
                  <a:schemeClr val="accent1"/>
                </a:solidFill>
              </a:rPr>
              <a:t>Dictionary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of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Narratology</a:t>
            </a:r>
            <a:r>
              <a:rPr lang="cs-CZ" dirty="0">
                <a:solidFill>
                  <a:schemeClr val="accent1"/>
                </a:solidFill>
              </a:rPr>
              <a:t>. </a:t>
            </a:r>
            <a:r>
              <a:rPr lang="cs-CZ" dirty="0" err="1">
                <a:solidFill>
                  <a:schemeClr val="accent1"/>
                </a:solidFill>
              </a:rPr>
              <a:t>Rev</a:t>
            </a:r>
            <a:r>
              <a:rPr lang="cs-CZ" dirty="0">
                <a:solidFill>
                  <a:schemeClr val="accent1"/>
                </a:solidFill>
              </a:rPr>
              <a:t>. </a:t>
            </a:r>
            <a:r>
              <a:rPr lang="cs-CZ" dirty="0" err="1">
                <a:solidFill>
                  <a:schemeClr val="accent1"/>
                </a:solidFill>
              </a:rPr>
              <a:t>ed</a:t>
            </a:r>
            <a:r>
              <a:rPr lang="cs-CZ" dirty="0">
                <a:solidFill>
                  <a:schemeClr val="accent1"/>
                </a:solidFill>
              </a:rPr>
              <a:t>. Lincoln: University </a:t>
            </a:r>
            <a:r>
              <a:rPr lang="cs-CZ" dirty="0" err="1">
                <a:solidFill>
                  <a:schemeClr val="accent1"/>
                </a:solidFill>
              </a:rPr>
              <a:t>of</a:t>
            </a:r>
            <a:r>
              <a:rPr lang="cs-CZ" dirty="0">
                <a:solidFill>
                  <a:schemeClr val="accent1"/>
                </a:solidFill>
              </a:rPr>
              <a:t> Nebraska </a:t>
            </a:r>
            <a:r>
              <a:rPr lang="cs-CZ" dirty="0" err="1">
                <a:solidFill>
                  <a:schemeClr val="accent1"/>
                </a:solidFill>
              </a:rPr>
              <a:t>Press</a:t>
            </a:r>
            <a:r>
              <a:rPr lang="cs-CZ" dirty="0">
                <a:solidFill>
                  <a:schemeClr val="accent1"/>
                </a:solidFill>
              </a:rPr>
              <a:t>, 2003. </a:t>
            </a:r>
            <a:r>
              <a:rPr lang="cs-CZ" dirty="0" err="1">
                <a:solidFill>
                  <a:schemeClr val="accent1"/>
                </a:solidFill>
              </a:rPr>
              <a:t>xi</a:t>
            </a:r>
            <a:r>
              <a:rPr lang="cs-CZ" dirty="0">
                <a:solidFill>
                  <a:schemeClr val="accent1"/>
                </a:solidFill>
              </a:rPr>
              <a:t>, 126. </a:t>
            </a:r>
          </a:p>
        </p:txBody>
      </p:sp>
    </p:spTree>
    <p:extLst>
      <p:ext uri="{BB962C8B-B14F-4D97-AF65-F5344CB8AC3E}">
        <p14:creationId xmlns:p14="http://schemas.microsoft.com/office/powerpoint/2010/main" val="34306632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4FE10-04FF-4434-B29C-BDA18CB1C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13488" cy="931015"/>
          </a:xfrm>
        </p:spPr>
        <p:txBody>
          <a:bodyPr>
            <a:normAutofit/>
          </a:bodyPr>
          <a:lstStyle/>
          <a:p>
            <a:r>
              <a:rPr lang="cs-CZ" sz="3200" dirty="0"/>
              <a:t>Direct </a:t>
            </a:r>
            <a:r>
              <a:rPr lang="cs-CZ" sz="3200" dirty="0" err="1"/>
              <a:t>speech</a:t>
            </a:r>
            <a:r>
              <a:rPr lang="cs-CZ" sz="3200" dirty="0"/>
              <a:t>	     FDD               FID		    </a:t>
            </a:r>
            <a:r>
              <a:rPr lang="cs-CZ" sz="3200" dirty="0" err="1"/>
              <a:t>Indirect</a:t>
            </a:r>
            <a:r>
              <a:rPr lang="cs-CZ" sz="3200" dirty="0"/>
              <a:t> </a:t>
            </a:r>
            <a:r>
              <a:rPr lang="cs-CZ" sz="3200" dirty="0" err="1"/>
              <a:t>speech</a:t>
            </a: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86C3B3-68FE-4CCF-8176-2209C56B44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556769"/>
            <a:ext cx="5181600" cy="3620194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Free </a:t>
            </a:r>
            <a:r>
              <a:rPr lang="cs-CZ" b="1" dirty="0" err="1">
                <a:solidFill>
                  <a:srgbClr val="C00000"/>
                </a:solidFill>
              </a:rPr>
              <a:t>indirect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speech</a:t>
            </a:r>
            <a:r>
              <a:rPr lang="cs-CZ" b="1" dirty="0">
                <a:solidFill>
                  <a:srgbClr val="C00000"/>
                </a:solidFill>
              </a:rPr>
              <a:t> (FID)</a:t>
            </a:r>
          </a:p>
          <a:p>
            <a:r>
              <a:rPr lang="cs-CZ" dirty="0"/>
              <a:t>Polopřímá řeč</a:t>
            </a:r>
          </a:p>
          <a:p>
            <a:r>
              <a:rPr lang="cs-CZ" b="1" dirty="0"/>
              <a:t>Free </a:t>
            </a:r>
            <a:r>
              <a:rPr lang="cs-CZ" b="1" dirty="0" err="1"/>
              <a:t>indirect</a:t>
            </a:r>
            <a:r>
              <a:rPr lang="cs-CZ" b="1" dirty="0"/>
              <a:t> </a:t>
            </a:r>
            <a:r>
              <a:rPr lang="cs-CZ" b="1" dirty="0" err="1"/>
              <a:t>discourse</a:t>
            </a:r>
            <a:endParaRPr lang="cs-CZ" b="1" dirty="0"/>
          </a:p>
          <a:p>
            <a:r>
              <a:rPr lang="cs-CZ" b="1" dirty="0"/>
              <a:t>Free </a:t>
            </a:r>
            <a:r>
              <a:rPr lang="cs-CZ" b="1" dirty="0" err="1"/>
              <a:t>indirect</a:t>
            </a:r>
            <a:r>
              <a:rPr lang="cs-CZ" b="1" dirty="0"/>
              <a:t> style</a:t>
            </a:r>
          </a:p>
          <a:p>
            <a:endParaRPr lang="cs-CZ" dirty="0"/>
          </a:p>
          <a:p>
            <a:r>
              <a:rPr lang="en-US" dirty="0"/>
              <a:t>FID’s use in the eighteenth-century European novel was rudimentary</a:t>
            </a:r>
            <a:endParaRPr lang="cs-CZ" dirty="0"/>
          </a:p>
          <a:p>
            <a:r>
              <a:rPr lang="cs-CZ" dirty="0"/>
              <a:t>V. </a:t>
            </a:r>
            <a:r>
              <a:rPr lang="cs-CZ" dirty="0" err="1"/>
              <a:t>Woolf</a:t>
            </a:r>
            <a:r>
              <a:rPr lang="cs-CZ" dirty="0"/>
              <a:t>, J. </a:t>
            </a:r>
            <a:r>
              <a:rPr lang="cs-CZ" dirty="0" err="1"/>
              <a:t>Joyce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6CE25D2-63AB-4E90-8980-0BD8C0F09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52730" y="2476869"/>
            <a:ext cx="5601070" cy="3700093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Free direct </a:t>
            </a:r>
            <a:r>
              <a:rPr lang="cs-CZ" b="1" dirty="0" err="1">
                <a:solidFill>
                  <a:srgbClr val="C00000"/>
                </a:solidFill>
              </a:rPr>
              <a:t>speech</a:t>
            </a:r>
            <a:r>
              <a:rPr lang="cs-CZ" b="1" dirty="0">
                <a:solidFill>
                  <a:srgbClr val="C00000"/>
                </a:solidFill>
              </a:rPr>
              <a:t> (FDD)</a:t>
            </a:r>
          </a:p>
          <a:p>
            <a:r>
              <a:rPr lang="cs-CZ" b="1" dirty="0">
                <a:solidFill>
                  <a:srgbClr val="C00000"/>
                </a:solidFill>
              </a:rPr>
              <a:t>Neznačená přímá řeč, polopřímá řeč</a:t>
            </a:r>
          </a:p>
          <a:p>
            <a:r>
              <a:rPr lang="cs-CZ" dirty="0" err="1"/>
              <a:t>Inner</a:t>
            </a:r>
            <a:r>
              <a:rPr lang="cs-CZ" dirty="0"/>
              <a:t> </a:t>
            </a:r>
            <a:r>
              <a:rPr lang="cs-CZ" dirty="0" err="1"/>
              <a:t>ideas</a:t>
            </a:r>
            <a:r>
              <a:rPr lang="cs-CZ" dirty="0"/>
              <a:t>; </a:t>
            </a:r>
            <a:r>
              <a:rPr lang="cs-CZ" dirty="0" err="1"/>
              <a:t>stream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consciousness</a:t>
            </a:r>
            <a:endParaRPr lang="cs-CZ" dirty="0"/>
          </a:p>
        </p:txBody>
      </p:sp>
      <p:sp>
        <p:nvSpPr>
          <p:cNvPr id="5" name="Šipka: obousměrná vodorovná 4">
            <a:extLst>
              <a:ext uri="{FF2B5EF4-FFF2-40B4-BE49-F238E27FC236}">
                <a16:creationId xmlns:a16="http://schemas.microsoft.com/office/drawing/2014/main" id="{ECA10189-3B0D-4064-857A-510439385717}"/>
              </a:ext>
            </a:extLst>
          </p:cNvPr>
          <p:cNvSpPr/>
          <p:nvPr/>
        </p:nvSpPr>
        <p:spPr>
          <a:xfrm>
            <a:off x="3355759" y="681037"/>
            <a:ext cx="550416" cy="3221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obousměrná vodorovná 5">
            <a:extLst>
              <a:ext uri="{FF2B5EF4-FFF2-40B4-BE49-F238E27FC236}">
                <a16:creationId xmlns:a16="http://schemas.microsoft.com/office/drawing/2014/main" id="{0F7A330B-7A9F-40AB-A1EE-FBBB90016A49}"/>
              </a:ext>
            </a:extLst>
          </p:cNvPr>
          <p:cNvSpPr/>
          <p:nvPr/>
        </p:nvSpPr>
        <p:spPr>
          <a:xfrm>
            <a:off x="7116936" y="659413"/>
            <a:ext cx="550416" cy="3221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obousměrná vodorovná 6">
            <a:extLst>
              <a:ext uri="{FF2B5EF4-FFF2-40B4-BE49-F238E27FC236}">
                <a16:creationId xmlns:a16="http://schemas.microsoft.com/office/drawing/2014/main" id="{4ABAE644-E08B-4B3E-A406-55FA4260351E}"/>
              </a:ext>
            </a:extLst>
          </p:cNvPr>
          <p:cNvSpPr/>
          <p:nvPr/>
        </p:nvSpPr>
        <p:spPr>
          <a:xfrm>
            <a:off x="5007006" y="669562"/>
            <a:ext cx="550416" cy="3221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9787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CD359CF-9144-402F-BB3A-FA1BDBD28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0315"/>
            <a:ext cx="10515600" cy="5546648"/>
          </a:xfrm>
        </p:spPr>
        <p:txBody>
          <a:bodyPr>
            <a:normAutofit fontScale="92500"/>
          </a:bodyPr>
          <a:lstStyle/>
          <a:p>
            <a:r>
              <a:rPr lang="cs-CZ" dirty="0"/>
              <a:t>As </a:t>
            </a:r>
            <a:r>
              <a:rPr lang="cs-CZ" dirty="0" err="1"/>
              <a:t>the</a:t>
            </a:r>
            <a:r>
              <a:rPr lang="cs-CZ" dirty="0"/>
              <a:t> International Society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Study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Narrative</a:t>
            </a:r>
            <a:r>
              <a:rPr lang="cs-CZ" dirty="0"/>
              <a:t> </a:t>
            </a:r>
            <a:r>
              <a:rPr lang="cs-CZ" dirty="0" err="1"/>
              <a:t>defines</a:t>
            </a:r>
            <a:r>
              <a:rPr lang="cs-CZ" dirty="0"/>
              <a:t> FID</a:t>
            </a:r>
          </a:p>
          <a:p>
            <a:endParaRPr lang="cs-CZ" dirty="0"/>
          </a:p>
          <a:p>
            <a:r>
              <a:rPr lang="cs-CZ" dirty="0"/>
              <a:t>Free </a:t>
            </a:r>
            <a:r>
              <a:rPr lang="cs-CZ" dirty="0" err="1"/>
              <a:t>indirect</a:t>
            </a:r>
            <a:r>
              <a:rPr lang="cs-CZ" dirty="0"/>
              <a:t> </a:t>
            </a:r>
            <a:r>
              <a:rPr lang="cs-CZ" dirty="0" err="1"/>
              <a:t>speech</a:t>
            </a:r>
            <a:r>
              <a:rPr lang="cs-CZ" dirty="0"/>
              <a:t> [</a:t>
            </a:r>
            <a:r>
              <a:rPr lang="cs-CZ" dirty="0" err="1"/>
              <a:t>or</a:t>
            </a:r>
            <a:r>
              <a:rPr lang="cs-CZ" dirty="0"/>
              <a:t>] free </a:t>
            </a:r>
            <a:r>
              <a:rPr lang="cs-CZ" dirty="0" err="1"/>
              <a:t>indirect</a:t>
            </a:r>
            <a:r>
              <a:rPr lang="cs-CZ" dirty="0"/>
              <a:t> </a:t>
            </a:r>
            <a:r>
              <a:rPr lang="cs-CZ" dirty="0" err="1"/>
              <a:t>discourse</a:t>
            </a:r>
            <a:r>
              <a:rPr lang="cs-CZ" dirty="0"/>
              <a:t> </a:t>
            </a:r>
            <a:r>
              <a:rPr lang="cs-CZ" dirty="0" err="1">
                <a:highlight>
                  <a:srgbClr val="FFFF00"/>
                </a:highlight>
              </a:rPr>
              <a:t>involves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both</a:t>
            </a:r>
            <a:r>
              <a:rPr lang="cs-CZ" dirty="0">
                <a:highlight>
                  <a:srgbClr val="FFFF00"/>
                </a:highlight>
              </a:rPr>
              <a:t> a </a:t>
            </a:r>
            <a:r>
              <a:rPr lang="cs-CZ" dirty="0" err="1">
                <a:solidFill>
                  <a:srgbClr val="C00000"/>
                </a:solidFill>
                <a:highlight>
                  <a:srgbClr val="FFFF00"/>
                </a:highlight>
              </a:rPr>
              <a:t>character’s</a:t>
            </a:r>
            <a:r>
              <a:rPr lang="cs-CZ" dirty="0">
                <a:solidFill>
                  <a:srgbClr val="C00000"/>
                </a:solidFill>
                <a:highlight>
                  <a:srgbClr val="FFFF00"/>
                </a:highlight>
              </a:rPr>
              <a:t> </a:t>
            </a:r>
            <a:r>
              <a:rPr lang="cs-CZ" dirty="0" err="1">
                <a:solidFill>
                  <a:srgbClr val="C00000"/>
                </a:solidFill>
                <a:highlight>
                  <a:srgbClr val="FFFF00"/>
                </a:highlight>
              </a:rPr>
              <a:t>speech</a:t>
            </a:r>
            <a:r>
              <a:rPr lang="cs-CZ" dirty="0">
                <a:solidFill>
                  <a:srgbClr val="C00000"/>
                </a:solidFill>
                <a:highlight>
                  <a:srgbClr val="FFFF00"/>
                </a:highlight>
              </a:rPr>
              <a:t> </a:t>
            </a:r>
            <a:r>
              <a:rPr lang="cs-CZ" dirty="0">
                <a:highlight>
                  <a:srgbClr val="FFFF00"/>
                </a:highlight>
              </a:rPr>
              <a:t>and </a:t>
            </a:r>
            <a:r>
              <a:rPr lang="cs-CZ" dirty="0" err="1">
                <a:highlight>
                  <a:srgbClr val="FFFF00"/>
                </a:highlight>
              </a:rPr>
              <a:t>the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solidFill>
                  <a:srgbClr val="C00000"/>
                </a:solidFill>
                <a:highlight>
                  <a:srgbClr val="FFFF00"/>
                </a:highlight>
              </a:rPr>
              <a:t>narrator’s</a:t>
            </a:r>
            <a:r>
              <a:rPr lang="cs-CZ" dirty="0">
                <a:solidFill>
                  <a:srgbClr val="C00000"/>
                </a:solidFill>
                <a:highlight>
                  <a:srgbClr val="FFFF00"/>
                </a:highlight>
              </a:rPr>
              <a:t> </a:t>
            </a:r>
            <a:r>
              <a:rPr lang="cs-CZ" dirty="0" err="1">
                <a:solidFill>
                  <a:srgbClr val="C00000"/>
                </a:solidFill>
                <a:highlight>
                  <a:srgbClr val="FFFF00"/>
                </a:highlight>
              </a:rPr>
              <a:t>comments</a:t>
            </a:r>
            <a:r>
              <a:rPr lang="cs-CZ" dirty="0">
                <a:solidFill>
                  <a:srgbClr val="C00000"/>
                </a:solidFill>
                <a:highlight>
                  <a:srgbClr val="FFFF00"/>
                </a:highlight>
              </a:rPr>
              <a:t> </a:t>
            </a:r>
            <a:r>
              <a:rPr lang="cs-CZ" dirty="0" err="1">
                <a:solidFill>
                  <a:srgbClr val="C00000"/>
                </a:solidFill>
                <a:highlight>
                  <a:srgbClr val="FFFF00"/>
                </a:highlight>
              </a:rPr>
              <a:t>or</a:t>
            </a:r>
            <a:r>
              <a:rPr lang="cs-CZ" dirty="0">
                <a:solidFill>
                  <a:srgbClr val="C00000"/>
                </a:solidFill>
                <a:highlight>
                  <a:srgbClr val="FFFF00"/>
                </a:highlight>
              </a:rPr>
              <a:t> </a:t>
            </a:r>
            <a:r>
              <a:rPr lang="cs-CZ" dirty="0" err="1">
                <a:solidFill>
                  <a:srgbClr val="C00000"/>
                </a:solidFill>
                <a:highlight>
                  <a:srgbClr val="FFFF00"/>
                </a:highlight>
              </a:rPr>
              <a:t>presentation</a:t>
            </a:r>
            <a:r>
              <a:rPr lang="cs-CZ" dirty="0">
                <a:highlight>
                  <a:srgbClr val="FFFF00"/>
                </a:highlight>
              </a:rPr>
              <a:t>.</a:t>
            </a:r>
            <a:r>
              <a:rPr lang="cs-CZ" dirty="0"/>
              <a:t>  </a:t>
            </a:r>
            <a:r>
              <a:rPr lang="cs-CZ" dirty="0" err="1"/>
              <a:t>Famously</a:t>
            </a:r>
            <a:r>
              <a:rPr lang="cs-CZ" dirty="0"/>
              <a:t> </a:t>
            </a:r>
            <a:r>
              <a:rPr lang="cs-CZ" dirty="0" err="1"/>
              <a:t>utilized</a:t>
            </a:r>
            <a:r>
              <a:rPr lang="cs-CZ" dirty="0"/>
              <a:t> by James </a:t>
            </a:r>
            <a:r>
              <a:rPr lang="cs-CZ" dirty="0" err="1"/>
              <a:t>Joyce</a:t>
            </a:r>
            <a:r>
              <a:rPr lang="cs-CZ" dirty="0"/>
              <a:t>, free </a:t>
            </a:r>
            <a:r>
              <a:rPr lang="cs-CZ" dirty="0" err="1"/>
              <a:t>indirect</a:t>
            </a:r>
            <a:r>
              <a:rPr lang="cs-CZ" dirty="0"/>
              <a:t> </a:t>
            </a:r>
            <a:r>
              <a:rPr lang="cs-CZ" dirty="0" err="1"/>
              <a:t>discourse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more </a:t>
            </a:r>
            <a:r>
              <a:rPr lang="cs-CZ" dirty="0" err="1"/>
              <a:t>comprehensive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representation</a:t>
            </a:r>
            <a:r>
              <a:rPr lang="cs-CZ" dirty="0"/>
              <a:t>—</a:t>
            </a:r>
            <a:r>
              <a:rPr lang="cs-CZ" dirty="0" err="1">
                <a:highlight>
                  <a:srgbClr val="00FF00"/>
                </a:highlight>
              </a:rPr>
              <a:t>one</a:t>
            </a:r>
            <a:r>
              <a:rPr lang="cs-CZ" dirty="0">
                <a:highlight>
                  <a:srgbClr val="00FF00"/>
                </a:highlight>
              </a:rPr>
              <a:t> </a:t>
            </a:r>
            <a:r>
              <a:rPr lang="cs-CZ" dirty="0" err="1">
                <a:highlight>
                  <a:srgbClr val="00FF00"/>
                </a:highlight>
              </a:rPr>
              <a:t>which</a:t>
            </a:r>
            <a:r>
              <a:rPr lang="cs-CZ" dirty="0">
                <a:highlight>
                  <a:srgbClr val="00FF00"/>
                </a:highlight>
              </a:rPr>
              <a:t> many </a:t>
            </a:r>
            <a:r>
              <a:rPr lang="cs-CZ" dirty="0" err="1">
                <a:highlight>
                  <a:srgbClr val="00FF00"/>
                </a:highlight>
              </a:rPr>
              <a:t>times</a:t>
            </a:r>
            <a:r>
              <a:rPr lang="cs-CZ" dirty="0">
                <a:highlight>
                  <a:srgbClr val="00FF00"/>
                </a:highlight>
              </a:rPr>
              <a:t> </a:t>
            </a:r>
            <a:r>
              <a:rPr lang="cs-CZ" dirty="0" err="1">
                <a:highlight>
                  <a:srgbClr val="00FF00"/>
                </a:highlight>
              </a:rPr>
              <a:t>makes</a:t>
            </a:r>
            <a:r>
              <a:rPr lang="cs-CZ" dirty="0">
                <a:highlight>
                  <a:srgbClr val="00FF00"/>
                </a:highlight>
              </a:rPr>
              <a:t> </a:t>
            </a:r>
            <a:r>
              <a:rPr lang="cs-CZ" dirty="0" err="1">
                <a:highlight>
                  <a:srgbClr val="00FF00"/>
                </a:highlight>
              </a:rPr>
              <a:t>indistinguishable</a:t>
            </a:r>
            <a:r>
              <a:rPr lang="cs-CZ" dirty="0">
                <a:highlight>
                  <a:srgbClr val="00FF00"/>
                </a:highlight>
              </a:rPr>
              <a:t> </a:t>
            </a:r>
            <a:r>
              <a:rPr lang="cs-CZ" dirty="0" err="1">
                <a:highlight>
                  <a:srgbClr val="00FF00"/>
                </a:highlight>
              </a:rPr>
              <a:t>the</a:t>
            </a:r>
            <a:r>
              <a:rPr lang="cs-CZ" dirty="0">
                <a:highlight>
                  <a:srgbClr val="00FF00"/>
                </a:highlight>
              </a:rPr>
              <a:t> </a:t>
            </a:r>
            <a:r>
              <a:rPr lang="cs-CZ" dirty="0" err="1">
                <a:solidFill>
                  <a:srgbClr val="C00000"/>
                </a:solidFill>
                <a:highlight>
                  <a:srgbClr val="00FF00"/>
                </a:highlight>
              </a:rPr>
              <a:t>thoughts</a:t>
            </a:r>
            <a:r>
              <a:rPr lang="cs-CZ" dirty="0">
                <a:solidFill>
                  <a:srgbClr val="C00000"/>
                </a:solidFill>
                <a:highlight>
                  <a:srgbClr val="00FF00"/>
                </a:highlight>
              </a:rPr>
              <a:t> </a:t>
            </a:r>
            <a:r>
              <a:rPr lang="cs-CZ" dirty="0" err="1">
                <a:solidFill>
                  <a:srgbClr val="C00000"/>
                </a:solidFill>
                <a:highlight>
                  <a:srgbClr val="00FF00"/>
                </a:highlight>
              </a:rPr>
              <a:t>of</a:t>
            </a:r>
            <a:r>
              <a:rPr lang="cs-CZ" dirty="0">
                <a:solidFill>
                  <a:srgbClr val="C00000"/>
                </a:solidFill>
                <a:highlight>
                  <a:srgbClr val="00FF00"/>
                </a:highlight>
              </a:rPr>
              <a:t> </a:t>
            </a:r>
            <a:r>
              <a:rPr lang="cs-CZ" dirty="0" err="1">
                <a:solidFill>
                  <a:srgbClr val="C00000"/>
                </a:solidFill>
                <a:highlight>
                  <a:srgbClr val="00FF00"/>
                </a:highlight>
              </a:rPr>
              <a:t>the</a:t>
            </a:r>
            <a:r>
              <a:rPr lang="cs-CZ" dirty="0">
                <a:solidFill>
                  <a:srgbClr val="C00000"/>
                </a:solidFill>
                <a:highlight>
                  <a:srgbClr val="00FF00"/>
                </a:highlight>
              </a:rPr>
              <a:t> </a:t>
            </a:r>
            <a:r>
              <a:rPr lang="cs-CZ" dirty="0" err="1">
                <a:solidFill>
                  <a:srgbClr val="C00000"/>
                </a:solidFill>
                <a:highlight>
                  <a:srgbClr val="00FF00"/>
                </a:highlight>
              </a:rPr>
              <a:t>narrator</a:t>
            </a:r>
            <a:r>
              <a:rPr lang="cs-CZ" dirty="0">
                <a:solidFill>
                  <a:srgbClr val="C00000"/>
                </a:solidFill>
                <a:highlight>
                  <a:srgbClr val="00FF00"/>
                </a:highlight>
              </a:rPr>
              <a:t> and </a:t>
            </a:r>
            <a:r>
              <a:rPr lang="cs-CZ" dirty="0" err="1">
                <a:solidFill>
                  <a:srgbClr val="C00000"/>
                </a:solidFill>
                <a:highlight>
                  <a:srgbClr val="00FF00"/>
                </a:highlight>
              </a:rPr>
              <a:t>the</a:t>
            </a:r>
            <a:r>
              <a:rPr lang="cs-CZ" dirty="0">
                <a:solidFill>
                  <a:srgbClr val="C00000"/>
                </a:solidFill>
                <a:highlight>
                  <a:srgbClr val="00FF00"/>
                </a:highlight>
              </a:rPr>
              <a:t> </a:t>
            </a:r>
            <a:r>
              <a:rPr lang="cs-CZ" dirty="0" err="1">
                <a:solidFill>
                  <a:srgbClr val="C00000"/>
                </a:solidFill>
                <a:highlight>
                  <a:srgbClr val="00FF00"/>
                </a:highlight>
              </a:rPr>
              <a:t>thoughts</a:t>
            </a:r>
            <a:r>
              <a:rPr lang="cs-CZ" dirty="0">
                <a:solidFill>
                  <a:srgbClr val="C00000"/>
                </a:solidFill>
                <a:highlight>
                  <a:srgbClr val="00FF00"/>
                </a:highlight>
              </a:rPr>
              <a:t> </a:t>
            </a:r>
            <a:r>
              <a:rPr lang="cs-CZ" dirty="0" err="1">
                <a:solidFill>
                  <a:srgbClr val="C00000"/>
                </a:solidFill>
                <a:highlight>
                  <a:srgbClr val="00FF00"/>
                </a:highlight>
              </a:rPr>
              <a:t>of</a:t>
            </a:r>
            <a:r>
              <a:rPr lang="cs-CZ" dirty="0">
                <a:solidFill>
                  <a:srgbClr val="C00000"/>
                </a:solidFill>
                <a:highlight>
                  <a:srgbClr val="00FF00"/>
                </a:highlight>
              </a:rPr>
              <a:t> a </a:t>
            </a:r>
            <a:r>
              <a:rPr lang="cs-CZ" dirty="0" err="1">
                <a:solidFill>
                  <a:srgbClr val="C00000"/>
                </a:solidFill>
                <a:highlight>
                  <a:srgbClr val="00FF00"/>
                </a:highlight>
              </a:rPr>
              <a:t>character</a:t>
            </a:r>
            <a:r>
              <a:rPr lang="cs-CZ" dirty="0"/>
              <a:t>.  </a:t>
            </a:r>
            <a:r>
              <a:rPr lang="cs-CZ" dirty="0" err="1"/>
              <a:t>Thus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>
                <a:highlight>
                  <a:srgbClr val="00FFFF"/>
                </a:highlight>
              </a:rPr>
              <a:t>method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typically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privileges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the</a:t>
            </a:r>
            <a:r>
              <a:rPr lang="cs-CZ" dirty="0">
                <a:highlight>
                  <a:srgbClr val="00FFFF"/>
                </a:highlight>
              </a:rPr>
              <a:t> past tense, </a:t>
            </a:r>
            <a:r>
              <a:rPr lang="cs-CZ" dirty="0" err="1">
                <a:highlight>
                  <a:srgbClr val="00FFFF"/>
                </a:highlight>
              </a:rPr>
              <a:t>yet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cannot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be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discerned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through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merely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grammatical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indicators</a:t>
            </a:r>
            <a:r>
              <a:rPr lang="cs-CZ" dirty="0"/>
              <a:t>.  (“Free </a:t>
            </a:r>
            <a:r>
              <a:rPr lang="cs-CZ" dirty="0" err="1"/>
              <a:t>Indirect</a:t>
            </a:r>
            <a:r>
              <a:rPr lang="cs-CZ" dirty="0"/>
              <a:t> </a:t>
            </a:r>
            <a:r>
              <a:rPr lang="cs-CZ" dirty="0" err="1"/>
              <a:t>Discourse</a:t>
            </a:r>
            <a:r>
              <a:rPr lang="cs-CZ" dirty="0"/>
              <a:t>”) </a:t>
            </a:r>
          </a:p>
          <a:p>
            <a:endParaRPr lang="cs-CZ" dirty="0"/>
          </a:p>
          <a:p>
            <a:r>
              <a:rPr lang="cs-CZ" dirty="0"/>
              <a:t>- past tense</a:t>
            </a:r>
          </a:p>
          <a:p>
            <a:r>
              <a:rPr lang="cs-CZ" dirty="0"/>
              <a:t>- 3th person</a:t>
            </a:r>
          </a:p>
          <a:p>
            <a:r>
              <a:rPr lang="cs-CZ" dirty="0"/>
              <a:t>- 1st person = </a:t>
            </a:r>
            <a:r>
              <a:rPr lang="cs-CZ" dirty="0" err="1"/>
              <a:t>inner</a:t>
            </a:r>
            <a:r>
              <a:rPr lang="cs-CZ" dirty="0"/>
              <a:t> </a:t>
            </a:r>
            <a:r>
              <a:rPr lang="cs-CZ" dirty="0" err="1"/>
              <a:t>monologue</a:t>
            </a:r>
            <a:r>
              <a:rPr lang="cs-CZ" dirty="0"/>
              <a:t> == FDD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21308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62475D-C9E9-491A-92CC-665639F2E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10" y="856982"/>
            <a:ext cx="10515600" cy="6001018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>
                <a:highlight>
                  <a:srgbClr val="FF00FF"/>
                </a:highlight>
              </a:rPr>
              <a:t>FID</a:t>
            </a:r>
          </a:p>
          <a:p>
            <a:r>
              <a:rPr lang="cs-CZ" dirty="0" err="1"/>
              <a:t>Lydia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exceedingly</a:t>
            </a:r>
            <a:r>
              <a:rPr lang="cs-CZ" dirty="0"/>
              <a:t> fond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him</a:t>
            </a:r>
            <a:r>
              <a:rPr lang="cs-CZ" dirty="0"/>
              <a:t>.  He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>
                <a:highlight>
                  <a:srgbClr val="00FF00"/>
                </a:highlight>
              </a:rPr>
              <a:t>her </a:t>
            </a:r>
            <a:r>
              <a:rPr lang="cs-CZ" dirty="0" err="1">
                <a:highlight>
                  <a:srgbClr val="00FF00"/>
                </a:highlight>
              </a:rPr>
              <a:t>dear</a:t>
            </a:r>
            <a:r>
              <a:rPr lang="cs-CZ" dirty="0">
                <a:highlight>
                  <a:srgbClr val="00FF00"/>
                </a:highlight>
              </a:rPr>
              <a:t> </a:t>
            </a:r>
            <a:r>
              <a:rPr lang="cs-CZ" dirty="0" err="1">
                <a:highlight>
                  <a:srgbClr val="00FF00"/>
                </a:highlight>
              </a:rPr>
              <a:t>Wickham</a:t>
            </a:r>
            <a:r>
              <a:rPr lang="cs-CZ" dirty="0">
                <a:highlight>
                  <a:srgbClr val="00FF00"/>
                </a:highlight>
              </a:rPr>
              <a:t> </a:t>
            </a:r>
            <a:r>
              <a:rPr lang="cs-CZ" dirty="0"/>
              <a:t>on </a:t>
            </a:r>
            <a:r>
              <a:rPr lang="cs-CZ" dirty="0" err="1"/>
              <a:t>every</a:t>
            </a:r>
            <a:r>
              <a:rPr lang="cs-CZ" dirty="0"/>
              <a:t> </a:t>
            </a:r>
            <a:r>
              <a:rPr lang="cs-CZ" dirty="0" err="1"/>
              <a:t>occasion</a:t>
            </a:r>
            <a:r>
              <a:rPr lang="cs-CZ" dirty="0"/>
              <a:t>; </a:t>
            </a:r>
            <a:r>
              <a:rPr lang="cs-CZ" dirty="0">
                <a:highlight>
                  <a:srgbClr val="00FFFF"/>
                </a:highlight>
              </a:rPr>
              <a:t>no </a:t>
            </a:r>
            <a:r>
              <a:rPr lang="cs-CZ" dirty="0" err="1">
                <a:highlight>
                  <a:srgbClr val="00FFFF"/>
                </a:highlight>
              </a:rPr>
              <a:t>one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was</a:t>
            </a:r>
            <a:r>
              <a:rPr lang="cs-CZ" dirty="0">
                <a:highlight>
                  <a:srgbClr val="00FFFF"/>
                </a:highlight>
              </a:rPr>
              <a:t> to </a:t>
            </a:r>
            <a:r>
              <a:rPr lang="cs-CZ" dirty="0" err="1">
                <a:highlight>
                  <a:srgbClr val="00FFFF"/>
                </a:highlight>
              </a:rPr>
              <a:t>be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put</a:t>
            </a:r>
            <a:r>
              <a:rPr lang="cs-CZ" dirty="0">
                <a:highlight>
                  <a:srgbClr val="00FFFF"/>
                </a:highlight>
              </a:rPr>
              <a:t> in </a:t>
            </a:r>
            <a:r>
              <a:rPr lang="cs-CZ" dirty="0" err="1">
                <a:highlight>
                  <a:srgbClr val="00FFFF"/>
                </a:highlight>
              </a:rPr>
              <a:t>competition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with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him</a:t>
            </a:r>
            <a:r>
              <a:rPr lang="cs-CZ" dirty="0">
                <a:highlight>
                  <a:srgbClr val="00FFFF"/>
                </a:highlight>
              </a:rPr>
              <a:t>.  He </a:t>
            </a:r>
            <a:r>
              <a:rPr lang="cs-CZ" dirty="0" err="1">
                <a:highlight>
                  <a:srgbClr val="00FFFF"/>
                </a:highlight>
              </a:rPr>
              <a:t>did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every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thing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best</a:t>
            </a:r>
            <a:r>
              <a:rPr lang="cs-CZ" dirty="0">
                <a:highlight>
                  <a:srgbClr val="00FFFF"/>
                </a:highlight>
              </a:rPr>
              <a:t> in </a:t>
            </a:r>
            <a:r>
              <a:rPr lang="cs-CZ" dirty="0" err="1">
                <a:highlight>
                  <a:srgbClr val="00FFFF"/>
                </a:highlight>
              </a:rPr>
              <a:t>the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world</a:t>
            </a:r>
            <a:r>
              <a:rPr lang="cs-CZ" dirty="0"/>
              <a:t>; </a:t>
            </a:r>
            <a:r>
              <a:rPr lang="cs-CZ" dirty="0">
                <a:highlight>
                  <a:srgbClr val="FFFF00"/>
                </a:highlight>
              </a:rPr>
              <a:t>and </a:t>
            </a:r>
            <a:r>
              <a:rPr lang="cs-CZ" dirty="0" err="1">
                <a:highlight>
                  <a:srgbClr val="FFFF00"/>
                </a:highlight>
              </a:rPr>
              <a:t>she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was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sure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>
                <a:highlight>
                  <a:srgbClr val="00FFFF"/>
                </a:highlight>
              </a:rPr>
              <a:t>he </a:t>
            </a:r>
            <a:r>
              <a:rPr lang="cs-CZ" dirty="0" err="1">
                <a:highlight>
                  <a:srgbClr val="00FFFF"/>
                </a:highlight>
              </a:rPr>
              <a:t>would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kill</a:t>
            </a:r>
            <a:r>
              <a:rPr lang="cs-CZ" dirty="0">
                <a:highlight>
                  <a:srgbClr val="00FFFF"/>
                </a:highlight>
              </a:rPr>
              <a:t> more </a:t>
            </a:r>
            <a:r>
              <a:rPr lang="cs-CZ" dirty="0" err="1">
                <a:highlight>
                  <a:srgbClr val="00FFFF"/>
                </a:highlight>
              </a:rPr>
              <a:t>birds</a:t>
            </a:r>
            <a:r>
              <a:rPr lang="cs-CZ" dirty="0">
                <a:highlight>
                  <a:srgbClr val="00FFFF"/>
                </a:highlight>
              </a:rPr>
              <a:t> on </a:t>
            </a:r>
            <a:r>
              <a:rPr lang="cs-CZ" dirty="0" err="1">
                <a:highlight>
                  <a:srgbClr val="00FFFF"/>
                </a:highlight>
              </a:rPr>
              <a:t>the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first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of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September</a:t>
            </a:r>
            <a:r>
              <a:rPr lang="cs-CZ" dirty="0">
                <a:highlight>
                  <a:srgbClr val="00FFFF"/>
                </a:highlight>
              </a:rPr>
              <a:t>, </a:t>
            </a:r>
            <a:r>
              <a:rPr lang="cs-CZ" dirty="0" err="1">
                <a:highlight>
                  <a:srgbClr val="00FFFF"/>
                </a:highlight>
              </a:rPr>
              <a:t>than</a:t>
            </a:r>
            <a:r>
              <a:rPr lang="cs-CZ" dirty="0">
                <a:highlight>
                  <a:srgbClr val="00FFFF"/>
                </a:highlight>
              </a:rPr>
              <a:t> </a:t>
            </a:r>
            <a:r>
              <a:rPr lang="cs-CZ" dirty="0" err="1">
                <a:highlight>
                  <a:srgbClr val="00FFFF"/>
                </a:highlight>
              </a:rPr>
              <a:t>any</a:t>
            </a:r>
            <a:r>
              <a:rPr lang="cs-CZ" dirty="0">
                <a:highlight>
                  <a:srgbClr val="00FFFF"/>
                </a:highlight>
              </a:rPr>
              <a:t> body </a:t>
            </a:r>
            <a:r>
              <a:rPr lang="cs-CZ" dirty="0" err="1">
                <a:highlight>
                  <a:srgbClr val="00FFFF"/>
                </a:highlight>
              </a:rPr>
              <a:t>else</a:t>
            </a:r>
            <a:r>
              <a:rPr lang="cs-CZ" dirty="0">
                <a:highlight>
                  <a:srgbClr val="00FFFF"/>
                </a:highlight>
              </a:rPr>
              <a:t> in </a:t>
            </a:r>
            <a:r>
              <a:rPr lang="cs-CZ" dirty="0" err="1">
                <a:highlight>
                  <a:srgbClr val="00FFFF"/>
                </a:highlight>
              </a:rPr>
              <a:t>the</a:t>
            </a:r>
            <a:r>
              <a:rPr lang="cs-CZ" dirty="0">
                <a:highlight>
                  <a:srgbClr val="00FFFF"/>
                </a:highlight>
              </a:rPr>
              <a:t> country</a:t>
            </a:r>
            <a:r>
              <a:rPr lang="cs-CZ" dirty="0"/>
              <a:t>.  (J. </a:t>
            </a:r>
            <a:r>
              <a:rPr lang="cs-CZ" dirty="0" err="1"/>
              <a:t>Austen</a:t>
            </a:r>
            <a:r>
              <a:rPr lang="cs-CZ" dirty="0"/>
              <a:t>: </a:t>
            </a:r>
            <a:r>
              <a:rPr lang="cs-CZ" dirty="0" err="1"/>
              <a:t>Pride</a:t>
            </a:r>
            <a:r>
              <a:rPr lang="cs-CZ" dirty="0"/>
              <a:t> and prejudice) </a:t>
            </a:r>
          </a:p>
          <a:p>
            <a:endParaRPr lang="cs-CZ" dirty="0"/>
          </a:p>
          <a:p>
            <a:r>
              <a:rPr lang="cs-CZ" dirty="0">
                <a:highlight>
                  <a:srgbClr val="FF00FF"/>
                </a:highlight>
              </a:rPr>
              <a:t>FDD</a:t>
            </a:r>
          </a:p>
          <a:p>
            <a:r>
              <a:rPr lang="cs-CZ" dirty="0"/>
              <a:t>He </a:t>
            </a:r>
            <a:r>
              <a:rPr lang="cs-CZ" dirty="0" err="1"/>
              <a:t>said</a:t>
            </a:r>
            <a:r>
              <a:rPr lang="cs-CZ" dirty="0"/>
              <a:t>: „ I love her“. </a:t>
            </a:r>
            <a:r>
              <a:rPr lang="cs-CZ" dirty="0" err="1">
                <a:highlight>
                  <a:srgbClr val="00FF00"/>
                </a:highlight>
              </a:rPr>
              <a:t>She</a:t>
            </a:r>
            <a:r>
              <a:rPr lang="cs-CZ" dirty="0">
                <a:highlight>
                  <a:srgbClr val="00FF00"/>
                </a:highlight>
              </a:rPr>
              <a:t> </a:t>
            </a:r>
            <a:r>
              <a:rPr lang="cs-CZ" dirty="0" err="1">
                <a:highlight>
                  <a:srgbClr val="00FF00"/>
                </a:highlight>
              </a:rPr>
              <a:t>looks</a:t>
            </a:r>
            <a:r>
              <a:rPr lang="cs-CZ" dirty="0">
                <a:highlight>
                  <a:srgbClr val="00FF00"/>
                </a:highlight>
              </a:rPr>
              <a:t> so </a:t>
            </a:r>
            <a:r>
              <a:rPr lang="cs-CZ" dirty="0" err="1">
                <a:highlight>
                  <a:srgbClr val="00FF00"/>
                </a:highlight>
              </a:rPr>
              <a:t>pretty</a:t>
            </a:r>
            <a:r>
              <a:rPr lang="cs-CZ" dirty="0"/>
              <a:t>. „And I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…“, </a:t>
            </a:r>
            <a:r>
              <a:rPr lang="cs-CZ" dirty="0" err="1"/>
              <a:t>softly</a:t>
            </a:r>
            <a:r>
              <a:rPr lang="cs-CZ" dirty="0"/>
              <a:t> </a:t>
            </a:r>
            <a:r>
              <a:rPr lang="cs-CZ" dirty="0" err="1"/>
              <a:t>whispered</a:t>
            </a:r>
            <a:r>
              <a:rPr lang="cs-CZ" dirty="0"/>
              <a:t> he and </a:t>
            </a:r>
            <a:r>
              <a:rPr lang="cs-CZ" dirty="0" err="1"/>
              <a:t>continued</a:t>
            </a:r>
            <a:r>
              <a:rPr lang="cs-CZ" dirty="0"/>
              <a:t>, „ I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….“</a:t>
            </a:r>
          </a:p>
          <a:p>
            <a:endParaRPr lang="cs-CZ" dirty="0">
              <a:highlight>
                <a:srgbClr val="FF00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970555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DE78E9-5871-4EC4-B239-22DB7FB2A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4685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Grammatical</a:t>
            </a:r>
            <a:r>
              <a:rPr lang="cs-CZ" dirty="0"/>
              <a:t> tense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F7640E-5B3C-4F3C-A397-F4865923E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DD	</a:t>
            </a:r>
          </a:p>
          <a:p>
            <a:r>
              <a:rPr lang="cs-CZ" dirty="0"/>
              <a:t>He </a:t>
            </a:r>
            <a:r>
              <a:rPr lang="cs-CZ" dirty="0" err="1"/>
              <a:t>said</a:t>
            </a:r>
            <a:r>
              <a:rPr lang="cs-CZ" dirty="0"/>
              <a:t>: „I </a:t>
            </a:r>
            <a:r>
              <a:rPr lang="cs-CZ" dirty="0">
                <a:solidFill>
                  <a:srgbClr val="FF0000"/>
                </a:solidFill>
              </a:rPr>
              <a:t>love</a:t>
            </a:r>
            <a:r>
              <a:rPr lang="cs-CZ" dirty="0"/>
              <a:t> her“. (</a:t>
            </a:r>
            <a:r>
              <a:rPr lang="cs-CZ" dirty="0" err="1"/>
              <a:t>present</a:t>
            </a:r>
            <a:r>
              <a:rPr lang="cs-CZ" dirty="0"/>
              <a:t>)		</a:t>
            </a:r>
          </a:p>
          <a:p>
            <a:endParaRPr lang="cs-CZ" dirty="0"/>
          </a:p>
          <a:p>
            <a:r>
              <a:rPr lang="cs-CZ" dirty="0"/>
              <a:t>ID</a:t>
            </a:r>
          </a:p>
          <a:p>
            <a:r>
              <a:rPr lang="cs-CZ" dirty="0"/>
              <a:t>He </a:t>
            </a:r>
            <a:r>
              <a:rPr lang="cs-CZ" dirty="0" err="1"/>
              <a:t>said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he </a:t>
            </a:r>
            <a:r>
              <a:rPr lang="cs-CZ" i="1" dirty="0" err="1">
                <a:solidFill>
                  <a:srgbClr val="FF0000"/>
                </a:solidFill>
              </a:rPr>
              <a:t>loved</a:t>
            </a:r>
            <a:r>
              <a:rPr lang="cs-CZ" dirty="0"/>
              <a:t> her. (past)</a:t>
            </a:r>
          </a:p>
          <a:p>
            <a:endParaRPr lang="cs-CZ" dirty="0"/>
          </a:p>
          <a:p>
            <a:r>
              <a:rPr lang="cs-CZ" dirty="0"/>
              <a:t>FID</a:t>
            </a:r>
          </a:p>
          <a:p>
            <a:r>
              <a:rPr lang="cs-CZ" dirty="0"/>
              <a:t>He </a:t>
            </a:r>
            <a:r>
              <a:rPr lang="cs-CZ" i="1" dirty="0" err="1">
                <a:solidFill>
                  <a:srgbClr val="FF0000"/>
                </a:solidFill>
              </a:rPr>
              <a:t>loved</a:t>
            </a:r>
            <a:r>
              <a:rPr lang="cs-CZ" dirty="0"/>
              <a:t> her (past)</a:t>
            </a:r>
          </a:p>
        </p:txBody>
      </p:sp>
    </p:spTree>
    <p:extLst>
      <p:ext uri="{BB962C8B-B14F-4D97-AF65-F5344CB8AC3E}">
        <p14:creationId xmlns:p14="http://schemas.microsoft.com/office/powerpoint/2010/main" val="25209498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F5F17C-7A78-44D5-A01A-E555765E4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D36D17-27FE-4E8E-BA38-5120887B0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DD	</a:t>
            </a:r>
          </a:p>
          <a:p>
            <a:r>
              <a:rPr lang="cs-CZ" dirty="0"/>
              <a:t>He </a:t>
            </a:r>
            <a:r>
              <a:rPr lang="cs-CZ" dirty="0" err="1"/>
              <a:t>said</a:t>
            </a:r>
            <a:r>
              <a:rPr lang="cs-CZ" dirty="0"/>
              <a:t>: „I </a:t>
            </a:r>
            <a:r>
              <a:rPr lang="cs-CZ" dirty="0" err="1">
                <a:solidFill>
                  <a:srgbClr val="FF0000"/>
                </a:solidFill>
              </a:rPr>
              <a:t>loved</a:t>
            </a:r>
            <a:r>
              <a:rPr lang="cs-CZ" dirty="0"/>
              <a:t> her“. (past)		</a:t>
            </a:r>
          </a:p>
          <a:p>
            <a:endParaRPr lang="cs-CZ" dirty="0"/>
          </a:p>
          <a:p>
            <a:r>
              <a:rPr lang="cs-CZ" dirty="0"/>
              <a:t>ID</a:t>
            </a:r>
          </a:p>
          <a:p>
            <a:r>
              <a:rPr lang="cs-CZ" dirty="0"/>
              <a:t>He </a:t>
            </a:r>
            <a:r>
              <a:rPr lang="cs-CZ" dirty="0" err="1"/>
              <a:t>said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he </a:t>
            </a:r>
            <a:r>
              <a:rPr lang="cs-CZ" i="1" dirty="0">
                <a:solidFill>
                  <a:srgbClr val="FF0000"/>
                </a:solidFill>
              </a:rPr>
              <a:t>had </a:t>
            </a:r>
            <a:r>
              <a:rPr lang="cs-CZ" i="1" dirty="0" err="1">
                <a:solidFill>
                  <a:srgbClr val="FF0000"/>
                </a:solidFill>
              </a:rPr>
              <a:t>loved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dirty="0"/>
              <a:t>her. (past </a:t>
            </a:r>
            <a:r>
              <a:rPr lang="cs-CZ" dirty="0" err="1"/>
              <a:t>perfect</a:t>
            </a:r>
            <a:r>
              <a:rPr lang="cs-CZ" dirty="0"/>
              <a:t>)  -- posunutí do minulosti</a:t>
            </a:r>
          </a:p>
          <a:p>
            <a:endParaRPr lang="cs-CZ" dirty="0"/>
          </a:p>
          <a:p>
            <a:r>
              <a:rPr lang="cs-CZ" dirty="0"/>
              <a:t>FID</a:t>
            </a:r>
          </a:p>
          <a:p>
            <a:r>
              <a:rPr lang="cs-CZ" dirty="0"/>
              <a:t>He </a:t>
            </a:r>
            <a:r>
              <a:rPr lang="cs-CZ" i="1" dirty="0">
                <a:solidFill>
                  <a:srgbClr val="FF0000"/>
                </a:solidFill>
              </a:rPr>
              <a:t>had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loved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her (past </a:t>
            </a:r>
            <a:r>
              <a:rPr lang="cs-CZ" dirty="0" err="1"/>
              <a:t>perfect</a:t>
            </a:r>
            <a:r>
              <a:rPr lang="cs-CZ" dirty="0"/>
              <a:t>) == zachováván posunutí do minulosti</a:t>
            </a:r>
          </a:p>
          <a:p>
            <a:endParaRPr lang="cs-CZ" dirty="0"/>
          </a:p>
          <a:p>
            <a:r>
              <a:rPr lang="cs-CZ" dirty="0" err="1">
                <a:highlight>
                  <a:srgbClr val="00FF00"/>
                </a:highlight>
              </a:rPr>
              <a:t>The</a:t>
            </a:r>
            <a:r>
              <a:rPr lang="cs-CZ" dirty="0">
                <a:highlight>
                  <a:srgbClr val="00FF00"/>
                </a:highlight>
              </a:rPr>
              <a:t> </a:t>
            </a:r>
            <a:r>
              <a:rPr lang="cs-CZ" dirty="0" err="1">
                <a:highlight>
                  <a:srgbClr val="00FF00"/>
                </a:highlight>
              </a:rPr>
              <a:t>function</a:t>
            </a:r>
            <a:r>
              <a:rPr lang="cs-CZ" dirty="0">
                <a:highlight>
                  <a:srgbClr val="00FF00"/>
                </a:highlight>
              </a:rPr>
              <a:t> </a:t>
            </a:r>
            <a:r>
              <a:rPr lang="cs-CZ" dirty="0" err="1">
                <a:highlight>
                  <a:srgbClr val="00FF00"/>
                </a:highlight>
              </a:rPr>
              <a:t>of</a:t>
            </a:r>
            <a:r>
              <a:rPr lang="cs-CZ" dirty="0">
                <a:highlight>
                  <a:srgbClr val="00FF00"/>
                </a:highlight>
              </a:rPr>
              <a:t> FID: </a:t>
            </a:r>
            <a:r>
              <a:rPr lang="cs-CZ" dirty="0" err="1">
                <a:highlight>
                  <a:srgbClr val="00FF00"/>
                </a:highlight>
              </a:rPr>
              <a:t>polyphony</a:t>
            </a:r>
            <a:r>
              <a:rPr lang="cs-CZ" dirty="0">
                <a:highlight>
                  <a:srgbClr val="00FF00"/>
                </a:highlight>
              </a:rPr>
              <a:t> </a:t>
            </a:r>
            <a:r>
              <a:rPr lang="cs-CZ" dirty="0" err="1">
                <a:highlight>
                  <a:srgbClr val="00FF00"/>
                </a:highlight>
              </a:rPr>
              <a:t>of</a:t>
            </a:r>
            <a:r>
              <a:rPr lang="cs-CZ" dirty="0">
                <a:highlight>
                  <a:srgbClr val="00FF00"/>
                </a:highlight>
              </a:rPr>
              <a:t> </a:t>
            </a:r>
            <a:r>
              <a:rPr lang="cs-CZ" dirty="0" err="1">
                <a:highlight>
                  <a:srgbClr val="00FF00"/>
                </a:highlight>
              </a:rPr>
              <a:t>voices</a:t>
            </a:r>
            <a:endParaRPr lang="cs-CZ" dirty="0">
              <a:highlight>
                <a:srgbClr val="00FF00"/>
              </a:highlight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58101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07A02-7532-428B-8BEB-9D42FD8D5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8770"/>
          </a:xfrm>
        </p:spPr>
        <p:txBody>
          <a:bodyPr>
            <a:normAutofit fontScale="90000"/>
          </a:bodyPr>
          <a:lstStyle/>
          <a:p>
            <a:r>
              <a:rPr lang="cs-CZ" b="1" dirty="0" err="1">
                <a:solidFill>
                  <a:srgbClr val="C00000"/>
                </a:solidFill>
              </a:rPr>
              <a:t>Thematic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level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019696-7C5C-4C2E-9010-20B5C8C1B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9608"/>
            <a:ext cx="10515600" cy="4987355"/>
          </a:xfrm>
        </p:spPr>
        <p:txBody>
          <a:bodyPr/>
          <a:lstStyle/>
          <a:p>
            <a:r>
              <a:rPr lang="cs-CZ" dirty="0"/>
              <a:t>Motif, </a:t>
            </a:r>
            <a:r>
              <a:rPr lang="cs-CZ" dirty="0" err="1"/>
              <a:t>motives</a:t>
            </a:r>
            <a:r>
              <a:rPr lang="cs-CZ" dirty="0"/>
              <a:t>, </a:t>
            </a:r>
            <a:r>
              <a:rPr lang="cs-CZ" dirty="0" err="1"/>
              <a:t>theme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11511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876158-CCE6-4135-8776-13CEFFE85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635EC6-907D-4992-9568-17585B9CD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ighlight>
                  <a:srgbClr val="00FF00"/>
                </a:highlight>
              </a:rPr>
              <a:t>Motif </a:t>
            </a:r>
            <a:r>
              <a:rPr lang="cs-CZ" dirty="0"/>
              <a:t>= </a:t>
            </a:r>
            <a:r>
              <a:rPr lang="cs-CZ" dirty="0" err="1"/>
              <a:t>semantic</a:t>
            </a:r>
            <a:r>
              <a:rPr lang="cs-CZ" dirty="0"/>
              <a:t> unit (</a:t>
            </a:r>
            <a:r>
              <a:rPr lang="cs-CZ" dirty="0" err="1"/>
              <a:t>word</a:t>
            </a:r>
            <a:r>
              <a:rPr lang="cs-CZ" dirty="0"/>
              <a:t>, sentence)</a:t>
            </a:r>
          </a:p>
          <a:p>
            <a:r>
              <a:rPr lang="cs-CZ" dirty="0">
                <a:highlight>
                  <a:srgbClr val="00FF00"/>
                </a:highlight>
              </a:rPr>
              <a:t>Motif</a:t>
            </a:r>
            <a:r>
              <a:rPr lang="cs-CZ" dirty="0"/>
              <a:t> =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smallest</a:t>
            </a:r>
            <a:r>
              <a:rPr lang="cs-CZ" dirty="0"/>
              <a:t> unit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theme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Theme</a:t>
            </a:r>
            <a:r>
              <a:rPr lang="cs-CZ" dirty="0"/>
              <a:t> (= </a:t>
            </a:r>
            <a:r>
              <a:rPr lang="cs-CZ" dirty="0" err="1"/>
              <a:t>complex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several</a:t>
            </a:r>
            <a:r>
              <a:rPr lang="cs-CZ" dirty="0"/>
              <a:t> </a:t>
            </a:r>
            <a:r>
              <a:rPr lang="cs-CZ" dirty="0" err="1"/>
              <a:t>motives</a:t>
            </a:r>
            <a:r>
              <a:rPr lang="cs-CZ" dirty="0"/>
              <a:t>)</a:t>
            </a:r>
          </a:p>
          <a:p>
            <a:r>
              <a:rPr lang="cs-CZ" dirty="0" err="1">
                <a:highlight>
                  <a:srgbClr val="FFFF00"/>
                </a:highlight>
              </a:rPr>
              <a:t>fictional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world</a:t>
            </a:r>
            <a:r>
              <a:rPr lang="cs-CZ" dirty="0">
                <a:highlight>
                  <a:srgbClr val="FFFF00"/>
                </a:highlight>
              </a:rPr>
              <a:t>;</a:t>
            </a:r>
          </a:p>
          <a:p>
            <a:r>
              <a:rPr lang="cs-CZ" dirty="0" err="1"/>
              <a:t>characters</a:t>
            </a:r>
            <a:r>
              <a:rPr lang="cs-CZ" dirty="0"/>
              <a:t>, </a:t>
            </a:r>
            <a:r>
              <a:rPr lang="cs-CZ" dirty="0" err="1"/>
              <a:t>settings</a:t>
            </a:r>
            <a:r>
              <a:rPr lang="cs-CZ" dirty="0"/>
              <a:t>, </a:t>
            </a:r>
            <a:r>
              <a:rPr lang="cs-CZ" dirty="0" err="1"/>
              <a:t>ideas</a:t>
            </a:r>
            <a:r>
              <a:rPr lang="cs-CZ" dirty="0"/>
              <a:t>, plot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r>
              <a:rPr lang="cs-CZ" dirty="0" err="1"/>
              <a:t>Narrative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4017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889A1D-4C65-4441-AD4E-71E11FC41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8125C6A3-3650-4D1A-B652-927727716BD1}"/>
              </a:ext>
            </a:extLst>
          </p:cNvPr>
          <p:cNvSpPr/>
          <p:nvPr/>
        </p:nvSpPr>
        <p:spPr>
          <a:xfrm>
            <a:off x="4774472" y="4121455"/>
            <a:ext cx="2485747" cy="182683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TIME AND SPACE</a:t>
            </a:r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A914F84-87F7-4E6A-94E6-6CBD4162567E}"/>
              </a:ext>
            </a:extLst>
          </p:cNvPr>
          <p:cNvSpPr/>
          <p:nvPr/>
        </p:nvSpPr>
        <p:spPr>
          <a:xfrm>
            <a:off x="5137341" y="1341568"/>
            <a:ext cx="1944210" cy="13255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TEXT</a:t>
            </a:r>
          </a:p>
        </p:txBody>
      </p:sp>
      <p:sp>
        <p:nvSpPr>
          <p:cNvPr id="10" name="Šipka: dolů 9">
            <a:extLst>
              <a:ext uri="{FF2B5EF4-FFF2-40B4-BE49-F238E27FC236}">
                <a16:creationId xmlns:a16="http://schemas.microsoft.com/office/drawing/2014/main" id="{DB75FC3B-75B2-4E8D-9B80-A703D8471070}"/>
              </a:ext>
            </a:extLst>
          </p:cNvPr>
          <p:cNvSpPr/>
          <p:nvPr/>
        </p:nvSpPr>
        <p:spPr>
          <a:xfrm>
            <a:off x="5827059" y="292249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FAA6EE08-F486-479F-A844-BB37EFF2C004}"/>
              </a:ext>
            </a:extLst>
          </p:cNvPr>
          <p:cNvSpPr/>
          <p:nvPr/>
        </p:nvSpPr>
        <p:spPr>
          <a:xfrm>
            <a:off x="6820962" y="4381483"/>
            <a:ext cx="2312894" cy="7931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CHARACTERS</a:t>
            </a:r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1564F87C-12AD-4079-BEF8-8380114F7EE2}"/>
              </a:ext>
            </a:extLst>
          </p:cNvPr>
          <p:cNvSpPr/>
          <p:nvPr/>
        </p:nvSpPr>
        <p:spPr>
          <a:xfrm>
            <a:off x="6411578" y="5174609"/>
            <a:ext cx="1697281" cy="7931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SETTING</a:t>
            </a:r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949D8F3E-03A8-42F0-BDA5-3C124E2034C1}"/>
              </a:ext>
            </a:extLst>
          </p:cNvPr>
          <p:cNvSpPr/>
          <p:nvPr/>
        </p:nvSpPr>
        <p:spPr>
          <a:xfrm>
            <a:off x="4162362" y="4901683"/>
            <a:ext cx="1224219" cy="1066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IDEAS</a:t>
            </a:r>
          </a:p>
        </p:txBody>
      </p:sp>
      <p:sp>
        <p:nvSpPr>
          <p:cNvPr id="14" name="Zástupný symbol pro obsah 13">
            <a:extLst>
              <a:ext uri="{FF2B5EF4-FFF2-40B4-BE49-F238E27FC236}">
                <a16:creationId xmlns:a16="http://schemas.microsoft.com/office/drawing/2014/main" id="{177E5E32-A64E-4A09-B35A-037D057378CE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1362634" y="4025153"/>
            <a:ext cx="9493624" cy="2550460"/>
          </a:xfrm>
          <a:prstGeom prst="ellipse">
            <a:avLst/>
          </a:prstGeom>
          <a:solidFill>
            <a:schemeClr val="accent1">
              <a:lumMod val="20000"/>
              <a:lumOff val="8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                                                                                    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		</a:t>
            </a:r>
            <a:r>
              <a:rPr lang="cs-CZ" b="1" dirty="0">
                <a:solidFill>
                  <a:srgbClr val="C00000"/>
                </a:solidFill>
              </a:rPr>
              <a:t>FICTIONAL WORLD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4403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CE6421-5C8D-49BF-97DF-73924E877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5504"/>
          </a:xfrm>
        </p:spPr>
        <p:txBody>
          <a:bodyPr/>
          <a:lstStyle/>
          <a:p>
            <a:r>
              <a:rPr lang="cs-CZ" b="1">
                <a:solidFill>
                  <a:srgbClr val="C00000"/>
                </a:solidFill>
              </a:rPr>
              <a:t>Fictional Worlds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7FB9CA-D645-49A6-BAAA-1F9281050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423" y="1639194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1970´s = </a:t>
            </a:r>
            <a:r>
              <a:rPr lang="cs-CZ" dirty="0" err="1">
                <a:highlight>
                  <a:srgbClr val="FF0000"/>
                </a:highlight>
              </a:rPr>
              <a:t>Theory</a:t>
            </a:r>
            <a:r>
              <a:rPr lang="cs-CZ" dirty="0">
                <a:highlight>
                  <a:srgbClr val="FF0000"/>
                </a:highlight>
              </a:rPr>
              <a:t> </a:t>
            </a:r>
            <a:r>
              <a:rPr lang="cs-CZ" dirty="0" err="1">
                <a:highlight>
                  <a:srgbClr val="FF0000"/>
                </a:highlight>
              </a:rPr>
              <a:t>of</a:t>
            </a:r>
            <a:r>
              <a:rPr lang="cs-CZ" dirty="0">
                <a:highlight>
                  <a:srgbClr val="FF0000"/>
                </a:highlight>
              </a:rPr>
              <a:t> </a:t>
            </a:r>
            <a:r>
              <a:rPr lang="cs-CZ" dirty="0" err="1">
                <a:highlight>
                  <a:srgbClr val="FF0000"/>
                </a:highlight>
              </a:rPr>
              <a:t>Fictional</a:t>
            </a:r>
            <a:r>
              <a:rPr lang="cs-CZ" dirty="0">
                <a:highlight>
                  <a:srgbClr val="FF0000"/>
                </a:highlight>
              </a:rPr>
              <a:t> </a:t>
            </a:r>
            <a:r>
              <a:rPr lang="cs-CZ" dirty="0" err="1">
                <a:highlight>
                  <a:srgbClr val="FF0000"/>
                </a:highlight>
              </a:rPr>
              <a:t>Worlds</a:t>
            </a:r>
            <a:r>
              <a:rPr lang="cs-CZ" dirty="0"/>
              <a:t>: L. Doležel, U. </a:t>
            </a:r>
            <a:r>
              <a:rPr lang="cs-CZ" dirty="0" err="1"/>
              <a:t>Eco</a:t>
            </a:r>
            <a:r>
              <a:rPr lang="cs-CZ" dirty="0"/>
              <a:t>, R. </a:t>
            </a:r>
            <a:r>
              <a:rPr lang="cs-CZ" dirty="0" err="1"/>
              <a:t>Ronen</a:t>
            </a:r>
            <a:r>
              <a:rPr lang="cs-CZ" dirty="0"/>
              <a:t>, T. Pavel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r>
              <a:rPr lang="cs-CZ" dirty="0"/>
              <a:t>L. Doležel: </a:t>
            </a:r>
            <a:r>
              <a:rPr lang="cs-CZ" i="1" dirty="0" err="1"/>
              <a:t>Heterocosmica</a:t>
            </a:r>
            <a:endParaRPr lang="cs-CZ" i="1" dirty="0"/>
          </a:p>
          <a:p>
            <a:r>
              <a:rPr lang="cs-CZ" dirty="0"/>
              <a:t>U. </a:t>
            </a:r>
            <a:r>
              <a:rPr lang="cs-CZ" dirty="0" err="1"/>
              <a:t>Eco</a:t>
            </a:r>
            <a:r>
              <a:rPr lang="cs-CZ" dirty="0"/>
              <a:t>: </a:t>
            </a:r>
            <a:r>
              <a:rPr lang="cs-CZ" i="1" dirty="0" err="1"/>
              <a:t>Six</a:t>
            </a:r>
            <a:r>
              <a:rPr lang="cs-CZ" i="1" dirty="0"/>
              <a:t> </a:t>
            </a:r>
            <a:r>
              <a:rPr lang="cs-CZ" i="1" dirty="0" err="1"/>
              <a:t>Walks</a:t>
            </a:r>
            <a:r>
              <a:rPr lang="cs-CZ" i="1" dirty="0"/>
              <a:t> in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Fictional</a:t>
            </a:r>
            <a:r>
              <a:rPr lang="cs-CZ" i="1" dirty="0"/>
              <a:t> </a:t>
            </a:r>
            <a:r>
              <a:rPr lang="cs-CZ" i="1" dirty="0" err="1"/>
              <a:t>Woods</a:t>
            </a:r>
            <a:endParaRPr lang="cs-CZ" i="1" dirty="0"/>
          </a:p>
          <a:p>
            <a:endParaRPr lang="cs-CZ" dirty="0"/>
          </a:p>
          <a:p>
            <a:r>
              <a:rPr lang="cs-CZ" dirty="0" err="1"/>
              <a:t>Fictional</a:t>
            </a:r>
            <a:r>
              <a:rPr lang="cs-CZ" dirty="0"/>
              <a:t> </a:t>
            </a:r>
            <a:r>
              <a:rPr lang="cs-CZ" dirty="0" err="1"/>
              <a:t>worlds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literature</a:t>
            </a:r>
            <a:r>
              <a:rPr lang="cs-CZ" dirty="0"/>
              <a:t> are "a </a:t>
            </a:r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kind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worlds</a:t>
            </a:r>
            <a:r>
              <a:rPr lang="cs-CZ" dirty="0"/>
              <a:t>; </a:t>
            </a:r>
            <a:r>
              <a:rPr lang="cs-CZ" dirty="0" err="1"/>
              <a:t>they</a:t>
            </a:r>
            <a:r>
              <a:rPr lang="cs-CZ" dirty="0"/>
              <a:t> are </a:t>
            </a:r>
            <a:r>
              <a:rPr lang="cs-CZ" dirty="0" err="1"/>
              <a:t>aesthetic</a:t>
            </a:r>
            <a:r>
              <a:rPr lang="cs-CZ" dirty="0"/>
              <a:t> </a:t>
            </a:r>
            <a:r>
              <a:rPr lang="cs-CZ" dirty="0" err="1"/>
              <a:t>artifacts</a:t>
            </a:r>
            <a:r>
              <a:rPr lang="cs-CZ" dirty="0"/>
              <a:t> </a:t>
            </a:r>
            <a:r>
              <a:rPr lang="cs-CZ" dirty="0" err="1"/>
              <a:t>constructed</a:t>
            </a:r>
            <a:r>
              <a:rPr lang="cs-CZ" dirty="0"/>
              <a:t>, </a:t>
            </a:r>
            <a:r>
              <a:rPr lang="cs-CZ" dirty="0" err="1"/>
              <a:t>preserved</a:t>
            </a:r>
            <a:r>
              <a:rPr lang="cs-CZ" dirty="0"/>
              <a:t>, and </a:t>
            </a:r>
            <a:r>
              <a:rPr lang="cs-CZ" dirty="0" err="1"/>
              <a:t>circulating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medium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fictional</a:t>
            </a:r>
            <a:r>
              <a:rPr lang="cs-CZ" dirty="0"/>
              <a:t> </a:t>
            </a:r>
            <a:r>
              <a:rPr lang="cs-CZ" dirty="0" err="1"/>
              <a:t>texts</a:t>
            </a:r>
            <a:r>
              <a:rPr lang="cs-CZ" dirty="0"/>
              <a:t>" (Doležel 1998, 16). </a:t>
            </a:r>
          </a:p>
          <a:p>
            <a:endParaRPr lang="cs-CZ" dirty="0"/>
          </a:p>
          <a:p>
            <a:r>
              <a:rPr lang="cs-CZ" dirty="0"/>
              <a:t>A </a:t>
            </a:r>
            <a:r>
              <a:rPr lang="cs-CZ" b="1" dirty="0" err="1"/>
              <a:t>fictional</a:t>
            </a:r>
            <a:r>
              <a:rPr lang="cs-CZ" b="1" dirty="0"/>
              <a:t> </a:t>
            </a:r>
            <a:r>
              <a:rPr lang="cs-CZ" b="1" dirty="0" err="1"/>
              <a:t>possible</a:t>
            </a:r>
            <a:r>
              <a:rPr lang="cs-CZ" b="1" dirty="0"/>
              <a:t> </a:t>
            </a:r>
            <a:r>
              <a:rPr lang="cs-CZ" b="1" dirty="0" err="1"/>
              <a:t>world</a:t>
            </a:r>
            <a:r>
              <a:rPr lang="cs-CZ" dirty="0"/>
              <a:t> - a </a:t>
            </a:r>
            <a:r>
              <a:rPr lang="cs-CZ" dirty="0" err="1"/>
              <a:t>fictional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-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regarded</a:t>
            </a:r>
            <a:r>
              <a:rPr lang="cs-CZ" dirty="0"/>
              <a:t> as a </a:t>
            </a:r>
            <a:r>
              <a:rPr lang="cs-CZ" dirty="0" err="1"/>
              <a:t>frame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reference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entities</a:t>
            </a:r>
            <a:r>
              <a:rPr lang="cs-CZ" dirty="0"/>
              <a:t> </a:t>
            </a:r>
            <a:r>
              <a:rPr lang="cs-CZ" dirty="0" err="1"/>
              <a:t>constructed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 err="1"/>
              <a:t>fictional</a:t>
            </a:r>
            <a:r>
              <a:rPr lang="cs-CZ" b="1" dirty="0"/>
              <a:t> text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A </a:t>
            </a:r>
            <a:r>
              <a:rPr lang="cs-CZ" dirty="0" err="1"/>
              <a:t>fictional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b="1" dirty="0" err="1"/>
              <a:t>macrostructure</a:t>
            </a:r>
            <a:r>
              <a:rPr lang="cs-CZ" dirty="0"/>
              <a:t> </a:t>
            </a:r>
            <a:r>
              <a:rPr lang="cs-CZ" dirty="0" err="1"/>
              <a:t>consisting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entities</a:t>
            </a:r>
            <a:r>
              <a:rPr lang="cs-CZ" dirty="0"/>
              <a:t> (</a:t>
            </a:r>
            <a:r>
              <a:rPr lang="cs-CZ" dirty="0" err="1"/>
              <a:t>characters</a:t>
            </a:r>
            <a:r>
              <a:rPr lang="cs-CZ" dirty="0"/>
              <a:t>, </a:t>
            </a:r>
            <a:r>
              <a:rPr lang="cs-CZ" dirty="0" err="1"/>
              <a:t>objects</a:t>
            </a:r>
            <a:r>
              <a:rPr lang="cs-CZ" dirty="0"/>
              <a:t> and </a:t>
            </a:r>
            <a:r>
              <a:rPr lang="cs-CZ" dirty="0" err="1"/>
              <a:t>places</a:t>
            </a:r>
            <a:r>
              <a:rPr lang="cs-CZ" dirty="0"/>
              <a:t>) and relations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.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however</a:t>
            </a:r>
            <a:r>
              <a:rPr lang="cs-CZ" dirty="0"/>
              <a:t> </a:t>
            </a:r>
            <a:r>
              <a:rPr lang="cs-CZ" dirty="0" err="1"/>
              <a:t>subjected</a:t>
            </a:r>
            <a:r>
              <a:rPr lang="cs-CZ" dirty="0"/>
              <a:t> to </a:t>
            </a:r>
            <a:r>
              <a:rPr lang="cs-CZ" dirty="0" err="1"/>
              <a:t>certain</a:t>
            </a:r>
            <a:r>
              <a:rPr lang="cs-CZ" dirty="0"/>
              <a:t> </a:t>
            </a:r>
            <a:r>
              <a:rPr lang="cs-CZ" dirty="0" err="1"/>
              <a:t>restrictions</a:t>
            </a:r>
            <a:r>
              <a:rPr lang="cs-CZ" dirty="0"/>
              <a:t> </a:t>
            </a:r>
            <a:r>
              <a:rPr lang="cs-CZ" dirty="0" err="1"/>
              <a:t>shaping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nature</a:t>
            </a:r>
            <a:r>
              <a:rPr lang="cs-CZ" dirty="0"/>
              <a:t> in a </a:t>
            </a:r>
            <a:r>
              <a:rPr lang="cs-CZ" dirty="0" err="1"/>
              <a:t>crucial</a:t>
            </a:r>
            <a:r>
              <a:rPr lang="cs-CZ" dirty="0"/>
              <a:t> </a:t>
            </a:r>
            <a:r>
              <a:rPr lang="cs-CZ" dirty="0" err="1"/>
              <a:t>way</a:t>
            </a:r>
            <a:r>
              <a:rPr lang="cs-CZ" dirty="0"/>
              <a:t>: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976986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107C29-7A51-4AAB-8984-019ABC09C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487" y="480534"/>
            <a:ext cx="10515600" cy="815605"/>
          </a:xfrm>
        </p:spPr>
        <p:txBody>
          <a:bodyPr/>
          <a:lstStyle/>
          <a:p>
            <a:r>
              <a:rPr lang="cs-CZ" b="1" dirty="0" err="1">
                <a:solidFill>
                  <a:srgbClr val="C00000"/>
                </a:solidFill>
              </a:rPr>
              <a:t>Fictional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Worlds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94D763-E634-4690-8D92-2FF6D0AE0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9306"/>
            <a:ext cx="10515600" cy="5122414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fictional</a:t>
            </a:r>
            <a:r>
              <a:rPr lang="cs-CZ" dirty="0"/>
              <a:t> </a:t>
            </a:r>
            <a:r>
              <a:rPr lang="cs-CZ" dirty="0" err="1"/>
              <a:t>worlds</a:t>
            </a:r>
            <a:r>
              <a:rPr lang="cs-CZ" dirty="0"/>
              <a:t> are </a:t>
            </a:r>
            <a:r>
              <a:rPr lang="cs-CZ" dirty="0" err="1"/>
              <a:t>worlds</a:t>
            </a:r>
            <a:r>
              <a:rPr lang="cs-CZ" dirty="0"/>
              <a:t> </a:t>
            </a:r>
            <a:r>
              <a:rPr lang="cs-CZ" dirty="0" err="1"/>
              <a:t>existing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by </a:t>
            </a:r>
            <a:r>
              <a:rPr lang="cs-CZ" dirty="0" err="1"/>
              <a:t>virtue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semantic</a:t>
            </a:r>
            <a:r>
              <a:rPr lang="cs-CZ" dirty="0"/>
              <a:t> </a:t>
            </a:r>
            <a:r>
              <a:rPr lang="cs-CZ" dirty="0" err="1"/>
              <a:t>energy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text; in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: a </a:t>
            </a:r>
            <a:r>
              <a:rPr lang="cs-CZ" dirty="0" err="1"/>
              <a:t>fictional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accessible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semiotic</a:t>
            </a:r>
            <a:r>
              <a:rPr lang="cs-CZ" dirty="0"/>
              <a:t> </a:t>
            </a:r>
            <a:r>
              <a:rPr lang="cs-CZ" dirty="0" err="1"/>
              <a:t>channels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(</a:t>
            </a:r>
            <a:r>
              <a:rPr lang="cs-CZ" dirty="0" err="1"/>
              <a:t>reinstated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reading</a:t>
            </a:r>
            <a:r>
              <a:rPr lang="cs-CZ" dirty="0"/>
              <a:t>);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fictional</a:t>
            </a:r>
            <a:r>
              <a:rPr lang="cs-CZ" dirty="0"/>
              <a:t> </a:t>
            </a:r>
            <a:r>
              <a:rPr lang="cs-CZ" dirty="0" err="1"/>
              <a:t>worlds</a:t>
            </a:r>
            <a:r>
              <a:rPr lang="cs-CZ" dirty="0"/>
              <a:t> and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components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status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unused</a:t>
            </a:r>
            <a:r>
              <a:rPr lang="cs-CZ" dirty="0"/>
              <a:t> </a:t>
            </a:r>
            <a:r>
              <a:rPr lang="cs-CZ" dirty="0" err="1"/>
              <a:t>possibilities</a:t>
            </a:r>
            <a:r>
              <a:rPr lang="cs-CZ" dirty="0"/>
              <a:t>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fictional</a:t>
            </a:r>
            <a:r>
              <a:rPr lang="cs-CZ" dirty="0"/>
              <a:t> </a:t>
            </a:r>
            <a:r>
              <a:rPr lang="cs-CZ" dirty="0" err="1"/>
              <a:t>worlds</a:t>
            </a:r>
            <a:r>
              <a:rPr lang="cs-CZ" dirty="0"/>
              <a:t> are "</a:t>
            </a:r>
            <a:r>
              <a:rPr lang="cs-CZ" dirty="0" err="1"/>
              <a:t>small</a:t>
            </a:r>
            <a:r>
              <a:rPr lang="cs-CZ" dirty="0"/>
              <a:t> </a:t>
            </a:r>
            <a:r>
              <a:rPr lang="cs-CZ" dirty="0" err="1"/>
              <a:t>worlds</a:t>
            </a:r>
            <a:r>
              <a:rPr lang="cs-CZ" dirty="0"/>
              <a:t>" (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Eco</a:t>
            </a:r>
            <a:r>
              <a:rPr lang="cs-CZ" dirty="0"/>
              <a:t> 1989; 1990, 64-81);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fictional</a:t>
            </a:r>
            <a:r>
              <a:rPr lang="cs-CZ" dirty="0"/>
              <a:t> </a:t>
            </a:r>
            <a:r>
              <a:rPr lang="cs-CZ" dirty="0" err="1"/>
              <a:t>worlds</a:t>
            </a:r>
            <a:r>
              <a:rPr lang="cs-CZ" dirty="0"/>
              <a:t> </a:t>
            </a:r>
            <a:r>
              <a:rPr lang="cs-CZ" dirty="0" err="1"/>
              <a:t>inevitably</a:t>
            </a:r>
            <a:r>
              <a:rPr lang="cs-CZ" dirty="0"/>
              <a:t> </a:t>
            </a:r>
            <a:r>
              <a:rPr lang="cs-CZ" dirty="0" err="1"/>
              <a:t>contain</a:t>
            </a:r>
            <a:r>
              <a:rPr lang="cs-CZ" dirty="0"/>
              <a:t> </a:t>
            </a:r>
            <a:r>
              <a:rPr lang="cs-CZ" dirty="0" err="1"/>
              <a:t>gaps</a:t>
            </a:r>
            <a:r>
              <a:rPr lang="cs-CZ" dirty="0"/>
              <a:t> as </a:t>
            </a:r>
            <a:r>
              <a:rPr lang="cs-CZ" dirty="0" err="1"/>
              <a:t>they</a:t>
            </a:r>
            <a:r>
              <a:rPr lang="cs-CZ" dirty="0"/>
              <a:t> are </a:t>
            </a:r>
            <a:r>
              <a:rPr lang="cs-CZ" dirty="0" err="1"/>
              <a:t>constructed</a:t>
            </a:r>
            <a:r>
              <a:rPr lang="cs-CZ" dirty="0"/>
              <a:t> by </a:t>
            </a:r>
            <a:r>
              <a:rPr lang="cs-CZ" dirty="0" err="1"/>
              <a:t>finite</a:t>
            </a:r>
            <a:r>
              <a:rPr lang="cs-CZ" dirty="0"/>
              <a:t> </a:t>
            </a:r>
            <a:r>
              <a:rPr lang="cs-CZ" dirty="0" err="1"/>
              <a:t>texts</a:t>
            </a:r>
            <a:r>
              <a:rPr lang="cs-CZ" dirty="0"/>
              <a:t> (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themselves</a:t>
            </a:r>
            <a:r>
              <a:rPr lang="cs-CZ" dirty="0"/>
              <a:t> </a:t>
            </a:r>
            <a:r>
              <a:rPr lang="cs-CZ" dirty="0" err="1"/>
              <a:t>contain</a:t>
            </a:r>
            <a:r>
              <a:rPr lang="cs-CZ" dirty="0"/>
              <a:t> many a gap);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these </a:t>
            </a:r>
            <a:r>
              <a:rPr lang="cs-CZ" dirty="0" err="1"/>
              <a:t>gaps</a:t>
            </a:r>
            <a:r>
              <a:rPr lang="cs-CZ" dirty="0"/>
              <a:t> </a:t>
            </a:r>
            <a:r>
              <a:rPr lang="cs-CZ" dirty="0" err="1"/>
              <a:t>arise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creation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fictional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and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nature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therefore</a:t>
            </a:r>
            <a:r>
              <a:rPr lang="cs-CZ" dirty="0"/>
              <a:t> </a:t>
            </a:r>
            <a:r>
              <a:rPr lang="cs-CZ" dirty="0" err="1"/>
              <a:t>primarily</a:t>
            </a:r>
            <a:r>
              <a:rPr lang="cs-CZ" dirty="0"/>
              <a:t> </a:t>
            </a:r>
            <a:r>
              <a:rPr lang="cs-CZ" dirty="0" err="1"/>
              <a:t>ontological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57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679041-BA1F-44C1-A6E2-880C9EFA0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7765"/>
          </a:xfrm>
        </p:spPr>
        <p:txBody>
          <a:bodyPr>
            <a:normAutofit fontScale="90000"/>
          </a:bodyPr>
          <a:lstStyle/>
          <a:p>
            <a:r>
              <a:rPr lang="cs-CZ" b="1" dirty="0" err="1">
                <a:solidFill>
                  <a:srgbClr val="C00000"/>
                </a:solidFill>
              </a:rPr>
              <a:t>Literature</a:t>
            </a:r>
            <a:r>
              <a:rPr lang="cs-CZ" b="1" dirty="0">
                <a:solidFill>
                  <a:srgbClr val="C00000"/>
                </a:solidFill>
              </a:rPr>
              <a:t> (in Czech)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412E24-9BC8-4E21-B20C-104386DF1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7523"/>
            <a:ext cx="10515600" cy="4859440"/>
          </a:xfrm>
        </p:spPr>
        <p:txBody>
          <a:bodyPr>
            <a:normAutofit/>
          </a:bodyPr>
          <a:lstStyle/>
          <a:p>
            <a:r>
              <a:rPr lang="cs-CZ" dirty="0"/>
              <a:t>J. Mukařovský: </a:t>
            </a:r>
            <a:r>
              <a:rPr lang="cs-CZ" i="1" dirty="0"/>
              <a:t>Studie I, II</a:t>
            </a:r>
            <a:r>
              <a:rPr lang="cs-CZ" dirty="0"/>
              <a:t>, Brno 2000, 2001</a:t>
            </a:r>
          </a:p>
          <a:p>
            <a:r>
              <a:rPr lang="cs-CZ" dirty="0"/>
              <a:t>F. Vodička: </a:t>
            </a:r>
            <a:r>
              <a:rPr lang="cs-CZ" i="1" dirty="0"/>
              <a:t>Počátky krásné prózy novočeské</a:t>
            </a:r>
            <a:r>
              <a:rPr lang="cs-CZ" dirty="0"/>
              <a:t>, Praha 1994 [1948]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J. Koten: </a:t>
            </a:r>
            <a:r>
              <a:rPr lang="cs-CZ" i="1" dirty="0"/>
              <a:t>Jak se fikce dělá slovy</a:t>
            </a:r>
            <a:r>
              <a:rPr lang="cs-CZ" dirty="0"/>
              <a:t>, Brno 2013</a:t>
            </a:r>
          </a:p>
          <a:p>
            <a:r>
              <a:rPr lang="cs-CZ" dirty="0"/>
              <a:t>B. Fořt: </a:t>
            </a:r>
            <a:r>
              <a:rPr lang="cs-CZ" i="1" dirty="0"/>
              <a:t>Teorie vyprávění v kontextu Pražské školy</a:t>
            </a:r>
            <a:r>
              <a:rPr lang="cs-CZ" dirty="0"/>
              <a:t>, Brno 2008</a:t>
            </a:r>
          </a:p>
          <a:p>
            <a:r>
              <a:rPr lang="cs-CZ" dirty="0"/>
              <a:t>T. Kubíček: </a:t>
            </a:r>
            <a:r>
              <a:rPr lang="cs-CZ" i="1" dirty="0"/>
              <a:t>Vypravěč</a:t>
            </a:r>
            <a:r>
              <a:rPr lang="cs-CZ" dirty="0"/>
              <a:t>, Brno 2007</a:t>
            </a:r>
          </a:p>
          <a:p>
            <a:r>
              <a:rPr lang="cs-CZ" dirty="0"/>
              <a:t>T. Kubíček, J. Hrabal, P. A. Bílek: </a:t>
            </a:r>
            <a:r>
              <a:rPr lang="cs-CZ" i="1" dirty="0" err="1"/>
              <a:t>Naratologie</a:t>
            </a:r>
            <a:r>
              <a:rPr lang="cs-CZ" dirty="0"/>
              <a:t>, Praha 2013</a:t>
            </a:r>
          </a:p>
          <a:p>
            <a:r>
              <a:rPr lang="cs-CZ" dirty="0"/>
              <a:t>A. Jedličková, S. </a:t>
            </a:r>
            <a:r>
              <a:rPr lang="cs-CZ" dirty="0" err="1"/>
              <a:t>Fedrová</a:t>
            </a:r>
            <a:r>
              <a:rPr lang="cs-CZ" dirty="0"/>
              <a:t>: </a:t>
            </a:r>
            <a:r>
              <a:rPr lang="cs-CZ" i="1" dirty="0"/>
              <a:t>Viditelné popisy</a:t>
            </a:r>
            <a:r>
              <a:rPr lang="cs-CZ" dirty="0"/>
              <a:t>, Praha 2016</a:t>
            </a:r>
          </a:p>
          <a:p>
            <a:r>
              <a:rPr lang="cs-CZ" dirty="0"/>
              <a:t>L. Doležel: </a:t>
            </a:r>
            <a:r>
              <a:rPr lang="cs-CZ" i="1" dirty="0" err="1"/>
              <a:t>Heterocosmica</a:t>
            </a:r>
            <a:r>
              <a:rPr lang="cs-CZ" i="1" dirty="0"/>
              <a:t> (I-III)</a:t>
            </a:r>
            <a:r>
              <a:rPr lang="cs-CZ" dirty="0"/>
              <a:t>, Praha 2003, 2014, 2018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97854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2DC71-F863-47F5-9240-920FA6D7E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80535"/>
            <a:ext cx="10515600" cy="1325563"/>
          </a:xfrm>
        </p:spPr>
        <p:txBody>
          <a:bodyPr/>
          <a:lstStyle/>
          <a:p>
            <a:r>
              <a:rPr lang="cs-CZ" b="1" dirty="0" err="1">
                <a:solidFill>
                  <a:srgbClr val="C00000"/>
                </a:solidFill>
              </a:rPr>
              <a:t>Character</a:t>
            </a:r>
            <a:br>
              <a:rPr lang="cs-CZ" b="1" dirty="0">
                <a:solidFill>
                  <a:srgbClr val="C00000"/>
                </a:solidFill>
              </a:rPr>
            </a:b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0426C6-E1F7-4779-AC18-BFBB299C2C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47059"/>
            <a:ext cx="5181600" cy="4729903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Fictional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entities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fictive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, </a:t>
            </a:r>
            <a:r>
              <a:rPr lang="cs-CZ" dirty="0" err="1"/>
              <a:t>animals</a:t>
            </a:r>
            <a:r>
              <a:rPr lang="cs-CZ" dirty="0"/>
              <a:t>…)</a:t>
            </a:r>
          </a:p>
          <a:p>
            <a:r>
              <a:rPr lang="cs-CZ" dirty="0" err="1">
                <a:solidFill>
                  <a:srgbClr val="C00000"/>
                </a:solidFill>
              </a:rPr>
              <a:t>Fictional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counterparts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(fikční protějšky; </a:t>
            </a:r>
            <a:r>
              <a:rPr lang="cs-CZ" dirty="0" err="1"/>
              <a:t>historical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: Napoleon, TGM)</a:t>
            </a:r>
          </a:p>
          <a:p>
            <a:r>
              <a:rPr lang="cs-CZ" dirty="0" err="1"/>
              <a:t>Character</a:t>
            </a:r>
            <a:r>
              <a:rPr lang="cs-CZ" dirty="0"/>
              <a:t> and </a:t>
            </a:r>
            <a:r>
              <a:rPr lang="cs-CZ" dirty="0" err="1"/>
              <a:t>action</a:t>
            </a:r>
            <a:endParaRPr lang="cs-CZ" dirty="0"/>
          </a:p>
          <a:p>
            <a:r>
              <a:rPr lang="cs-CZ" dirty="0" err="1"/>
              <a:t>Characters</a:t>
            </a:r>
            <a:r>
              <a:rPr lang="cs-CZ" dirty="0"/>
              <a:t> = </a:t>
            </a:r>
            <a:r>
              <a:rPr lang="cs-CZ" dirty="0" err="1"/>
              <a:t>literary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(donor, </a:t>
            </a:r>
            <a:r>
              <a:rPr lang="cs-CZ" dirty="0" err="1"/>
              <a:t>hero</a:t>
            </a:r>
            <a:r>
              <a:rPr lang="cs-CZ" dirty="0"/>
              <a:t>, </a:t>
            </a:r>
            <a:r>
              <a:rPr lang="cs-CZ" dirty="0" err="1"/>
              <a:t>helper</a:t>
            </a:r>
            <a:r>
              <a:rPr lang="cs-CZ" dirty="0"/>
              <a:t>, </a:t>
            </a:r>
            <a:r>
              <a:rPr lang="cs-CZ" dirty="0" err="1"/>
              <a:t>princess</a:t>
            </a:r>
            <a:r>
              <a:rPr lang="cs-CZ" dirty="0"/>
              <a:t>, </a:t>
            </a:r>
            <a:r>
              <a:rPr lang="cs-CZ" dirty="0" err="1"/>
              <a:t>false</a:t>
            </a:r>
            <a:r>
              <a:rPr lang="cs-CZ" dirty="0"/>
              <a:t> </a:t>
            </a:r>
            <a:r>
              <a:rPr lang="cs-CZ" dirty="0" err="1"/>
              <a:t>hero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.)</a:t>
            </a:r>
          </a:p>
          <a:p>
            <a:r>
              <a:rPr lang="cs-CZ" dirty="0" err="1"/>
              <a:t>Typization</a:t>
            </a:r>
            <a:endParaRPr lang="cs-CZ" dirty="0"/>
          </a:p>
          <a:p>
            <a:r>
              <a:rPr lang="cs-CZ" dirty="0" err="1"/>
              <a:t>Characterization</a:t>
            </a:r>
            <a:r>
              <a:rPr lang="cs-CZ" dirty="0"/>
              <a:t>: direct/</a:t>
            </a:r>
            <a:r>
              <a:rPr lang="cs-CZ" dirty="0" err="1"/>
              <a:t>indirect</a:t>
            </a:r>
            <a:endParaRPr lang="cs-CZ" dirty="0"/>
          </a:p>
          <a:p>
            <a:r>
              <a:rPr lang="cs-CZ" dirty="0" err="1"/>
              <a:t>Name</a:t>
            </a:r>
            <a:r>
              <a:rPr lang="cs-CZ" dirty="0"/>
              <a:t> (</a:t>
            </a:r>
            <a:r>
              <a:rPr lang="cs-CZ" dirty="0" err="1"/>
              <a:t>nickname</a:t>
            </a:r>
            <a:r>
              <a:rPr lang="cs-CZ" dirty="0"/>
              <a:t>, </a:t>
            </a:r>
            <a:r>
              <a:rPr lang="cs-CZ" dirty="0" err="1"/>
              <a:t>abbreviation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35E17B85-130A-44F9-9CDC-737A563CA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427407"/>
            <a:ext cx="5181600" cy="4729904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characters</a:t>
            </a:r>
            <a:endParaRPr lang="cs-CZ" dirty="0"/>
          </a:p>
          <a:p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characters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/</a:t>
            </a:r>
            <a:r>
              <a:rPr lang="cs-CZ" dirty="0" err="1"/>
              <a:t>side</a:t>
            </a:r>
            <a:r>
              <a:rPr lang="cs-CZ" dirty="0"/>
              <a:t>/</a:t>
            </a:r>
            <a:r>
              <a:rPr lang="cs-CZ" dirty="0" err="1"/>
              <a:t>accidental</a:t>
            </a:r>
            <a:endParaRPr lang="cs-CZ" dirty="0"/>
          </a:p>
          <a:p>
            <a:r>
              <a:rPr lang="cs-CZ" dirty="0" err="1"/>
              <a:t>Evaluation</a:t>
            </a:r>
            <a:r>
              <a:rPr lang="cs-CZ" dirty="0"/>
              <a:t>: positive/negative</a:t>
            </a:r>
          </a:p>
          <a:p>
            <a:r>
              <a:rPr lang="cs-CZ" dirty="0"/>
              <a:t>Natural/</a:t>
            </a:r>
            <a:r>
              <a:rPr lang="cs-CZ" dirty="0" err="1"/>
              <a:t>supranatural</a:t>
            </a:r>
            <a:r>
              <a:rPr lang="cs-CZ" dirty="0"/>
              <a:t>/</a:t>
            </a:r>
            <a:r>
              <a:rPr lang="cs-CZ" dirty="0" err="1"/>
              <a:t>fantastic</a:t>
            </a:r>
            <a:r>
              <a:rPr lang="cs-CZ" dirty="0"/>
              <a:t> </a:t>
            </a:r>
            <a:r>
              <a:rPr lang="cs-CZ" dirty="0" err="1"/>
              <a:t>charactes</a:t>
            </a:r>
            <a:endParaRPr lang="cs-CZ" dirty="0"/>
          </a:p>
          <a:p>
            <a:r>
              <a:rPr lang="cs-CZ" dirty="0" err="1"/>
              <a:t>Characters</a:t>
            </a:r>
            <a:r>
              <a:rPr lang="cs-CZ" dirty="0"/>
              <a:t>: </a:t>
            </a:r>
            <a:r>
              <a:rPr lang="cs-CZ" dirty="0" err="1"/>
              <a:t>flat</a:t>
            </a:r>
            <a:r>
              <a:rPr lang="cs-CZ" dirty="0"/>
              <a:t>/more </a:t>
            </a:r>
            <a:r>
              <a:rPr lang="cs-CZ" dirty="0" err="1"/>
              <a:t>highly</a:t>
            </a:r>
            <a:r>
              <a:rPr lang="cs-CZ" dirty="0"/>
              <a:t> </a:t>
            </a:r>
            <a:r>
              <a:rPr lang="cs-CZ" dirty="0" err="1"/>
              <a:t>organized</a:t>
            </a:r>
            <a:endParaRPr lang="cs-CZ" dirty="0"/>
          </a:p>
          <a:p>
            <a:endParaRPr lang="cs-CZ" dirty="0"/>
          </a:p>
          <a:p>
            <a:r>
              <a:rPr lang="cs-CZ" dirty="0"/>
              <a:t>D. Hodrová: </a:t>
            </a:r>
            <a:r>
              <a:rPr lang="cs-CZ" dirty="0" err="1"/>
              <a:t>character-hypothesis</a:t>
            </a:r>
            <a:r>
              <a:rPr lang="cs-CZ" dirty="0"/>
              <a:t>; </a:t>
            </a:r>
            <a:r>
              <a:rPr lang="cs-CZ" dirty="0" err="1"/>
              <a:t>character-definition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43662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385A6E-EB4A-48CD-BFAF-86ABEB9C7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9596"/>
            <a:ext cx="10515600" cy="5972777"/>
          </a:xfrm>
        </p:spPr>
        <p:txBody>
          <a:bodyPr>
            <a:noAutofit/>
          </a:bodyPr>
          <a:lstStyle/>
          <a:p>
            <a:endParaRPr lang="cs-CZ" sz="1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1800" b="1" dirty="0">
                <a:highlight>
                  <a:srgbClr val="00FF00"/>
                </a:highlight>
              </a:rPr>
              <a:t>B. </a:t>
            </a:r>
            <a:r>
              <a:rPr lang="cs-CZ" sz="1800" b="1" dirty="0" err="1">
                <a:highlight>
                  <a:srgbClr val="00FF00"/>
                </a:highlight>
              </a:rPr>
              <a:t>Tomashevsky</a:t>
            </a:r>
            <a:r>
              <a:rPr lang="cs-CZ" sz="1800" b="1" dirty="0">
                <a:highlight>
                  <a:srgbClr val="00FF00"/>
                </a:highlight>
              </a:rPr>
              <a:t>: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002060"/>
                </a:solidFill>
              </a:rPr>
              <a:t>Boris </a:t>
            </a:r>
            <a:r>
              <a:rPr lang="cs-CZ" sz="1800" dirty="0" err="1">
                <a:solidFill>
                  <a:srgbClr val="002060"/>
                </a:solidFill>
              </a:rPr>
              <a:t>Tomasevsky</a:t>
            </a:r>
            <a:r>
              <a:rPr lang="cs-CZ" sz="1800" dirty="0">
                <a:solidFill>
                  <a:srgbClr val="002060"/>
                </a:solidFill>
              </a:rPr>
              <a:t>: </a:t>
            </a:r>
            <a:r>
              <a:rPr lang="cs-CZ" sz="1800" dirty="0" err="1">
                <a:solidFill>
                  <a:srgbClr val="002060"/>
                </a:solidFill>
              </a:rPr>
              <a:t>Theory</a:t>
            </a: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err="1">
                <a:solidFill>
                  <a:srgbClr val="002060"/>
                </a:solidFill>
              </a:rPr>
              <a:t>of</a:t>
            </a: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err="1">
                <a:solidFill>
                  <a:srgbClr val="002060"/>
                </a:solidFill>
              </a:rPr>
              <a:t>Literature</a:t>
            </a:r>
            <a:r>
              <a:rPr lang="cs-CZ" sz="1800" dirty="0">
                <a:solidFill>
                  <a:srgbClr val="002060"/>
                </a:solidFill>
              </a:rPr>
              <a:t>, 1925</a:t>
            </a:r>
          </a:p>
          <a:p>
            <a:pPr marL="0" indent="0">
              <a:buNone/>
            </a:pPr>
            <a:endParaRPr lang="cs-CZ" sz="1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1800" b="1" dirty="0" err="1">
                <a:solidFill>
                  <a:srgbClr val="C00000"/>
                </a:solidFill>
              </a:rPr>
              <a:t>Fable</a:t>
            </a:r>
            <a:r>
              <a:rPr lang="cs-CZ" sz="1800" dirty="0">
                <a:solidFill>
                  <a:srgbClr val="0070C0"/>
                </a:solidFill>
              </a:rPr>
              <a:t>: </a:t>
            </a:r>
            <a:r>
              <a:rPr lang="cs-CZ" sz="1800" dirty="0" err="1">
                <a:solidFill>
                  <a:srgbClr val="C00000"/>
                </a:solidFill>
              </a:rPr>
              <a:t>events</a:t>
            </a:r>
            <a:r>
              <a:rPr lang="cs-CZ" sz="1800" dirty="0">
                <a:solidFill>
                  <a:srgbClr val="C00000"/>
                </a:solidFill>
              </a:rPr>
              <a:t> </a:t>
            </a:r>
            <a:r>
              <a:rPr lang="cs-CZ" sz="1800" dirty="0" err="1">
                <a:solidFill>
                  <a:srgbClr val="C00000"/>
                </a:solidFill>
              </a:rPr>
              <a:t>arranged</a:t>
            </a:r>
            <a:r>
              <a:rPr lang="cs-CZ" sz="1800" dirty="0">
                <a:solidFill>
                  <a:srgbClr val="C00000"/>
                </a:solidFill>
              </a:rPr>
              <a:t> in </a:t>
            </a:r>
            <a:r>
              <a:rPr lang="cs-CZ" sz="1800" dirty="0" err="1">
                <a:solidFill>
                  <a:srgbClr val="C00000"/>
                </a:solidFill>
              </a:rPr>
              <a:t>their</a:t>
            </a:r>
            <a:r>
              <a:rPr lang="cs-CZ" sz="1800" dirty="0">
                <a:solidFill>
                  <a:srgbClr val="C00000"/>
                </a:solidFill>
              </a:rPr>
              <a:t> </a:t>
            </a:r>
            <a:r>
              <a:rPr lang="cs-CZ" sz="1800" dirty="0" err="1">
                <a:solidFill>
                  <a:srgbClr val="C00000"/>
                </a:solidFill>
              </a:rPr>
              <a:t>time</a:t>
            </a:r>
            <a:r>
              <a:rPr lang="cs-CZ" sz="1800" dirty="0">
                <a:solidFill>
                  <a:srgbClr val="C00000"/>
                </a:solidFill>
              </a:rPr>
              <a:t> </a:t>
            </a:r>
            <a:r>
              <a:rPr lang="cs-CZ" sz="1800" dirty="0" err="1">
                <a:solidFill>
                  <a:srgbClr val="C00000"/>
                </a:solidFill>
              </a:rPr>
              <a:t>sequences</a:t>
            </a:r>
            <a:r>
              <a:rPr lang="cs-CZ" sz="1800" dirty="0">
                <a:solidFill>
                  <a:srgbClr val="C00000"/>
                </a:solidFill>
              </a:rPr>
              <a:t>; but </a:t>
            </a:r>
            <a:r>
              <a:rPr lang="cs-CZ" sz="1800" dirty="0" err="1">
                <a:solidFill>
                  <a:srgbClr val="C00000"/>
                </a:solidFill>
              </a:rPr>
              <a:t>also</a:t>
            </a:r>
            <a:r>
              <a:rPr lang="cs-CZ" sz="1800" dirty="0">
                <a:solidFill>
                  <a:srgbClr val="C00000"/>
                </a:solidFill>
              </a:rPr>
              <a:t> </a:t>
            </a:r>
            <a:r>
              <a:rPr lang="cs-CZ" sz="1800" dirty="0" err="1">
                <a:solidFill>
                  <a:srgbClr val="C00000"/>
                </a:solidFill>
              </a:rPr>
              <a:t>causality</a:t>
            </a:r>
            <a:endParaRPr lang="cs-CZ" sz="1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70C0"/>
                </a:solidFill>
              </a:rPr>
              <a:t>Sujet</a:t>
            </a:r>
            <a:r>
              <a:rPr lang="cs-CZ" sz="1800" dirty="0">
                <a:solidFill>
                  <a:srgbClr val="0070C0"/>
                </a:solidFill>
              </a:rPr>
              <a:t>: </a:t>
            </a:r>
            <a:r>
              <a:rPr lang="cs-CZ" sz="1800" dirty="0" err="1">
                <a:solidFill>
                  <a:srgbClr val="0070C0"/>
                </a:solidFill>
              </a:rPr>
              <a:t>fable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dirty="0" err="1">
                <a:solidFill>
                  <a:srgbClr val="0070C0"/>
                </a:solidFill>
              </a:rPr>
              <a:t>is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dirty="0" err="1">
                <a:solidFill>
                  <a:srgbClr val="0070C0"/>
                </a:solidFill>
              </a:rPr>
              <a:t>material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dirty="0" err="1">
                <a:solidFill>
                  <a:srgbClr val="0070C0"/>
                </a:solidFill>
              </a:rPr>
              <a:t>for</a:t>
            </a:r>
            <a:r>
              <a:rPr lang="cs-CZ" sz="1800" dirty="0">
                <a:solidFill>
                  <a:srgbClr val="0070C0"/>
                </a:solidFill>
              </a:rPr>
              <a:t> sujet; sujet = </a:t>
            </a:r>
            <a:r>
              <a:rPr lang="cs-CZ" sz="1800" dirty="0" err="1">
                <a:solidFill>
                  <a:srgbClr val="0070C0"/>
                </a:solidFill>
              </a:rPr>
              <a:t>artistic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dirty="0" err="1">
                <a:solidFill>
                  <a:srgbClr val="0070C0"/>
                </a:solidFill>
              </a:rPr>
              <a:t>construction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dirty="0" err="1">
                <a:solidFill>
                  <a:srgbClr val="0070C0"/>
                </a:solidFill>
              </a:rPr>
              <a:t>of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dirty="0" err="1">
                <a:solidFill>
                  <a:srgbClr val="0070C0"/>
                </a:solidFill>
              </a:rPr>
              <a:t>events</a:t>
            </a:r>
            <a:endParaRPr lang="cs-CZ" sz="18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1800" b="1" dirty="0">
                <a:highlight>
                  <a:srgbClr val="FFFF00"/>
                </a:highlight>
              </a:rPr>
              <a:t>E. M. </a:t>
            </a:r>
            <a:r>
              <a:rPr lang="cs-CZ" sz="1800" b="1" dirty="0" err="1">
                <a:highlight>
                  <a:srgbClr val="FFFF00"/>
                </a:highlight>
              </a:rPr>
              <a:t>Forster</a:t>
            </a:r>
            <a:r>
              <a:rPr lang="cs-CZ" sz="1800" b="1" dirty="0">
                <a:highlight>
                  <a:srgbClr val="FFFF00"/>
                </a:highlight>
              </a:rPr>
              <a:t>:</a:t>
            </a:r>
          </a:p>
          <a:p>
            <a:pPr marL="0" indent="0">
              <a:buNone/>
            </a:pPr>
            <a:r>
              <a:rPr lang="cs-CZ" sz="1800" dirty="0" err="1"/>
              <a:t>Aspects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Novel, 1927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C00000"/>
                </a:solidFill>
              </a:rPr>
              <a:t>Story</a:t>
            </a:r>
            <a:r>
              <a:rPr lang="cs-CZ" sz="1800" dirty="0">
                <a:solidFill>
                  <a:srgbClr val="C00000"/>
                </a:solidFill>
              </a:rPr>
              <a:t>: </a:t>
            </a:r>
            <a:r>
              <a:rPr lang="cs-CZ" sz="1800" dirty="0" err="1">
                <a:solidFill>
                  <a:srgbClr val="C00000"/>
                </a:solidFill>
              </a:rPr>
              <a:t>The</a:t>
            </a:r>
            <a:r>
              <a:rPr lang="cs-CZ" sz="1800" dirty="0">
                <a:solidFill>
                  <a:srgbClr val="C00000"/>
                </a:solidFill>
              </a:rPr>
              <a:t> King </a:t>
            </a:r>
            <a:r>
              <a:rPr lang="cs-CZ" sz="1800" dirty="0" err="1">
                <a:solidFill>
                  <a:srgbClr val="C00000"/>
                </a:solidFill>
              </a:rPr>
              <a:t>died</a:t>
            </a:r>
            <a:r>
              <a:rPr lang="cs-CZ" sz="1800" dirty="0">
                <a:solidFill>
                  <a:srgbClr val="C00000"/>
                </a:solidFill>
              </a:rPr>
              <a:t> and </a:t>
            </a:r>
            <a:r>
              <a:rPr lang="cs-CZ" sz="1800" dirty="0" err="1">
                <a:solidFill>
                  <a:srgbClr val="C00000"/>
                </a:solidFill>
              </a:rPr>
              <a:t>then</a:t>
            </a:r>
            <a:r>
              <a:rPr lang="cs-CZ" sz="1800" dirty="0">
                <a:solidFill>
                  <a:srgbClr val="C00000"/>
                </a:solidFill>
              </a:rPr>
              <a:t> </a:t>
            </a:r>
            <a:r>
              <a:rPr lang="cs-CZ" sz="1800" dirty="0" err="1">
                <a:solidFill>
                  <a:srgbClr val="C00000"/>
                </a:solidFill>
              </a:rPr>
              <a:t>the</a:t>
            </a:r>
            <a:r>
              <a:rPr lang="cs-CZ" sz="1800" dirty="0">
                <a:solidFill>
                  <a:srgbClr val="C00000"/>
                </a:solidFill>
              </a:rPr>
              <a:t> </a:t>
            </a:r>
            <a:r>
              <a:rPr lang="cs-CZ" sz="1800" dirty="0" err="1">
                <a:solidFill>
                  <a:srgbClr val="C00000"/>
                </a:solidFill>
              </a:rPr>
              <a:t>Queen</a:t>
            </a:r>
            <a:r>
              <a:rPr lang="cs-CZ" sz="1800" dirty="0">
                <a:solidFill>
                  <a:srgbClr val="C00000"/>
                </a:solidFill>
              </a:rPr>
              <a:t> </a:t>
            </a:r>
            <a:r>
              <a:rPr lang="cs-CZ" sz="1800" dirty="0" err="1">
                <a:solidFill>
                  <a:srgbClr val="C00000"/>
                </a:solidFill>
              </a:rPr>
              <a:t>died</a:t>
            </a:r>
            <a:r>
              <a:rPr lang="cs-CZ" sz="1800" dirty="0">
                <a:solidFill>
                  <a:srgbClr val="C00000"/>
                </a:solidFill>
              </a:rPr>
              <a:t>. 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</a:rPr>
              <a:t>(story = </a:t>
            </a:r>
            <a:r>
              <a:rPr lang="cs-CZ" sz="1800" dirty="0" err="1">
                <a:solidFill>
                  <a:srgbClr val="C00000"/>
                </a:solidFill>
              </a:rPr>
              <a:t>events</a:t>
            </a:r>
            <a:r>
              <a:rPr lang="cs-CZ" sz="1800" dirty="0">
                <a:solidFill>
                  <a:srgbClr val="C00000"/>
                </a:solidFill>
              </a:rPr>
              <a:t> </a:t>
            </a:r>
            <a:r>
              <a:rPr lang="cs-CZ" sz="1800" dirty="0" err="1">
                <a:solidFill>
                  <a:srgbClr val="C00000"/>
                </a:solidFill>
              </a:rPr>
              <a:t>arranged</a:t>
            </a:r>
            <a:r>
              <a:rPr lang="cs-CZ" sz="1800" dirty="0">
                <a:solidFill>
                  <a:srgbClr val="C00000"/>
                </a:solidFill>
              </a:rPr>
              <a:t> in </a:t>
            </a:r>
            <a:r>
              <a:rPr lang="cs-CZ" sz="1800" dirty="0" err="1">
                <a:solidFill>
                  <a:srgbClr val="C00000"/>
                </a:solidFill>
              </a:rPr>
              <a:t>their</a:t>
            </a:r>
            <a:r>
              <a:rPr lang="cs-CZ" sz="1800" dirty="0">
                <a:solidFill>
                  <a:srgbClr val="C00000"/>
                </a:solidFill>
              </a:rPr>
              <a:t> </a:t>
            </a:r>
            <a:r>
              <a:rPr lang="cs-CZ" sz="1800" dirty="0" err="1">
                <a:solidFill>
                  <a:srgbClr val="C00000"/>
                </a:solidFill>
              </a:rPr>
              <a:t>time</a:t>
            </a:r>
            <a:r>
              <a:rPr lang="cs-CZ" sz="1800" dirty="0">
                <a:solidFill>
                  <a:srgbClr val="C00000"/>
                </a:solidFill>
              </a:rPr>
              <a:t> </a:t>
            </a:r>
            <a:r>
              <a:rPr lang="cs-CZ" sz="1800" dirty="0" err="1">
                <a:solidFill>
                  <a:srgbClr val="C00000"/>
                </a:solidFill>
              </a:rPr>
              <a:t>sequences</a:t>
            </a:r>
            <a:r>
              <a:rPr lang="cs-CZ" sz="1800" dirty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70C0"/>
                </a:solidFill>
              </a:rPr>
              <a:t>Plot</a:t>
            </a:r>
            <a:r>
              <a:rPr lang="cs-CZ" sz="1800" dirty="0">
                <a:solidFill>
                  <a:srgbClr val="0070C0"/>
                </a:solidFill>
              </a:rPr>
              <a:t>: </a:t>
            </a:r>
            <a:r>
              <a:rPr lang="cs-CZ" sz="1800" dirty="0" err="1">
                <a:solidFill>
                  <a:srgbClr val="0070C0"/>
                </a:solidFill>
              </a:rPr>
              <a:t>The</a:t>
            </a:r>
            <a:r>
              <a:rPr lang="cs-CZ" sz="1800" dirty="0">
                <a:solidFill>
                  <a:srgbClr val="0070C0"/>
                </a:solidFill>
              </a:rPr>
              <a:t> King </a:t>
            </a:r>
            <a:r>
              <a:rPr lang="cs-CZ" sz="1800" dirty="0" err="1">
                <a:solidFill>
                  <a:srgbClr val="0070C0"/>
                </a:solidFill>
              </a:rPr>
              <a:t>died</a:t>
            </a:r>
            <a:r>
              <a:rPr lang="cs-CZ" sz="1800" dirty="0">
                <a:solidFill>
                  <a:srgbClr val="0070C0"/>
                </a:solidFill>
              </a:rPr>
              <a:t> and </a:t>
            </a:r>
            <a:r>
              <a:rPr lang="cs-CZ" sz="1800" dirty="0" err="1">
                <a:solidFill>
                  <a:srgbClr val="0070C0"/>
                </a:solidFill>
              </a:rPr>
              <a:t>then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dirty="0" err="1">
                <a:solidFill>
                  <a:srgbClr val="0070C0"/>
                </a:solidFill>
              </a:rPr>
              <a:t>the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dirty="0" err="1">
                <a:solidFill>
                  <a:srgbClr val="0070C0"/>
                </a:solidFill>
              </a:rPr>
              <a:t>Queen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dirty="0" err="1">
                <a:solidFill>
                  <a:srgbClr val="0070C0"/>
                </a:solidFill>
              </a:rPr>
              <a:t>died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dirty="0" err="1">
                <a:solidFill>
                  <a:srgbClr val="0070C0"/>
                </a:solidFill>
              </a:rPr>
              <a:t>because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dirty="0" err="1">
                <a:solidFill>
                  <a:srgbClr val="0070C0"/>
                </a:solidFill>
              </a:rPr>
              <a:t>of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dirty="0" err="1">
                <a:solidFill>
                  <a:srgbClr val="0070C0"/>
                </a:solidFill>
              </a:rPr>
              <a:t>grief</a:t>
            </a:r>
            <a:r>
              <a:rPr lang="cs-CZ" sz="1800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0070C0"/>
                </a:solidFill>
              </a:rPr>
              <a:t>(chronology and </a:t>
            </a:r>
            <a:r>
              <a:rPr lang="cs-CZ" sz="1800" dirty="0" err="1">
                <a:solidFill>
                  <a:srgbClr val="0070C0"/>
                </a:solidFill>
              </a:rPr>
              <a:t>causality</a:t>
            </a:r>
            <a:r>
              <a:rPr lang="cs-CZ" sz="1800" dirty="0">
                <a:solidFill>
                  <a:srgbClr val="0070C0"/>
                </a:solidFill>
              </a:rPr>
              <a:t> = </a:t>
            </a:r>
            <a:r>
              <a:rPr lang="cs-CZ" sz="1800" dirty="0" err="1">
                <a:solidFill>
                  <a:srgbClr val="0070C0"/>
                </a:solidFill>
              </a:rPr>
              <a:t>narrative</a:t>
            </a:r>
            <a:r>
              <a:rPr lang="cs-CZ" sz="1800" dirty="0">
                <a:solidFill>
                  <a:srgbClr val="0070C0"/>
                </a:solidFill>
              </a:rPr>
              <a:t>)</a:t>
            </a:r>
          </a:p>
          <a:p>
            <a:pPr marL="0" indent="0">
              <a:buNone/>
            </a:pPr>
            <a:endParaRPr lang="cs-CZ" sz="18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rgbClr val="0070C0"/>
              </a:solidFill>
            </a:endParaRPr>
          </a:p>
          <a:p>
            <a:endParaRPr lang="cs-CZ" sz="1800" dirty="0">
              <a:solidFill>
                <a:srgbClr val="0070C0"/>
              </a:solidFill>
            </a:endParaRP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175285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36B4AC-B237-40FE-83EF-9E7E05502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00062"/>
            <a:ext cx="10515600" cy="1325563"/>
          </a:xfrm>
        </p:spPr>
        <p:txBody>
          <a:bodyPr>
            <a:normAutofit/>
          </a:bodyPr>
          <a:lstStyle/>
          <a:p>
            <a:r>
              <a:rPr lang="cs-CZ" b="1" dirty="0" err="1">
                <a:solidFill>
                  <a:srgbClr val="C00000"/>
                </a:solidFill>
              </a:rPr>
              <a:t>Narrative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2148FF-1713-435E-977D-C18C4C3E74A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 </a:t>
            </a:r>
            <a:r>
              <a:rPr lang="cs-CZ" dirty="0" err="1"/>
              <a:t>Definition</a:t>
            </a:r>
            <a:r>
              <a:rPr lang="cs-CZ" dirty="0"/>
              <a:t>: 2 </a:t>
            </a:r>
            <a:r>
              <a:rPr lang="cs-CZ" dirty="0" err="1"/>
              <a:t>components</a:t>
            </a:r>
            <a:endParaRPr lang="cs-CZ" dirty="0"/>
          </a:p>
          <a:p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highlight>
                  <a:srgbClr val="FFFF00"/>
                </a:highlight>
              </a:rPr>
              <a:t>story + plot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highlight>
                  <a:srgbClr val="FFFF00"/>
                </a:highlight>
              </a:rPr>
              <a:t>story + text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>
                <a:highlight>
                  <a:srgbClr val="FFFF00"/>
                </a:highlight>
              </a:rPr>
              <a:t>fable</a:t>
            </a:r>
            <a:r>
              <a:rPr lang="cs-CZ" dirty="0">
                <a:highlight>
                  <a:srgbClr val="FFFF00"/>
                </a:highlight>
              </a:rPr>
              <a:t> + sujet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histoire</a:t>
            </a:r>
            <a:r>
              <a:rPr lang="cs-CZ" dirty="0"/>
              <a:t> + </a:t>
            </a:r>
            <a:r>
              <a:rPr lang="cs-CZ" dirty="0" err="1"/>
              <a:t>discours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histoire</a:t>
            </a:r>
            <a:r>
              <a:rPr lang="cs-CZ" dirty="0"/>
              <a:t> + </a:t>
            </a:r>
            <a:r>
              <a:rPr lang="cs-CZ" dirty="0" err="1"/>
              <a:t>récit</a:t>
            </a:r>
            <a:endParaRPr lang="cs-CZ" dirty="0"/>
          </a:p>
          <a:p>
            <a:endParaRPr lang="cs-CZ" dirty="0"/>
          </a:p>
          <a:p>
            <a:r>
              <a:rPr lang="cs-CZ" dirty="0"/>
              <a:t>Příběh + </a:t>
            </a:r>
            <a:r>
              <a:rPr lang="cs-CZ" dirty="0" err="1"/>
              <a:t>xyz</a:t>
            </a:r>
            <a:r>
              <a:rPr lang="cs-CZ" dirty="0"/>
              <a:t> (vyprávění)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C0AF88D-7C6D-4BDB-BC47-E2CAD92C711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/>
              <a:t>Definition</a:t>
            </a:r>
            <a:r>
              <a:rPr lang="cs-CZ" dirty="0"/>
              <a:t>: 3 </a:t>
            </a:r>
            <a:r>
              <a:rPr lang="cs-CZ" dirty="0" err="1"/>
              <a:t>components</a:t>
            </a:r>
            <a:endParaRPr lang="cs-CZ" dirty="0"/>
          </a:p>
          <a:p>
            <a:endParaRPr lang="cs-CZ" dirty="0"/>
          </a:p>
          <a:p>
            <a:r>
              <a:rPr lang="cs-CZ" dirty="0"/>
              <a:t>1. </a:t>
            </a:r>
            <a:r>
              <a:rPr lang="cs-CZ" dirty="0" err="1"/>
              <a:t>histoire</a:t>
            </a:r>
            <a:r>
              <a:rPr lang="cs-CZ" dirty="0"/>
              <a:t> – </a:t>
            </a:r>
            <a:r>
              <a:rPr lang="cs-CZ" dirty="0" err="1"/>
              <a:t>récit</a:t>
            </a:r>
            <a:r>
              <a:rPr lang="cs-CZ" dirty="0"/>
              <a:t> – </a:t>
            </a:r>
            <a:r>
              <a:rPr lang="cs-CZ" dirty="0" err="1"/>
              <a:t>narration</a:t>
            </a:r>
            <a:endParaRPr lang="cs-CZ" dirty="0"/>
          </a:p>
          <a:p>
            <a:r>
              <a:rPr lang="cs-CZ" dirty="0"/>
              <a:t>2. story – plot – </a:t>
            </a:r>
            <a:r>
              <a:rPr lang="cs-CZ" dirty="0" err="1"/>
              <a:t>discourse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63620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74913-BCB2-4458-A21A-FB5207BCE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470"/>
            <a:ext cx="10515600" cy="1325563"/>
          </a:xfrm>
        </p:spPr>
        <p:txBody>
          <a:bodyPr/>
          <a:lstStyle/>
          <a:p>
            <a:r>
              <a:rPr lang="cs-CZ" b="1" dirty="0" err="1">
                <a:solidFill>
                  <a:srgbClr val="C00000"/>
                </a:solidFill>
              </a:rPr>
              <a:t>Structuring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narratives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3E96FB-F3BB-4EDD-AFFA-3753754F094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/>
              <a:t>Aristotel</a:t>
            </a:r>
            <a:endParaRPr lang="cs-CZ" dirty="0"/>
          </a:p>
          <a:p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rising</a:t>
            </a:r>
            <a:r>
              <a:rPr lang="cs-CZ" dirty="0"/>
              <a:t> and </a:t>
            </a:r>
            <a:r>
              <a:rPr lang="cs-CZ" dirty="0" err="1"/>
              <a:t>falling</a:t>
            </a:r>
            <a:r>
              <a:rPr lang="cs-CZ" dirty="0"/>
              <a:t> </a:t>
            </a:r>
            <a:r>
              <a:rPr lang="cs-CZ" dirty="0" err="1"/>
              <a:t>action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several</a:t>
            </a:r>
            <a:r>
              <a:rPr lang="cs-CZ" dirty="0"/>
              <a:t> </a:t>
            </a:r>
            <a:r>
              <a:rPr lang="cs-CZ" dirty="0" err="1"/>
              <a:t>phases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One</a:t>
            </a:r>
            <a:r>
              <a:rPr lang="cs-CZ" dirty="0"/>
              <a:t> plot </a:t>
            </a:r>
            <a:r>
              <a:rPr lang="cs-CZ" dirty="0" err="1"/>
              <a:t>narratives</a:t>
            </a:r>
            <a:endParaRPr lang="cs-CZ" dirty="0"/>
          </a:p>
          <a:p>
            <a:r>
              <a:rPr lang="cs-CZ" dirty="0" err="1"/>
              <a:t>Multi</a:t>
            </a:r>
            <a:r>
              <a:rPr lang="cs-CZ" dirty="0"/>
              <a:t>-plot </a:t>
            </a:r>
            <a:r>
              <a:rPr lang="cs-CZ" dirty="0" err="1"/>
              <a:t>narratives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4566C81-41AB-45BC-980F-6AE51ED87B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/>
              <a:t>Structural</a:t>
            </a:r>
            <a:r>
              <a:rPr lang="cs-CZ" b="1" dirty="0"/>
              <a:t> </a:t>
            </a:r>
            <a:r>
              <a:rPr lang="cs-CZ" b="1" dirty="0" err="1"/>
              <a:t>pattern</a:t>
            </a:r>
            <a:r>
              <a:rPr lang="cs-CZ" b="1" dirty="0"/>
              <a:t>:</a:t>
            </a:r>
          </a:p>
          <a:p>
            <a:endParaRPr lang="cs-CZ" i="1" dirty="0"/>
          </a:p>
          <a:p>
            <a:r>
              <a:rPr lang="cs-CZ" i="1" dirty="0" err="1"/>
              <a:t>Exposition</a:t>
            </a:r>
            <a:endParaRPr lang="cs-CZ" i="1" dirty="0"/>
          </a:p>
          <a:p>
            <a:r>
              <a:rPr lang="cs-CZ" i="1" dirty="0" err="1"/>
              <a:t>Complication</a:t>
            </a:r>
            <a:endParaRPr lang="cs-CZ" i="1" dirty="0"/>
          </a:p>
          <a:p>
            <a:r>
              <a:rPr lang="cs-CZ" i="1" dirty="0" err="1"/>
              <a:t>Climax</a:t>
            </a:r>
            <a:endParaRPr lang="cs-CZ" i="1" dirty="0"/>
          </a:p>
          <a:p>
            <a:r>
              <a:rPr lang="cs-CZ" i="1" dirty="0" err="1"/>
              <a:t>Reversal</a:t>
            </a:r>
            <a:r>
              <a:rPr lang="cs-CZ" i="1" dirty="0"/>
              <a:t> </a:t>
            </a:r>
          </a:p>
          <a:p>
            <a:r>
              <a:rPr lang="cs-CZ" i="1" dirty="0" err="1"/>
              <a:t>Catastrophe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2397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D158C6-839F-439E-A606-D03F611CE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</p:spPr>
        <p:txBody>
          <a:bodyPr/>
          <a:lstStyle/>
          <a:p>
            <a:r>
              <a:rPr lang="cs-CZ" b="1" dirty="0" err="1">
                <a:solidFill>
                  <a:srgbClr val="C00000"/>
                </a:solidFill>
              </a:rPr>
              <a:t>Narrator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BF1164-A9CF-4FEF-A75D-2F24F58F53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2789" y="1571347"/>
            <a:ext cx="10924713" cy="4921527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agent,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agency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„instance“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tell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transmits</a:t>
            </a:r>
            <a:r>
              <a:rPr lang="cs-CZ" dirty="0"/>
              <a:t> </a:t>
            </a:r>
            <a:r>
              <a:rPr lang="cs-CZ" dirty="0" err="1"/>
              <a:t>everything</a:t>
            </a:r>
            <a:r>
              <a:rPr lang="cs-CZ" dirty="0"/>
              <a:t> (</a:t>
            </a:r>
            <a:r>
              <a:rPr lang="cs-CZ" dirty="0" err="1"/>
              <a:t>existents</a:t>
            </a:r>
            <a:r>
              <a:rPr lang="cs-CZ" dirty="0"/>
              <a:t>, </a:t>
            </a:r>
            <a:r>
              <a:rPr lang="cs-CZ" dirty="0" err="1"/>
              <a:t>fictional</a:t>
            </a:r>
            <a:r>
              <a:rPr lang="cs-CZ" dirty="0"/>
              <a:t> </a:t>
            </a:r>
            <a:r>
              <a:rPr lang="cs-CZ" dirty="0" err="1"/>
              <a:t>entities</a:t>
            </a:r>
            <a:r>
              <a:rPr lang="cs-CZ" dirty="0"/>
              <a:t>, </a:t>
            </a:r>
            <a:r>
              <a:rPr lang="cs-CZ" dirty="0" err="1"/>
              <a:t>states</a:t>
            </a:r>
            <a:r>
              <a:rPr lang="cs-CZ" dirty="0"/>
              <a:t>, </a:t>
            </a:r>
            <a:r>
              <a:rPr lang="cs-CZ" dirty="0" err="1"/>
              <a:t>events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b="1" dirty="0"/>
              <a:t>Real </a:t>
            </a:r>
            <a:r>
              <a:rPr lang="cs-CZ" b="1" dirty="0" err="1"/>
              <a:t>Author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>
                <a:highlight>
                  <a:srgbClr val="FFFF00"/>
                </a:highlight>
              </a:rPr>
              <a:t>Text</a:t>
            </a:r>
            <a:r>
              <a:rPr lang="cs-CZ" dirty="0"/>
              <a:t> – </a:t>
            </a:r>
            <a:r>
              <a:rPr lang="cs-CZ" b="1" dirty="0"/>
              <a:t>Real </a:t>
            </a:r>
            <a:r>
              <a:rPr lang="cs-CZ" b="1" dirty="0" err="1"/>
              <a:t>Reader</a:t>
            </a:r>
            <a:r>
              <a:rPr lang="cs-CZ" b="1" dirty="0"/>
              <a:t> </a:t>
            </a:r>
          </a:p>
          <a:p>
            <a:endParaRPr lang="cs-CZ" dirty="0"/>
          </a:p>
          <a:p>
            <a:r>
              <a:rPr lang="cs-CZ" sz="2600" b="1" dirty="0"/>
              <a:t>Real </a:t>
            </a:r>
            <a:r>
              <a:rPr lang="cs-CZ" sz="2600" b="1" dirty="0" err="1"/>
              <a:t>Author</a:t>
            </a:r>
            <a:r>
              <a:rPr lang="cs-CZ" sz="2600" b="1" dirty="0"/>
              <a:t> </a:t>
            </a:r>
            <a:r>
              <a:rPr lang="cs-CZ" sz="2600" dirty="0"/>
              <a:t>– </a:t>
            </a:r>
            <a:r>
              <a:rPr lang="cs-CZ" sz="2600" dirty="0" err="1">
                <a:highlight>
                  <a:srgbClr val="FFFF00"/>
                </a:highlight>
              </a:rPr>
              <a:t>Implied</a:t>
            </a:r>
            <a:r>
              <a:rPr lang="cs-CZ" sz="2600" dirty="0">
                <a:highlight>
                  <a:srgbClr val="FFFF00"/>
                </a:highlight>
              </a:rPr>
              <a:t> </a:t>
            </a:r>
            <a:r>
              <a:rPr lang="cs-CZ" sz="2600" dirty="0" err="1">
                <a:highlight>
                  <a:srgbClr val="FFFF00"/>
                </a:highlight>
              </a:rPr>
              <a:t>Author</a:t>
            </a:r>
            <a:r>
              <a:rPr lang="cs-CZ" sz="2600" dirty="0">
                <a:highlight>
                  <a:srgbClr val="FFFF00"/>
                </a:highlight>
              </a:rPr>
              <a:t> – (</a:t>
            </a:r>
            <a:r>
              <a:rPr lang="cs-CZ" sz="2600" dirty="0" err="1">
                <a:highlight>
                  <a:srgbClr val="FFFF00"/>
                </a:highlight>
              </a:rPr>
              <a:t>Narrator</a:t>
            </a:r>
            <a:r>
              <a:rPr lang="cs-CZ" sz="2600" dirty="0">
                <a:highlight>
                  <a:srgbClr val="FFFF00"/>
                </a:highlight>
              </a:rPr>
              <a:t>) – (</a:t>
            </a:r>
            <a:r>
              <a:rPr lang="cs-CZ" sz="2600" dirty="0" err="1">
                <a:highlight>
                  <a:srgbClr val="FFFF00"/>
                </a:highlight>
              </a:rPr>
              <a:t>Narratee</a:t>
            </a:r>
            <a:r>
              <a:rPr lang="cs-CZ" sz="2600" dirty="0">
                <a:highlight>
                  <a:srgbClr val="FFFF00"/>
                </a:highlight>
              </a:rPr>
              <a:t>) – </a:t>
            </a:r>
            <a:r>
              <a:rPr lang="cs-CZ" sz="2600" dirty="0" err="1">
                <a:highlight>
                  <a:srgbClr val="FFFF00"/>
                </a:highlight>
              </a:rPr>
              <a:t>Implied</a:t>
            </a:r>
            <a:r>
              <a:rPr lang="cs-CZ" sz="2600" dirty="0">
                <a:highlight>
                  <a:srgbClr val="FFFF00"/>
                </a:highlight>
              </a:rPr>
              <a:t> </a:t>
            </a:r>
            <a:r>
              <a:rPr lang="cs-CZ" sz="2600" dirty="0" err="1">
                <a:highlight>
                  <a:srgbClr val="FFFF00"/>
                </a:highlight>
              </a:rPr>
              <a:t>Reader</a:t>
            </a:r>
            <a:r>
              <a:rPr lang="cs-CZ" sz="2600" dirty="0"/>
              <a:t>- </a:t>
            </a:r>
            <a:r>
              <a:rPr lang="cs-CZ" sz="2600" b="1" dirty="0"/>
              <a:t>Real </a:t>
            </a:r>
            <a:r>
              <a:rPr lang="cs-CZ" sz="2600" b="1" dirty="0" err="1"/>
              <a:t>Reader</a:t>
            </a:r>
            <a:endParaRPr lang="cs-CZ" sz="2600" b="1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Text: </a:t>
            </a:r>
            <a:r>
              <a:rPr lang="cs-CZ" dirty="0" err="1">
                <a:solidFill>
                  <a:srgbClr val="C00000"/>
                </a:solidFill>
              </a:rPr>
              <a:t>Narrator</a:t>
            </a: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dirty="0" err="1">
                <a:solidFill>
                  <a:srgbClr val="C00000"/>
                </a:solidFill>
              </a:rPr>
              <a:t>Wayne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Booths</a:t>
            </a:r>
            <a:r>
              <a:rPr lang="cs-CZ" dirty="0"/>
              <a:t>: 	</a:t>
            </a:r>
            <a:r>
              <a:rPr lang="cs-CZ" b="1" dirty="0" err="1">
                <a:solidFill>
                  <a:srgbClr val="0070C0"/>
                </a:solidFill>
              </a:rPr>
              <a:t>reliable</a:t>
            </a:r>
            <a:r>
              <a:rPr lang="cs-CZ" b="1" dirty="0">
                <a:solidFill>
                  <a:srgbClr val="0070C0"/>
                </a:solidFill>
              </a:rPr>
              <a:t> x </a:t>
            </a:r>
            <a:r>
              <a:rPr lang="cs-CZ" b="1" dirty="0" err="1">
                <a:solidFill>
                  <a:srgbClr val="0070C0"/>
                </a:solidFill>
              </a:rPr>
              <a:t>unreliable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narrator</a:t>
            </a:r>
            <a:endParaRPr lang="cs-CZ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/>
              <a:t>			</a:t>
            </a:r>
            <a:r>
              <a:rPr lang="cs-CZ" b="1" dirty="0" err="1">
                <a:solidFill>
                  <a:srgbClr val="0070C0"/>
                </a:solidFill>
              </a:rPr>
              <a:t>implied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author</a:t>
            </a:r>
            <a:endParaRPr lang="cs-CZ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err="1">
                <a:solidFill>
                  <a:srgbClr val="C00000"/>
                </a:solidFill>
              </a:rPr>
              <a:t>Gérard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Genette</a:t>
            </a:r>
            <a:r>
              <a:rPr lang="cs-CZ" dirty="0"/>
              <a:t>: </a:t>
            </a:r>
            <a:r>
              <a:rPr lang="cs-CZ" b="1" dirty="0" err="1">
                <a:solidFill>
                  <a:srgbClr val="00B050"/>
                </a:solidFill>
              </a:rPr>
              <a:t>homodiegetic</a:t>
            </a:r>
            <a:r>
              <a:rPr lang="cs-CZ" b="1" dirty="0">
                <a:solidFill>
                  <a:srgbClr val="00B050"/>
                </a:solidFill>
              </a:rPr>
              <a:t> x </a:t>
            </a:r>
            <a:r>
              <a:rPr lang="cs-CZ" b="1" dirty="0" err="1">
                <a:solidFill>
                  <a:srgbClr val="00B050"/>
                </a:solidFill>
              </a:rPr>
              <a:t>heterodiegetic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narrator</a:t>
            </a:r>
            <a:r>
              <a:rPr lang="cs-CZ" dirty="0"/>
              <a:t> (con. </a:t>
            </a:r>
            <a:r>
              <a:rPr lang="cs-CZ" dirty="0" err="1"/>
              <a:t>with</a:t>
            </a:r>
            <a:r>
              <a:rPr lang="cs-CZ" dirty="0"/>
              <a:t> point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view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 err="1"/>
              <a:t>focalisation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268541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4739D9-A132-46CF-B66F-7EDCA3B37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A0C907F-556E-42E2-A91A-9321C3257F25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495601" y="548680"/>
          <a:ext cx="7560839" cy="59513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519733">
                  <a:extLst>
                    <a:ext uri="{9D8B030D-6E8A-4147-A177-3AD203B41FA5}">
                      <a16:colId xmlns:a16="http://schemas.microsoft.com/office/drawing/2014/main" val="2541107685"/>
                    </a:ext>
                  </a:extLst>
                </a:gridCol>
                <a:gridCol w="2520553">
                  <a:extLst>
                    <a:ext uri="{9D8B030D-6E8A-4147-A177-3AD203B41FA5}">
                      <a16:colId xmlns:a16="http://schemas.microsoft.com/office/drawing/2014/main" val="3489667314"/>
                    </a:ext>
                  </a:extLst>
                </a:gridCol>
                <a:gridCol w="2520553">
                  <a:extLst>
                    <a:ext uri="{9D8B030D-6E8A-4147-A177-3AD203B41FA5}">
                      <a16:colId xmlns:a16="http://schemas.microsoft.com/office/drawing/2014/main" val="194764722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              </a:t>
                      </a:r>
                      <a:r>
                        <a:rPr lang="cs-CZ" sz="1800" dirty="0" err="1">
                          <a:effectLst/>
                        </a:rPr>
                        <a:t>fokalizace</a:t>
                      </a:r>
                      <a:endParaRPr lang="cs-CZ" sz="18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hlas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Vnitřní 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Vnější 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56221"/>
                  </a:ext>
                </a:extLst>
              </a:tr>
              <a:tr h="232292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Heterodiegetický</a:t>
                      </a:r>
                      <a:r>
                        <a:rPr lang="cs-CZ" sz="1800" dirty="0">
                          <a:effectLst/>
                        </a:rPr>
                        <a:t> v.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Portrét umělce, Proces, Paní </a:t>
                      </a:r>
                      <a:r>
                        <a:rPr lang="cs-CZ" sz="1800" dirty="0" err="1">
                          <a:effectLst/>
                        </a:rPr>
                        <a:t>Dallowayová,úvodní</a:t>
                      </a:r>
                      <a:r>
                        <a:rPr lang="cs-CZ" sz="1800" dirty="0">
                          <a:effectLst/>
                        </a:rPr>
                        <a:t> část </a:t>
                      </a:r>
                      <a:r>
                        <a:rPr lang="cs-CZ" sz="1800" dirty="0" err="1">
                          <a:effectLst/>
                        </a:rPr>
                        <a:t>Hordubala</a:t>
                      </a:r>
                      <a:r>
                        <a:rPr lang="cs-CZ" sz="1800" dirty="0">
                          <a:effectLst/>
                        </a:rPr>
                        <a:t>, Lidé na křižovatce, Pan Teodor </a:t>
                      </a:r>
                      <a:r>
                        <a:rPr lang="cs-CZ" sz="1800" dirty="0" err="1">
                          <a:effectLst/>
                        </a:rPr>
                        <a:t>Mundstock</a:t>
                      </a:r>
                      <a:r>
                        <a:rPr lang="cs-CZ" sz="1800" dirty="0">
                          <a:effectLst/>
                        </a:rPr>
                        <a:t>, Informátor  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Zabijáci, Cikáni, </a:t>
                      </a:r>
                      <a:r>
                        <a:rPr lang="cs-CZ" sz="1800" dirty="0" err="1">
                          <a:effectLst/>
                        </a:rPr>
                        <a:t>Křivoklad,Kalibův</a:t>
                      </a:r>
                      <a:r>
                        <a:rPr lang="cs-CZ" sz="1800" dirty="0">
                          <a:effectLst/>
                        </a:rPr>
                        <a:t> zločin, Markéta Lazarova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066126"/>
                  </a:ext>
                </a:extLst>
              </a:tr>
              <a:tr h="232292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Homodiegetický v. 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U tří lilií, </a:t>
                      </a:r>
                      <a:r>
                        <a:rPr lang="cs-CZ" sz="1800" dirty="0" err="1">
                          <a:effectLst/>
                        </a:rPr>
                        <a:t>Marinka</a:t>
                      </a:r>
                      <a:r>
                        <a:rPr lang="cs-CZ" sz="1800" dirty="0">
                          <a:effectLst/>
                        </a:rPr>
                        <a:t>, Škvoreckého cyklus s Dannym, Žert, Obsluhoval jsem anglického krále, Příliš hlučná samota, Český snář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Gil </a:t>
                      </a:r>
                      <a:r>
                        <a:rPr lang="cs-CZ" sz="1800" dirty="0" err="1">
                          <a:effectLst/>
                        </a:rPr>
                        <a:t>Blas</a:t>
                      </a:r>
                      <a:r>
                        <a:rPr lang="cs-CZ" sz="1800" dirty="0">
                          <a:effectLst/>
                        </a:rPr>
                        <a:t>, Bílá velryba, Běsi, Petrolejové lampy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262167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5F77C567-4EFE-4FDE-9F95-78EDD4E5B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0022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36B01-9E11-4B36-BECA-1C8BD36A0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C00000"/>
                </a:solidFill>
              </a:rPr>
              <a:t>Narrative</a:t>
            </a:r>
            <a:r>
              <a:rPr lang="cs-CZ" b="1" dirty="0">
                <a:solidFill>
                  <a:srgbClr val="C00000"/>
                </a:solidFill>
              </a:rPr>
              <a:t> speed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1F2389-9016-4344-8C06-B529F016E7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889202" cy="4351338"/>
          </a:xfrm>
        </p:spPr>
        <p:txBody>
          <a:bodyPr/>
          <a:lstStyle/>
          <a:p>
            <a:r>
              <a:rPr lang="cs-CZ" dirty="0"/>
              <a:t>=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relation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„story </a:t>
            </a:r>
            <a:r>
              <a:rPr lang="cs-CZ" dirty="0" err="1"/>
              <a:t>time</a:t>
            </a:r>
            <a:r>
              <a:rPr lang="cs-CZ" dirty="0"/>
              <a:t>“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durationn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events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action</a:t>
            </a:r>
            <a:r>
              <a:rPr lang="cs-CZ" dirty="0"/>
              <a:t>) and „</a:t>
            </a:r>
            <a:r>
              <a:rPr lang="cs-CZ" dirty="0" err="1"/>
              <a:t>discours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“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takes</a:t>
            </a:r>
            <a:r>
              <a:rPr lang="cs-CZ" dirty="0"/>
              <a:t> to </a:t>
            </a:r>
            <a:r>
              <a:rPr lang="cs-CZ" dirty="0" err="1"/>
              <a:t>reount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events</a:t>
            </a:r>
            <a:r>
              <a:rPr lang="cs-CZ" dirty="0"/>
              <a:t>).</a:t>
            </a:r>
          </a:p>
          <a:p>
            <a:endParaRPr lang="cs-CZ" dirty="0"/>
          </a:p>
          <a:p>
            <a:r>
              <a:rPr lang="cs-CZ" dirty="0" err="1"/>
              <a:t>Storytelling</a:t>
            </a:r>
            <a:r>
              <a:rPr lang="cs-CZ" dirty="0"/>
              <a:t> </a:t>
            </a:r>
            <a:r>
              <a:rPr lang="cs-CZ" dirty="0" err="1">
                <a:solidFill>
                  <a:srgbClr val="C00000"/>
                </a:solidFill>
              </a:rPr>
              <a:t>slows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down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action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presented</a:t>
            </a:r>
            <a:r>
              <a:rPr lang="cs-CZ" dirty="0"/>
              <a:t> </a:t>
            </a:r>
            <a:r>
              <a:rPr lang="cs-CZ" dirty="0" err="1"/>
              <a:t>scenically</a:t>
            </a:r>
            <a:r>
              <a:rPr lang="cs-CZ" dirty="0"/>
              <a:t> (</a:t>
            </a:r>
            <a:r>
              <a:rPr lang="cs-CZ" dirty="0" err="1"/>
              <a:t>description</a:t>
            </a:r>
            <a:r>
              <a:rPr lang="cs-CZ" dirty="0"/>
              <a:t>) and </a:t>
            </a:r>
            <a:r>
              <a:rPr lang="cs-CZ" dirty="0" err="1">
                <a:solidFill>
                  <a:srgbClr val="C00000"/>
                </a:solidFill>
              </a:rPr>
              <a:t>speeds</a:t>
            </a:r>
            <a:r>
              <a:rPr lang="cs-CZ" dirty="0">
                <a:solidFill>
                  <a:srgbClr val="C00000"/>
                </a:solidFill>
              </a:rPr>
              <a:t> up </a:t>
            </a:r>
            <a:r>
              <a:rPr lang="cs-CZ" dirty="0"/>
              <a:t>in </a:t>
            </a:r>
            <a:r>
              <a:rPr lang="cs-CZ" dirty="0" err="1"/>
              <a:t>summary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6845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DD02E7-7F13-4DF6-BCCF-D8DF83A7C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743"/>
            <a:ext cx="10515600" cy="1342102"/>
          </a:xfrm>
        </p:spPr>
        <p:txBody>
          <a:bodyPr>
            <a:normAutofit/>
          </a:bodyPr>
          <a:lstStyle/>
          <a:p>
            <a:r>
              <a:rPr lang="cs-CZ" b="1" dirty="0" err="1">
                <a:solidFill>
                  <a:srgbClr val="C00000"/>
                </a:solidFill>
              </a:rPr>
              <a:t>Literature</a:t>
            </a:r>
            <a:r>
              <a:rPr lang="cs-CZ" b="1" dirty="0">
                <a:solidFill>
                  <a:srgbClr val="C00000"/>
                </a:solidFill>
              </a:rPr>
              <a:t> (in </a:t>
            </a:r>
            <a:r>
              <a:rPr lang="cs-CZ" b="1" dirty="0" err="1">
                <a:solidFill>
                  <a:srgbClr val="C00000"/>
                </a:solidFill>
              </a:rPr>
              <a:t>English</a:t>
            </a:r>
            <a:r>
              <a:rPr lang="cs-CZ" b="1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2A8572-5BBD-41A2-8BB9-A2F46FAF8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3665"/>
            <a:ext cx="10515600" cy="5240592"/>
          </a:xfrm>
        </p:spPr>
        <p:txBody>
          <a:bodyPr>
            <a:noAutofit/>
          </a:bodyPr>
          <a:lstStyle/>
          <a:p>
            <a:r>
              <a:rPr lang="cs-CZ" sz="2000" i="1" dirty="0"/>
              <a:t>Handbook </a:t>
            </a:r>
            <a:r>
              <a:rPr lang="cs-CZ" sz="2000" i="1" dirty="0" err="1"/>
              <a:t>of</a:t>
            </a:r>
            <a:r>
              <a:rPr lang="cs-CZ" sz="2000" i="1" dirty="0"/>
              <a:t> </a:t>
            </a:r>
            <a:r>
              <a:rPr lang="cs-CZ" sz="2000" i="1" dirty="0" err="1"/>
              <a:t>Narratology</a:t>
            </a:r>
            <a:r>
              <a:rPr lang="cs-CZ" sz="2000" i="1" dirty="0"/>
              <a:t> </a:t>
            </a:r>
            <a:r>
              <a:rPr lang="cs-CZ" sz="2000" dirty="0"/>
              <a:t>(</a:t>
            </a:r>
            <a:r>
              <a:rPr lang="cs-CZ" sz="2000" dirty="0" err="1"/>
              <a:t>see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Living</a:t>
            </a:r>
            <a:r>
              <a:rPr lang="cs-CZ" sz="2000" dirty="0"/>
              <a:t> Handbook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Narratology</a:t>
            </a:r>
            <a:r>
              <a:rPr lang="cs-CZ" sz="2000" dirty="0"/>
              <a:t> )  </a:t>
            </a:r>
          </a:p>
          <a:p>
            <a:r>
              <a:rPr lang="cs-CZ" sz="2000" dirty="0">
                <a:hlinkClick r:id="rId2"/>
              </a:rPr>
              <a:t>http://www.lhn.uni-hamburg.de/</a:t>
            </a:r>
            <a:endParaRPr lang="cs-CZ" sz="2000" dirty="0"/>
          </a:p>
          <a:p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Bal, </a:t>
            </a:r>
            <a:r>
              <a:rPr lang="cs-CZ" sz="2000" dirty="0" err="1"/>
              <a:t>Mieke</a:t>
            </a:r>
            <a:r>
              <a:rPr lang="cs-CZ" sz="2000" dirty="0"/>
              <a:t>. </a:t>
            </a:r>
            <a:r>
              <a:rPr lang="cs-CZ" sz="2000" i="1" dirty="0" err="1"/>
              <a:t>Narratology</a:t>
            </a:r>
            <a:r>
              <a:rPr lang="cs-CZ" sz="2000" i="1" dirty="0"/>
              <a:t>: </a:t>
            </a:r>
            <a:r>
              <a:rPr lang="cs-CZ" sz="2000" i="1" dirty="0" err="1"/>
              <a:t>Introduction</a:t>
            </a:r>
            <a:r>
              <a:rPr lang="cs-CZ" sz="2000" i="1" dirty="0"/>
              <a:t> to </a:t>
            </a:r>
            <a:r>
              <a:rPr lang="cs-CZ" sz="2000" i="1" dirty="0" err="1"/>
              <a:t>the</a:t>
            </a:r>
            <a:r>
              <a:rPr lang="cs-CZ" sz="2000" i="1" dirty="0"/>
              <a:t> </a:t>
            </a:r>
            <a:r>
              <a:rPr lang="cs-CZ" sz="2000" i="1" dirty="0" err="1"/>
              <a:t>Theory</a:t>
            </a:r>
            <a:r>
              <a:rPr lang="cs-CZ" sz="2000" i="1" dirty="0"/>
              <a:t> </a:t>
            </a:r>
            <a:r>
              <a:rPr lang="cs-CZ" sz="2000" i="1" dirty="0" err="1"/>
              <a:t>of</a:t>
            </a:r>
            <a:r>
              <a:rPr lang="cs-CZ" sz="2000" i="1" dirty="0"/>
              <a:t> </a:t>
            </a:r>
            <a:r>
              <a:rPr lang="cs-CZ" sz="2000" i="1" dirty="0" err="1"/>
              <a:t>Narrative</a:t>
            </a:r>
            <a:r>
              <a:rPr lang="cs-CZ" sz="2000" dirty="0"/>
              <a:t>. 3rd </a:t>
            </a:r>
            <a:r>
              <a:rPr lang="cs-CZ" sz="2000" dirty="0" err="1"/>
              <a:t>ed</a:t>
            </a:r>
            <a:r>
              <a:rPr lang="cs-CZ" sz="2000" dirty="0"/>
              <a:t>. Toronto: University </a:t>
            </a:r>
            <a:r>
              <a:rPr lang="cs-CZ" sz="2000" dirty="0" err="1"/>
              <a:t>of</a:t>
            </a:r>
            <a:r>
              <a:rPr lang="cs-CZ" sz="2000" dirty="0"/>
              <a:t> Toronto </a:t>
            </a:r>
            <a:r>
              <a:rPr lang="cs-CZ" sz="2000" dirty="0" err="1"/>
              <a:t>Press</a:t>
            </a:r>
            <a:r>
              <a:rPr lang="cs-CZ" sz="2000" dirty="0"/>
              <a:t>, 2009. </a:t>
            </a:r>
          </a:p>
          <a:p>
            <a:pPr>
              <a:lnSpc>
                <a:spcPct val="100000"/>
              </a:lnSpc>
            </a:pPr>
            <a:r>
              <a:rPr lang="cs-CZ" sz="2000" i="1" dirty="0" err="1"/>
              <a:t>Narratology</a:t>
            </a:r>
            <a:r>
              <a:rPr lang="cs-CZ" sz="2000" i="1" dirty="0"/>
              <a:t>. </a:t>
            </a:r>
            <a:r>
              <a:rPr lang="cs-CZ" sz="2000" i="1" dirty="0" err="1"/>
              <a:t>An</a:t>
            </a:r>
            <a:r>
              <a:rPr lang="cs-CZ" sz="2000" i="1" dirty="0"/>
              <a:t> </a:t>
            </a:r>
            <a:r>
              <a:rPr lang="cs-CZ" sz="2000" i="1" dirty="0" err="1"/>
              <a:t>Introduction</a:t>
            </a:r>
            <a:r>
              <a:rPr lang="cs-CZ" sz="2000" dirty="0"/>
              <a:t>. </a:t>
            </a:r>
            <a:r>
              <a:rPr lang="cs-CZ" sz="2000" dirty="0" err="1"/>
              <a:t>Edited</a:t>
            </a:r>
            <a:r>
              <a:rPr lang="cs-CZ" sz="2000" dirty="0"/>
              <a:t> by José Angel </a:t>
            </a:r>
            <a:r>
              <a:rPr lang="cs-CZ" sz="2000" dirty="0" err="1"/>
              <a:t>García</a:t>
            </a:r>
            <a:r>
              <a:rPr lang="cs-CZ" sz="2000" dirty="0"/>
              <a:t> Landa - </a:t>
            </a:r>
            <a:r>
              <a:rPr lang="cs-CZ" sz="2000" dirty="0" err="1"/>
              <a:t>Susana</a:t>
            </a:r>
            <a:r>
              <a:rPr lang="cs-CZ" sz="2000" dirty="0"/>
              <a:t> </a:t>
            </a:r>
            <a:r>
              <a:rPr lang="cs-CZ" sz="2000" dirty="0" err="1"/>
              <a:t>Onega</a:t>
            </a:r>
            <a:r>
              <a:rPr lang="cs-CZ" sz="2000" dirty="0"/>
              <a:t>. 1st </a:t>
            </a:r>
            <a:r>
              <a:rPr lang="cs-CZ" sz="2000" dirty="0" err="1"/>
              <a:t>pub</a:t>
            </a:r>
            <a:r>
              <a:rPr lang="cs-CZ" sz="2000" dirty="0"/>
              <a:t>. London: </a:t>
            </a:r>
            <a:r>
              <a:rPr lang="cs-CZ" sz="2000" dirty="0" err="1"/>
              <a:t>Longman</a:t>
            </a:r>
            <a:r>
              <a:rPr lang="cs-CZ" sz="2000" dirty="0"/>
              <a:t>, 1996.</a:t>
            </a:r>
          </a:p>
          <a:p>
            <a:pPr>
              <a:lnSpc>
                <a:spcPct val="100000"/>
              </a:lnSpc>
            </a:pPr>
            <a:r>
              <a:rPr lang="cs-CZ" sz="2000" i="1" dirty="0" err="1"/>
              <a:t>Current</a:t>
            </a:r>
            <a:r>
              <a:rPr lang="cs-CZ" sz="2000" i="1" dirty="0"/>
              <a:t> </a:t>
            </a:r>
            <a:r>
              <a:rPr lang="cs-CZ" sz="2000" i="1" dirty="0" err="1"/>
              <a:t>Trends</a:t>
            </a:r>
            <a:r>
              <a:rPr lang="cs-CZ" sz="2000" i="1" dirty="0"/>
              <a:t> in </a:t>
            </a:r>
            <a:r>
              <a:rPr lang="cs-CZ" sz="2000" i="1" dirty="0" err="1"/>
              <a:t>Narratology</a:t>
            </a:r>
            <a:r>
              <a:rPr lang="cs-CZ" sz="2000" dirty="0"/>
              <a:t>. </a:t>
            </a:r>
            <a:r>
              <a:rPr lang="cs-CZ" sz="2000" dirty="0" err="1"/>
              <a:t>Edited</a:t>
            </a:r>
            <a:r>
              <a:rPr lang="cs-CZ" sz="2000" dirty="0"/>
              <a:t> by Greta </a:t>
            </a:r>
            <a:r>
              <a:rPr lang="cs-CZ" sz="2000" dirty="0" err="1"/>
              <a:t>Olson</a:t>
            </a:r>
            <a:r>
              <a:rPr lang="cs-CZ" sz="2000" dirty="0"/>
              <a:t>. New York: De </a:t>
            </a:r>
            <a:r>
              <a:rPr lang="cs-CZ" sz="2000" dirty="0" err="1"/>
              <a:t>Gruyter</a:t>
            </a:r>
            <a:r>
              <a:rPr lang="cs-CZ" sz="2000" dirty="0"/>
              <a:t>, 2011. </a:t>
            </a:r>
          </a:p>
          <a:p>
            <a:pPr>
              <a:lnSpc>
                <a:spcPct val="100000"/>
              </a:lnSpc>
            </a:pPr>
            <a:r>
              <a:rPr lang="cs-CZ" sz="2000" i="1" dirty="0" err="1"/>
              <a:t>What</a:t>
            </a:r>
            <a:r>
              <a:rPr lang="cs-CZ" sz="2000" i="1" dirty="0"/>
              <a:t> </a:t>
            </a:r>
            <a:r>
              <a:rPr lang="cs-CZ" sz="2000" i="1" dirty="0" err="1"/>
              <a:t>is</a:t>
            </a:r>
            <a:r>
              <a:rPr lang="cs-CZ" sz="2000" i="1" dirty="0"/>
              <a:t> </a:t>
            </a:r>
            <a:r>
              <a:rPr lang="cs-CZ" sz="2000" i="1" dirty="0" err="1"/>
              <a:t>Narratology</a:t>
            </a:r>
            <a:r>
              <a:rPr lang="cs-CZ" sz="2000" i="1" dirty="0"/>
              <a:t>? </a:t>
            </a:r>
            <a:r>
              <a:rPr lang="cs-CZ" sz="2000" i="1" dirty="0" err="1"/>
              <a:t>Questions</a:t>
            </a:r>
            <a:r>
              <a:rPr lang="cs-CZ" sz="2000" i="1" dirty="0"/>
              <a:t> and </a:t>
            </a:r>
            <a:r>
              <a:rPr lang="cs-CZ" sz="2000" i="1" dirty="0" err="1"/>
              <a:t>Answers</a:t>
            </a:r>
            <a:r>
              <a:rPr lang="cs-CZ" sz="2000" i="1" dirty="0"/>
              <a:t> </a:t>
            </a:r>
            <a:r>
              <a:rPr lang="cs-CZ" sz="2000" i="1" dirty="0" err="1"/>
              <a:t>Regarding</a:t>
            </a:r>
            <a:r>
              <a:rPr lang="cs-CZ" sz="2000" i="1" dirty="0"/>
              <a:t> </a:t>
            </a:r>
            <a:r>
              <a:rPr lang="cs-CZ" sz="2000" i="1" dirty="0" err="1"/>
              <a:t>the</a:t>
            </a:r>
            <a:r>
              <a:rPr lang="cs-CZ" sz="2000" i="1" dirty="0"/>
              <a:t> Status </a:t>
            </a:r>
            <a:r>
              <a:rPr lang="cs-CZ" sz="2000" i="1" dirty="0" err="1"/>
              <a:t>of</a:t>
            </a:r>
            <a:r>
              <a:rPr lang="cs-CZ" sz="2000" i="1" dirty="0"/>
              <a:t> a </a:t>
            </a:r>
            <a:r>
              <a:rPr lang="cs-CZ" sz="2000" i="1" dirty="0" err="1"/>
              <a:t>Theory</a:t>
            </a:r>
            <a:r>
              <a:rPr lang="cs-CZ" sz="2000" dirty="0"/>
              <a:t>. </a:t>
            </a:r>
            <a:r>
              <a:rPr lang="cs-CZ" sz="2000" dirty="0" err="1"/>
              <a:t>Edited</a:t>
            </a:r>
            <a:r>
              <a:rPr lang="cs-CZ" sz="2000" dirty="0"/>
              <a:t> by Tom </a:t>
            </a:r>
            <a:r>
              <a:rPr lang="cs-CZ" sz="2000" dirty="0" err="1"/>
              <a:t>Kindt</a:t>
            </a:r>
            <a:r>
              <a:rPr lang="cs-CZ" sz="2000" dirty="0"/>
              <a:t> - Hans-Harald </a:t>
            </a:r>
            <a:r>
              <a:rPr lang="cs-CZ" sz="2000" dirty="0" err="1"/>
              <a:t>Mèuller</a:t>
            </a:r>
            <a:r>
              <a:rPr lang="cs-CZ" sz="2000" dirty="0"/>
              <a:t>. New York: Walter de </a:t>
            </a:r>
            <a:r>
              <a:rPr lang="cs-CZ" sz="2000" dirty="0" err="1"/>
              <a:t>Gruyter</a:t>
            </a:r>
            <a:r>
              <a:rPr lang="cs-CZ" sz="2000" dirty="0"/>
              <a:t>, 2003. </a:t>
            </a:r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36470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F00686-ACA7-44D5-AD9E-DFEAC09A4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10466C-D88E-4393-A840-97C2D8F5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199"/>
            <a:ext cx="10515600" cy="4957763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cs-CZ" sz="2000" i="1" dirty="0" err="1"/>
              <a:t>Postclassical</a:t>
            </a:r>
            <a:r>
              <a:rPr lang="cs-CZ" sz="2000" i="1" dirty="0"/>
              <a:t> </a:t>
            </a:r>
            <a:r>
              <a:rPr lang="cs-CZ" sz="2000" i="1" dirty="0" err="1"/>
              <a:t>Narratology</a:t>
            </a:r>
            <a:r>
              <a:rPr lang="cs-CZ" sz="2000" i="1" dirty="0"/>
              <a:t>: </a:t>
            </a:r>
            <a:r>
              <a:rPr lang="cs-CZ" sz="2000" i="1" dirty="0" err="1"/>
              <a:t>Approaches</a:t>
            </a:r>
            <a:r>
              <a:rPr lang="cs-CZ" sz="2000" i="1" dirty="0"/>
              <a:t> and </a:t>
            </a:r>
            <a:r>
              <a:rPr lang="cs-CZ" sz="2000" i="1" dirty="0" err="1"/>
              <a:t>Analyses</a:t>
            </a:r>
            <a:r>
              <a:rPr lang="cs-CZ" sz="2000" dirty="0"/>
              <a:t>. </a:t>
            </a:r>
            <a:r>
              <a:rPr lang="cs-CZ" sz="2000" dirty="0" err="1"/>
              <a:t>Edited</a:t>
            </a:r>
            <a:r>
              <a:rPr lang="cs-CZ" sz="2000" dirty="0"/>
              <a:t> by Jan </a:t>
            </a:r>
            <a:r>
              <a:rPr lang="cs-CZ" sz="2000" dirty="0" err="1"/>
              <a:t>Alber</a:t>
            </a:r>
            <a:r>
              <a:rPr lang="cs-CZ" sz="2000" dirty="0"/>
              <a:t> - Monika </a:t>
            </a:r>
            <a:r>
              <a:rPr lang="cs-CZ" sz="2000" dirty="0" err="1"/>
              <a:t>Fludernik</a:t>
            </a:r>
            <a:r>
              <a:rPr lang="cs-CZ" sz="2000" dirty="0"/>
              <a:t>. </a:t>
            </a:r>
            <a:r>
              <a:rPr lang="cs-CZ" sz="2000" dirty="0" err="1"/>
              <a:t>Columbus</a:t>
            </a:r>
            <a:r>
              <a:rPr lang="cs-CZ" sz="2000" dirty="0"/>
              <a:t>: Ohio </a:t>
            </a:r>
            <a:r>
              <a:rPr lang="cs-CZ" sz="2000" dirty="0" err="1"/>
              <a:t>State</a:t>
            </a:r>
            <a:r>
              <a:rPr lang="cs-CZ" sz="2000" dirty="0"/>
              <a:t> University </a:t>
            </a:r>
            <a:r>
              <a:rPr lang="cs-CZ" sz="2000" dirty="0" err="1"/>
              <a:t>Press</a:t>
            </a:r>
            <a:r>
              <a:rPr lang="cs-CZ" sz="2000" dirty="0"/>
              <a:t>, 2010. </a:t>
            </a:r>
          </a:p>
          <a:p>
            <a:pPr lvl="0">
              <a:lnSpc>
                <a:spcPct val="100000"/>
              </a:lnSpc>
            </a:pPr>
            <a:r>
              <a:rPr lang="cs-CZ" sz="2000" i="1" dirty="0" err="1"/>
              <a:t>Narratology</a:t>
            </a:r>
            <a:r>
              <a:rPr lang="cs-CZ" sz="2000" i="1" dirty="0"/>
              <a:t> in </a:t>
            </a:r>
            <a:r>
              <a:rPr lang="cs-CZ" sz="2000" i="1" dirty="0" err="1"/>
              <a:t>the</a:t>
            </a:r>
            <a:r>
              <a:rPr lang="cs-CZ" sz="2000" i="1" dirty="0"/>
              <a:t> Age </a:t>
            </a:r>
            <a:r>
              <a:rPr lang="cs-CZ" sz="2000" i="1" dirty="0" err="1"/>
              <a:t>of</a:t>
            </a:r>
            <a:r>
              <a:rPr lang="cs-CZ" sz="2000" i="1" dirty="0"/>
              <a:t> </a:t>
            </a:r>
            <a:r>
              <a:rPr lang="cs-CZ" sz="2000" i="1" dirty="0" err="1"/>
              <a:t>Cross-disciplinary</a:t>
            </a:r>
            <a:r>
              <a:rPr lang="cs-CZ" sz="2000" i="1" dirty="0"/>
              <a:t> </a:t>
            </a:r>
            <a:r>
              <a:rPr lang="cs-CZ" sz="2000" i="1" dirty="0" err="1"/>
              <a:t>Narrative</a:t>
            </a:r>
            <a:r>
              <a:rPr lang="cs-CZ" sz="2000" i="1" dirty="0"/>
              <a:t> </a:t>
            </a:r>
            <a:r>
              <a:rPr lang="cs-CZ" sz="2000" i="1" dirty="0" err="1"/>
              <a:t>Research</a:t>
            </a:r>
            <a:r>
              <a:rPr lang="cs-CZ" sz="2000" dirty="0"/>
              <a:t>. </a:t>
            </a:r>
            <a:r>
              <a:rPr lang="cs-CZ" sz="2000" dirty="0" err="1"/>
              <a:t>Edited</a:t>
            </a:r>
            <a:r>
              <a:rPr lang="cs-CZ" sz="2000" dirty="0"/>
              <a:t> by Sandra </a:t>
            </a:r>
            <a:r>
              <a:rPr lang="cs-CZ" sz="2000" dirty="0" err="1"/>
              <a:t>Heinen</a:t>
            </a:r>
            <a:r>
              <a:rPr lang="cs-CZ" sz="2000" dirty="0"/>
              <a:t> - Roy Sommer. </a:t>
            </a:r>
            <a:r>
              <a:rPr lang="cs-CZ" sz="2000" dirty="0" err="1"/>
              <a:t>Berlin</a:t>
            </a:r>
            <a:r>
              <a:rPr lang="cs-CZ" sz="2000" dirty="0"/>
              <a:t>: Walter de </a:t>
            </a:r>
            <a:r>
              <a:rPr lang="cs-CZ" sz="2000" dirty="0" err="1"/>
              <a:t>Gruyter</a:t>
            </a:r>
            <a:r>
              <a:rPr lang="cs-CZ" sz="2000" dirty="0"/>
              <a:t>, 2009. </a:t>
            </a:r>
          </a:p>
          <a:p>
            <a:pPr lvl="0">
              <a:lnSpc>
                <a:spcPct val="100000"/>
              </a:lnSpc>
            </a:pPr>
            <a:r>
              <a:rPr lang="cs-CZ" sz="2000" i="1" dirty="0" err="1"/>
              <a:t>Narratology</a:t>
            </a:r>
            <a:r>
              <a:rPr lang="cs-CZ" sz="2000" i="1" dirty="0"/>
              <a:t> </a:t>
            </a:r>
            <a:r>
              <a:rPr lang="cs-CZ" sz="2000" i="1" dirty="0" err="1"/>
              <a:t>Beyond</a:t>
            </a:r>
            <a:r>
              <a:rPr lang="cs-CZ" sz="2000" i="1" dirty="0"/>
              <a:t> </a:t>
            </a:r>
            <a:r>
              <a:rPr lang="cs-CZ" sz="2000" i="1" dirty="0" err="1"/>
              <a:t>Literary</a:t>
            </a:r>
            <a:r>
              <a:rPr lang="cs-CZ" sz="2000" i="1" dirty="0"/>
              <a:t> </a:t>
            </a:r>
            <a:r>
              <a:rPr lang="cs-CZ" sz="2000" i="1" dirty="0" err="1"/>
              <a:t>Criticism</a:t>
            </a:r>
            <a:r>
              <a:rPr lang="cs-CZ" sz="2000" i="1" dirty="0"/>
              <a:t>, </a:t>
            </a:r>
            <a:r>
              <a:rPr lang="cs-CZ" sz="2000" i="1" dirty="0" err="1"/>
              <a:t>Mediality</a:t>
            </a:r>
            <a:r>
              <a:rPr lang="cs-CZ" sz="2000" i="1" dirty="0"/>
              <a:t>, </a:t>
            </a:r>
            <a:r>
              <a:rPr lang="cs-CZ" sz="2000" i="1" dirty="0" err="1"/>
              <a:t>Disciplinarity</a:t>
            </a:r>
            <a:r>
              <a:rPr lang="cs-CZ" sz="2000" dirty="0"/>
              <a:t>. </a:t>
            </a:r>
            <a:r>
              <a:rPr lang="cs-CZ" sz="2000" dirty="0" err="1"/>
              <a:t>Edited</a:t>
            </a:r>
            <a:r>
              <a:rPr lang="cs-CZ" sz="2000" dirty="0"/>
              <a:t> by Jan </a:t>
            </a:r>
            <a:r>
              <a:rPr lang="cs-CZ" sz="2000" dirty="0" err="1"/>
              <a:t>Christoph</a:t>
            </a:r>
            <a:r>
              <a:rPr lang="cs-CZ" sz="2000" dirty="0"/>
              <a:t> </a:t>
            </a:r>
            <a:r>
              <a:rPr lang="cs-CZ" sz="2000" dirty="0" err="1"/>
              <a:t>Meister</a:t>
            </a:r>
            <a:r>
              <a:rPr lang="cs-CZ" sz="2000" dirty="0"/>
              <a:t> - Tom </a:t>
            </a:r>
            <a:r>
              <a:rPr lang="cs-CZ" sz="2000" dirty="0" err="1"/>
              <a:t>Kindt</a:t>
            </a:r>
            <a:r>
              <a:rPr lang="cs-CZ" sz="2000" dirty="0"/>
              <a:t> - Wilhelm </a:t>
            </a:r>
            <a:r>
              <a:rPr lang="cs-CZ" sz="2000" dirty="0" err="1"/>
              <a:t>Schernus</a:t>
            </a:r>
            <a:r>
              <a:rPr lang="cs-CZ" sz="2000" dirty="0"/>
              <a:t>. New York: Walter de </a:t>
            </a:r>
            <a:r>
              <a:rPr lang="cs-CZ" sz="2000" dirty="0" err="1"/>
              <a:t>Gruyter</a:t>
            </a:r>
            <a:r>
              <a:rPr lang="cs-CZ" sz="2000" dirty="0"/>
              <a:t>, 2005. </a:t>
            </a:r>
          </a:p>
          <a:p>
            <a:pPr lvl="0">
              <a:lnSpc>
                <a:spcPct val="100000"/>
              </a:lnSpc>
            </a:pPr>
            <a:r>
              <a:rPr lang="cs-CZ" sz="2000" dirty="0" err="1"/>
              <a:t>Fludernik</a:t>
            </a:r>
            <a:r>
              <a:rPr lang="cs-CZ" sz="2000" dirty="0"/>
              <a:t>, Monika. </a:t>
            </a:r>
            <a:r>
              <a:rPr lang="cs-CZ" sz="2000" i="1" dirty="0" err="1"/>
              <a:t>Towards</a:t>
            </a:r>
            <a:r>
              <a:rPr lang="cs-CZ" sz="2000" i="1" dirty="0"/>
              <a:t> a „Natural" </a:t>
            </a:r>
            <a:r>
              <a:rPr lang="cs-CZ" sz="2000" i="1" dirty="0" err="1"/>
              <a:t>Narratology</a:t>
            </a:r>
            <a:r>
              <a:rPr lang="cs-CZ" sz="2000" dirty="0"/>
              <a:t>. London: </a:t>
            </a:r>
            <a:r>
              <a:rPr lang="cs-CZ" sz="2000" dirty="0" err="1"/>
              <a:t>Routledge</a:t>
            </a:r>
            <a:r>
              <a:rPr lang="cs-CZ" sz="2000" dirty="0"/>
              <a:t>, </a:t>
            </a:r>
            <a:r>
              <a:rPr lang="cs-CZ" sz="2000" dirty="0" err="1"/>
              <a:t>Taylor</a:t>
            </a:r>
            <a:r>
              <a:rPr lang="cs-CZ" sz="2000" dirty="0"/>
              <a:t> &amp; Francis Group, 1996. </a:t>
            </a:r>
          </a:p>
          <a:p>
            <a:pPr lvl="0">
              <a:lnSpc>
                <a:spcPct val="100000"/>
              </a:lnSpc>
            </a:pPr>
            <a:r>
              <a:rPr lang="cs-CZ" sz="2000" i="1" dirty="0" err="1"/>
              <a:t>The</a:t>
            </a:r>
            <a:r>
              <a:rPr lang="cs-CZ" sz="2000" i="1" dirty="0"/>
              <a:t> Dynamics </a:t>
            </a:r>
            <a:r>
              <a:rPr lang="cs-CZ" sz="2000" i="1" dirty="0" err="1"/>
              <a:t>of</a:t>
            </a:r>
            <a:r>
              <a:rPr lang="cs-CZ" sz="2000" i="1" dirty="0"/>
              <a:t> </a:t>
            </a:r>
            <a:r>
              <a:rPr lang="cs-CZ" sz="2000" i="1" dirty="0" err="1"/>
              <a:t>Narrative</a:t>
            </a:r>
            <a:r>
              <a:rPr lang="cs-CZ" sz="2000" i="1" dirty="0"/>
              <a:t> </a:t>
            </a:r>
            <a:r>
              <a:rPr lang="cs-CZ" sz="2000" i="1" dirty="0" err="1"/>
              <a:t>Form</a:t>
            </a:r>
            <a:r>
              <a:rPr lang="cs-CZ" sz="2000" i="1" dirty="0"/>
              <a:t> </a:t>
            </a:r>
            <a:r>
              <a:rPr lang="cs-CZ" sz="2000" i="1" dirty="0" err="1"/>
              <a:t>Studies</a:t>
            </a:r>
            <a:r>
              <a:rPr lang="cs-CZ" sz="2000" i="1" dirty="0"/>
              <a:t> in </a:t>
            </a:r>
            <a:r>
              <a:rPr lang="cs-CZ" sz="2000" i="1" dirty="0" err="1"/>
              <a:t>Anglo-American</a:t>
            </a:r>
            <a:r>
              <a:rPr lang="cs-CZ" sz="2000" i="1" dirty="0"/>
              <a:t> </a:t>
            </a:r>
            <a:r>
              <a:rPr lang="cs-CZ" sz="2000" i="1" dirty="0" err="1"/>
              <a:t>Narratology</a:t>
            </a:r>
            <a:r>
              <a:rPr lang="cs-CZ" sz="2000" dirty="0"/>
              <a:t>. </a:t>
            </a:r>
            <a:r>
              <a:rPr lang="cs-CZ" sz="2000" dirty="0" err="1"/>
              <a:t>Edited</a:t>
            </a:r>
            <a:r>
              <a:rPr lang="cs-CZ" sz="2000" dirty="0"/>
              <a:t> by John </a:t>
            </a:r>
            <a:r>
              <a:rPr lang="cs-CZ" sz="2000" dirty="0" err="1"/>
              <a:t>Pier</a:t>
            </a:r>
            <a:r>
              <a:rPr lang="cs-CZ" sz="2000" dirty="0"/>
              <a:t>. New York: Walter de </a:t>
            </a:r>
            <a:r>
              <a:rPr lang="cs-CZ" sz="2000" dirty="0" err="1"/>
              <a:t>Gruyter</a:t>
            </a:r>
            <a:r>
              <a:rPr lang="cs-CZ" sz="2000" dirty="0"/>
              <a:t>, 2004. </a:t>
            </a:r>
          </a:p>
          <a:p>
            <a:pPr lvl="0">
              <a:lnSpc>
                <a:spcPct val="100000"/>
              </a:lnSpc>
            </a:pPr>
            <a:r>
              <a:rPr lang="cs-CZ" sz="2000" i="1" dirty="0" err="1"/>
              <a:t>Storyworlds</a:t>
            </a:r>
            <a:r>
              <a:rPr lang="cs-CZ" sz="2000" i="1" dirty="0"/>
              <a:t> </a:t>
            </a:r>
            <a:r>
              <a:rPr lang="cs-CZ" sz="2000" i="1" dirty="0" err="1"/>
              <a:t>Across</a:t>
            </a:r>
            <a:r>
              <a:rPr lang="cs-CZ" sz="2000" i="1" dirty="0"/>
              <a:t> Media: </a:t>
            </a:r>
            <a:r>
              <a:rPr lang="cs-CZ" sz="2000" i="1" dirty="0" err="1"/>
              <a:t>Toward</a:t>
            </a:r>
            <a:r>
              <a:rPr lang="cs-CZ" sz="2000" i="1" dirty="0"/>
              <a:t> a Media-</a:t>
            </a:r>
            <a:r>
              <a:rPr lang="cs-CZ" sz="2000" i="1" dirty="0" err="1"/>
              <a:t>conscious</a:t>
            </a:r>
            <a:r>
              <a:rPr lang="cs-CZ" sz="2000" i="1" dirty="0"/>
              <a:t> </a:t>
            </a:r>
            <a:r>
              <a:rPr lang="cs-CZ" sz="2000" i="1" dirty="0" err="1"/>
              <a:t>Narratology</a:t>
            </a:r>
            <a:r>
              <a:rPr lang="cs-CZ" sz="2000" dirty="0"/>
              <a:t>. </a:t>
            </a:r>
            <a:r>
              <a:rPr lang="cs-CZ" sz="2000" dirty="0" err="1"/>
              <a:t>Edited</a:t>
            </a:r>
            <a:r>
              <a:rPr lang="cs-CZ" sz="2000" dirty="0"/>
              <a:t> by Marie-Laure Ryan - Jan-</a:t>
            </a:r>
            <a:r>
              <a:rPr lang="cs-CZ" sz="2000" dirty="0" err="1"/>
              <a:t>Noël</a:t>
            </a:r>
            <a:r>
              <a:rPr lang="cs-CZ" sz="2000" dirty="0"/>
              <a:t> </a:t>
            </a:r>
            <a:r>
              <a:rPr lang="cs-CZ" sz="2000" dirty="0" err="1"/>
              <a:t>Thon</a:t>
            </a:r>
            <a:r>
              <a:rPr lang="cs-CZ" sz="2000" dirty="0"/>
              <a:t>. Lincoln: University </a:t>
            </a:r>
            <a:r>
              <a:rPr lang="cs-CZ" sz="2000" dirty="0" err="1"/>
              <a:t>of</a:t>
            </a:r>
            <a:r>
              <a:rPr lang="cs-CZ" sz="2000" dirty="0"/>
              <a:t> Nebraska </a:t>
            </a:r>
            <a:r>
              <a:rPr lang="cs-CZ" sz="2000" dirty="0" err="1"/>
              <a:t>Press</a:t>
            </a:r>
            <a:r>
              <a:rPr lang="cs-CZ" sz="2000" dirty="0"/>
              <a:t>, 2014.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13685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85E2C-0A7E-4A96-AF36-25498CEE9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C00000"/>
                </a:solidFill>
              </a:rPr>
              <a:t>Scientific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Organizations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DFD586-17AB-4011-AC98-B6E8A269E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International Society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Study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Narrative</a:t>
            </a:r>
            <a:r>
              <a:rPr lang="cs-CZ" dirty="0"/>
              <a:t> (ISSN)</a:t>
            </a:r>
          </a:p>
          <a:p>
            <a:r>
              <a:rPr lang="cs-CZ" dirty="0">
                <a:hlinkClick r:id="rId2"/>
              </a:rPr>
              <a:t>http://narrative.georgetown.edu/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Narratology</a:t>
            </a:r>
            <a:r>
              <a:rPr lang="cs-CZ" dirty="0"/>
              <a:t> Network (ENN)</a:t>
            </a:r>
          </a:p>
          <a:p>
            <a:r>
              <a:rPr lang="cs-CZ" dirty="0">
                <a:hlinkClick r:id="rId3"/>
              </a:rPr>
              <a:t>http://narratology.net/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258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3E9EA6-139F-420A-8E96-167CBF446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C00000"/>
                </a:solidFill>
              </a:rPr>
              <a:t>Credit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requirements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6ACB73-A53B-442F-B2F2-2286E0B77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Credit</a:t>
            </a:r>
            <a:r>
              <a:rPr lang="cs-CZ" dirty="0"/>
              <a:t> </a:t>
            </a:r>
            <a:r>
              <a:rPr lang="cs-CZ" dirty="0" err="1"/>
              <a:t>requirements</a:t>
            </a:r>
            <a:r>
              <a:rPr lang="cs-CZ" dirty="0"/>
              <a:t>: </a:t>
            </a:r>
            <a:r>
              <a:rPr lang="cs-CZ" dirty="0" err="1"/>
              <a:t>students</a:t>
            </a:r>
            <a:r>
              <a:rPr lang="cs-CZ" dirty="0"/>
              <a:t> </a:t>
            </a:r>
            <a:r>
              <a:rPr lang="cs-CZ" dirty="0" err="1"/>
              <a:t>pass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b="1" dirty="0"/>
              <a:t>test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contains</a:t>
            </a:r>
            <a:r>
              <a:rPr lang="cs-CZ" dirty="0"/>
              <a:t> </a:t>
            </a:r>
            <a:r>
              <a:rPr lang="cs-CZ" dirty="0" err="1"/>
              <a:t>questions</a:t>
            </a:r>
            <a:r>
              <a:rPr lang="cs-CZ" dirty="0"/>
              <a:t> </a:t>
            </a:r>
            <a:r>
              <a:rPr lang="cs-CZ" dirty="0" err="1"/>
              <a:t>related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topics</a:t>
            </a:r>
            <a:r>
              <a:rPr lang="cs-CZ" dirty="0"/>
              <a:t> </a:t>
            </a:r>
            <a:r>
              <a:rPr lang="cs-CZ" dirty="0" err="1"/>
              <a:t>listed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syllabus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test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scored</a:t>
            </a:r>
            <a:r>
              <a:rPr lang="cs-CZ" dirty="0"/>
              <a:t>. </a:t>
            </a:r>
            <a:r>
              <a:rPr lang="cs-CZ" dirty="0" err="1"/>
              <a:t>Students</a:t>
            </a:r>
            <a:r>
              <a:rPr lang="cs-CZ" dirty="0"/>
              <a:t>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obtain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least 70 % </a:t>
            </a:r>
            <a:r>
              <a:rPr lang="cs-CZ" dirty="0" err="1"/>
              <a:t>right</a:t>
            </a:r>
            <a:r>
              <a:rPr lang="cs-CZ" dirty="0"/>
              <a:t> </a:t>
            </a:r>
            <a:r>
              <a:rPr lang="cs-CZ" dirty="0" err="1"/>
              <a:t>answers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53387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2375</Words>
  <Application>Microsoft Office PowerPoint</Application>
  <PresentationFormat>Širokoúhlá obrazovka</PresentationFormat>
  <Paragraphs>492</Paragraphs>
  <Slides>56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HeadingPairs>
  <TitlesOfParts>
    <vt:vector size="63" baseType="lpstr">
      <vt:lpstr>Arial</vt:lpstr>
      <vt:lpstr>Calibri</vt:lpstr>
      <vt:lpstr>Calibri Light</vt:lpstr>
      <vt:lpstr>Times New Roman</vt:lpstr>
      <vt:lpstr>Wingdings</vt:lpstr>
      <vt:lpstr>Wingdings 2</vt:lpstr>
      <vt:lpstr>Motiv Office</vt:lpstr>
      <vt:lpstr>An Introduction to Narratology</vt:lpstr>
      <vt:lpstr>Prezentace aplikace PowerPoint</vt:lpstr>
      <vt:lpstr>Prezentace aplikace PowerPoint</vt:lpstr>
      <vt:lpstr>Compulsory Literature</vt:lpstr>
      <vt:lpstr>Literature (in Czech)</vt:lpstr>
      <vt:lpstr>Literature (in English)</vt:lpstr>
      <vt:lpstr>Prezentace aplikace PowerPoint</vt:lpstr>
      <vt:lpstr>Scientific Organizations</vt:lpstr>
      <vt:lpstr>Credit requirements</vt:lpstr>
      <vt:lpstr>An Introduction to Narratology</vt:lpstr>
      <vt:lpstr>Story and Narrative</vt:lpstr>
      <vt:lpstr>Story and Narrative</vt:lpstr>
      <vt:lpstr>Prezentace aplikace PowerPoint</vt:lpstr>
      <vt:lpstr>Prezentace aplikace PowerPoint</vt:lpstr>
      <vt:lpstr>Prezentace aplikace PowerPoint</vt:lpstr>
      <vt:lpstr>Prezentace aplikace PowerPoint</vt:lpstr>
      <vt:lpstr> Story and Narrative  </vt:lpstr>
      <vt:lpstr>Narrative realism</vt:lpstr>
      <vt:lpstr>Narrative constructivism</vt:lpstr>
      <vt:lpstr>Narrative imagination</vt:lpstr>
      <vt:lpstr>    Isaac Newton (1643-1727)  </vt:lpstr>
      <vt:lpstr>Six key explanatory functions of the narrative in science and humanities</vt:lpstr>
      <vt:lpstr>The other functions of narratives</vt:lpstr>
      <vt:lpstr>History</vt:lpstr>
      <vt:lpstr>Prezentace aplikace PowerPoint</vt:lpstr>
      <vt:lpstr>Prezentace aplikace PowerPoint</vt:lpstr>
      <vt:lpstr>Prezentace aplikace PowerPoint</vt:lpstr>
      <vt:lpstr>Prezentace aplikace PowerPoint</vt:lpstr>
      <vt:lpstr>E. Morgan Forster: Story and Plot</vt:lpstr>
      <vt:lpstr>Russian formalism</vt:lpstr>
      <vt:lpstr>Prezentace aplikace PowerPoint</vt:lpstr>
      <vt:lpstr>French structuralism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Types of representation</vt:lpstr>
      <vt:lpstr>Direct speech      FDD               FID      Indirect speech</vt:lpstr>
      <vt:lpstr>Prezentace aplikace PowerPoint</vt:lpstr>
      <vt:lpstr>Prezentace aplikace PowerPoint</vt:lpstr>
      <vt:lpstr>Grammatical tense</vt:lpstr>
      <vt:lpstr>Prezentace aplikace PowerPoint</vt:lpstr>
      <vt:lpstr>Thematic level </vt:lpstr>
      <vt:lpstr>Prezentace aplikace PowerPoint</vt:lpstr>
      <vt:lpstr>Prezentace aplikace PowerPoint</vt:lpstr>
      <vt:lpstr>Fictional Worlds</vt:lpstr>
      <vt:lpstr>Fictional Worlds</vt:lpstr>
      <vt:lpstr>Character </vt:lpstr>
      <vt:lpstr>Prezentace aplikace PowerPoint</vt:lpstr>
      <vt:lpstr>Narrative </vt:lpstr>
      <vt:lpstr>Structuring narratives</vt:lpstr>
      <vt:lpstr>Narrator</vt:lpstr>
      <vt:lpstr>Prezentace aplikace PowerPoint</vt:lpstr>
      <vt:lpstr>Narrative speed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Narratology</dc:title>
  <dc:creator>Ondřej Sládek</dc:creator>
  <cp:lastModifiedBy>Ondřej Sládek</cp:lastModifiedBy>
  <cp:revision>90</cp:revision>
  <dcterms:created xsi:type="dcterms:W3CDTF">2018-09-17T06:42:42Z</dcterms:created>
  <dcterms:modified xsi:type="dcterms:W3CDTF">2019-01-20T16:46:50Z</dcterms:modified>
</cp:coreProperties>
</file>