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1" r:id="rId4"/>
    <p:sldId id="270" r:id="rId5"/>
    <p:sldId id="260" r:id="rId6"/>
    <p:sldId id="273" r:id="rId7"/>
    <p:sldId id="272" r:id="rId8"/>
    <p:sldId id="274" r:id="rId9"/>
    <p:sldId id="275" r:id="rId10"/>
    <p:sldId id="276" r:id="rId11"/>
    <p:sldId id="277" r:id="rId12"/>
    <p:sldId id="261" r:id="rId13"/>
    <p:sldId id="262" r:id="rId14"/>
    <p:sldId id="263" r:id="rId15"/>
    <p:sldId id="264" r:id="rId16"/>
    <p:sldId id="265" r:id="rId17"/>
    <p:sldId id="266" r:id="rId18"/>
    <p:sldId id="268" r:id="rId19"/>
    <p:sldId id="26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C31D1C-C785-4914-9C1D-88693ED3F08E}" type="datetimeFigureOut">
              <a:rPr lang="cs-CZ" smtClean="0"/>
              <a:pPr/>
              <a:t>21. 11. 2019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20CAC8-0C76-4FDD-ADC6-23E5039454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md.gytool.cz/downloads/3-6_RIMSKA_REPUBLIKA_cb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700" TargetMode="External"/><Relationship Id="rId3" Type="http://schemas.openxmlformats.org/officeDocument/2006/relationships/hyperlink" Target="http://cs.wikipedia.org/wiki/240_p%C5%99._n._l." TargetMode="External"/><Relationship Id="rId7" Type="http://schemas.openxmlformats.org/officeDocument/2006/relationships/hyperlink" Target="http://cs.wikipedia.org/wiki/117" TargetMode="External"/><Relationship Id="rId12" Type="http://schemas.openxmlformats.org/officeDocument/2006/relationships/hyperlink" Target="http://cs.wikipedia.org/wiki/1900" TargetMode="External"/><Relationship Id="rId2" Type="http://schemas.openxmlformats.org/officeDocument/2006/relationships/hyperlink" Target="http://cs.wikipedia.org/wiki/600_p%C5%99._n._l.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30_p%C5%99._n._l." TargetMode="External"/><Relationship Id="rId11" Type="http://schemas.openxmlformats.org/officeDocument/2006/relationships/hyperlink" Target="http://cs.wikipedia.org/wiki/1750" TargetMode="External"/><Relationship Id="rId5" Type="http://schemas.openxmlformats.org/officeDocument/2006/relationships/hyperlink" Target="http://cs.wikipedia.org/wiki/14" TargetMode="External"/><Relationship Id="rId10" Type="http://schemas.openxmlformats.org/officeDocument/2006/relationships/hyperlink" Target="http://cs.wikipedia.org/wiki/1550" TargetMode="External"/><Relationship Id="rId4" Type="http://schemas.openxmlformats.org/officeDocument/2006/relationships/hyperlink" Target="http://cs.wikipedia.org/wiki/80_p%C5%99._n._l." TargetMode="External"/><Relationship Id="rId9" Type="http://schemas.openxmlformats.org/officeDocument/2006/relationships/hyperlink" Target="http://cs.wikipedia.org/wiki/13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Latina pro historiky 2019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Úvodní hodina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300" b="1" dirty="0" smtClean="0"/>
              <a:t>Pavlína </a:t>
            </a:r>
            <a:r>
              <a:rPr lang="cs-CZ" sz="2300" b="1" dirty="0" err="1" smtClean="0"/>
              <a:t>Mazáčová</a:t>
            </a:r>
            <a:endParaRPr lang="cs-CZ" sz="2300" b="1" dirty="0" smtClean="0"/>
          </a:p>
          <a:p>
            <a:r>
              <a:rPr lang="cs-CZ" dirty="0" err="1" smtClean="0"/>
              <a:t>pmazacov</a:t>
            </a:r>
            <a:r>
              <a:rPr lang="cs-CZ" dirty="0" smtClean="0"/>
              <a:t>@</a:t>
            </a:r>
            <a:r>
              <a:rPr lang="cs-CZ" dirty="0" err="1" smtClean="0"/>
              <a:t>phil.muni.cz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Vybrané fáze vývoje latiny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109728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3600" b="1" dirty="0" smtClean="0"/>
              <a:t>Klasická latina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spisovná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err="1" smtClean="0"/>
              <a:t>sermo</a:t>
            </a:r>
            <a:r>
              <a:rPr lang="cs-CZ" altLang="cs-CZ" sz="2900" dirty="0" smtClean="0"/>
              <a:t> </a:t>
            </a:r>
            <a:r>
              <a:rPr lang="cs-CZ" altLang="cs-CZ" sz="2900" dirty="0" err="1" smtClean="0"/>
              <a:t>vulgaris</a:t>
            </a:r>
            <a:endParaRPr lang="cs-CZ" altLang="cs-CZ" sz="2900" dirty="0" smtClean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altLang="cs-CZ" sz="2800" dirty="0" smtClean="0"/>
          </a:p>
          <a:p>
            <a:pPr marL="109728" indent="0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3600" b="1" dirty="0" smtClean="0"/>
              <a:t>Středověká latina </a:t>
            </a:r>
          </a:p>
          <a:p>
            <a:pPr marL="365760" indent="-25603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počátek v posledních letech západořímské říše</a:t>
            </a:r>
          </a:p>
          <a:p>
            <a:pPr marL="365760" indent="-25603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značně zjednodušená (omezení konjunktivů, omezení skloňování koncovkami, nahrazování akuzativních vazeb vedlejšími větami apod.)</a:t>
            </a:r>
          </a:p>
          <a:p>
            <a:pPr marL="365760" indent="-25603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sv. Augustin se zmiňuje o prosazování nové, vulgární či začínající středověké latiny - naráží na „lidový způsob mluvy“</a:t>
            </a:r>
          </a:p>
          <a:p>
            <a:pPr marL="365760" indent="-25603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doba Karla Velikého - středověká latina součástí tzv. karolinské reformy.</a:t>
            </a:r>
          </a:p>
          <a:p>
            <a:pPr marL="365760" indent="-25603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ovlivněná národními jazyky, a proto se v různých krajích liší v lexiku</a:t>
            </a:r>
          </a:p>
          <a:p>
            <a:pPr marL="365760" indent="-25603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všeobecný dorozumívací jazyk vzdělaných vrstev, mezinárodních diplomatických styků i umělecké literatury a státní správy</a:t>
            </a:r>
          </a:p>
          <a:p>
            <a:pPr marL="365760" indent="-25603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Vatikán - latina vedle italštiny stále úředním jazykem</a:t>
            </a:r>
          </a:p>
          <a:p>
            <a:pPr marL="365760" indent="-25603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900" dirty="0" smtClean="0"/>
              <a:t>české země - převládala latina až do husitského období, v Uhrách se udržela jako jazyk státní správy téměř až do poloviny 19. století = do češtiny a dalších evropských jazyků spousta latinských slov</a:t>
            </a:r>
          </a:p>
          <a:p>
            <a:endParaRPr lang="cs-CZ" sz="2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Vybrané fáze vývoje latiny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53072"/>
          </a:xfrm>
        </p:spPr>
        <p:txBody>
          <a:bodyPr>
            <a:normAutofit fontScale="70000" lnSpcReduction="20000"/>
          </a:bodyPr>
          <a:lstStyle/>
          <a:p>
            <a:pPr marL="109728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3200" b="1" dirty="0" smtClean="0"/>
              <a:t>Humanistická latina</a:t>
            </a:r>
            <a:r>
              <a:rPr lang="cs-CZ" altLang="cs-CZ" sz="3200" dirty="0" smtClean="0"/>
              <a:t>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vzešlá z reformy za humanismu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stále větší prosazování národních jazyků vytlačovalo pomalu latinu z každodenního života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obdiv ke klasickým autorům = studium a úmyslný návrat ke klasické latině (syntax a stylistika), slovní zásoba naopak odpovídá své době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v době humanismu a renesance vzniká základ dnešní italštiny = toskánské nářečí lidové latiny, poprvé písemně použita v díle Zpěvník (</a:t>
            </a:r>
            <a:r>
              <a:rPr lang="cs-CZ" altLang="cs-CZ" sz="2800" dirty="0" err="1" smtClean="0"/>
              <a:t>Francesco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Petrarca</a:t>
            </a:r>
            <a:r>
              <a:rPr lang="cs-CZ" altLang="cs-CZ" sz="2800" dirty="0" smtClean="0"/>
              <a:t>)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2800" dirty="0" smtClean="0"/>
              <a:t> </a:t>
            </a:r>
          </a:p>
          <a:p>
            <a:pPr marL="109728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3200" b="1" dirty="0" smtClean="0"/>
              <a:t>Církevní latina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původně jazyk „všech věd“ se nejdéle jako oficiální jazyk udržel v církvi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„církevnost“ spočívá nikoli v mluvnici (ta kopíruje vždy svou dobu), jako spíše v lexiku a idiomech.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zaměňování církevní latiny se středověkou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vliv křesťanství ve středověku na latinu značný, i mimo sféru  náboženskou = mnoho nových latinských slov (přejatých většinou z řečtiny či hebrejštiny, někdy přímo novotvary) již ve starověku – </a:t>
            </a:r>
            <a:r>
              <a:rPr lang="cs-CZ" altLang="cs-CZ" sz="2800" i="1" dirty="0" err="1" smtClean="0"/>
              <a:t>baptisma</a:t>
            </a:r>
            <a:r>
              <a:rPr lang="cs-CZ" altLang="cs-CZ" sz="2800" i="1" dirty="0" smtClean="0"/>
              <a:t>/</a:t>
            </a:r>
            <a:r>
              <a:rPr lang="cs-CZ" altLang="cs-CZ" sz="2800" i="1" dirty="0" err="1" smtClean="0"/>
              <a:t>baptismum</a:t>
            </a:r>
            <a:r>
              <a:rPr lang="cs-CZ" altLang="cs-CZ" sz="2800" dirty="0" smtClean="0"/>
              <a:t>, </a:t>
            </a:r>
            <a:r>
              <a:rPr lang="cs-CZ" altLang="cs-CZ" sz="2800" i="1" dirty="0" err="1" smtClean="0"/>
              <a:t>sabbatum</a:t>
            </a:r>
            <a:r>
              <a:rPr lang="cs-CZ" altLang="cs-CZ" sz="2800" dirty="0" smtClean="0"/>
              <a:t>, </a:t>
            </a:r>
            <a:r>
              <a:rPr lang="cs-CZ" altLang="cs-CZ" sz="2800" i="1" dirty="0" err="1" smtClean="0"/>
              <a:t>trinitas</a:t>
            </a:r>
            <a:r>
              <a:rPr lang="cs-CZ" altLang="cs-CZ" sz="2800" dirty="0" smtClean="0"/>
              <a:t>, aj.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cs-CZ" altLang="cs-CZ" sz="2800" dirty="0" smtClean="0"/>
              <a:t>díky křesťanskému vlivu mnoho slov dostalo nový význam či nové pádové vazby (</a:t>
            </a:r>
            <a:r>
              <a:rPr lang="cs-CZ" altLang="cs-CZ" sz="2800" i="1" dirty="0" err="1" smtClean="0"/>
              <a:t>confiteri</a:t>
            </a:r>
            <a:r>
              <a:rPr lang="cs-CZ" altLang="cs-CZ" sz="2800" i="1" dirty="0" smtClean="0"/>
              <a:t> </a:t>
            </a:r>
            <a:r>
              <a:rPr lang="cs-CZ" altLang="cs-CZ" sz="2800" i="1" dirty="0" err="1" smtClean="0"/>
              <a:t>alicui</a:t>
            </a:r>
            <a:r>
              <a:rPr lang="cs-CZ" altLang="cs-CZ" sz="2800" dirty="0" smtClean="0"/>
              <a:t> – chválit někoho; </a:t>
            </a:r>
            <a:r>
              <a:rPr lang="cs-CZ" altLang="cs-CZ" sz="2800" i="1" dirty="0" err="1" smtClean="0"/>
              <a:t>misereri</a:t>
            </a:r>
            <a:r>
              <a:rPr lang="cs-CZ" altLang="cs-CZ" sz="2800" i="1" dirty="0" smtClean="0"/>
              <a:t> </a:t>
            </a:r>
            <a:r>
              <a:rPr lang="cs-CZ" altLang="cs-CZ" sz="2800" i="1" dirty="0" err="1" smtClean="0"/>
              <a:t>alicui</a:t>
            </a:r>
            <a:r>
              <a:rPr lang="cs-CZ" altLang="cs-CZ" sz="2800" dirty="0" smtClean="0"/>
              <a:t> namísto </a:t>
            </a:r>
            <a:r>
              <a:rPr lang="cs-CZ" altLang="cs-CZ" sz="2800" i="1" dirty="0" err="1" smtClean="0"/>
              <a:t>misereri</a:t>
            </a:r>
            <a:r>
              <a:rPr lang="cs-CZ" altLang="cs-CZ" sz="2800" i="1" dirty="0" smtClean="0"/>
              <a:t> </a:t>
            </a:r>
            <a:r>
              <a:rPr lang="cs-CZ" altLang="cs-CZ" sz="2800" i="1" dirty="0" err="1" smtClean="0"/>
              <a:t>alicuius</a:t>
            </a:r>
            <a:r>
              <a:rPr lang="cs-CZ" altLang="cs-CZ" sz="2800" dirty="0" smtClean="0"/>
              <a:t> atd.) 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Latinský rukopis ze 6. století př. </a:t>
            </a:r>
            <a:r>
              <a:rPr lang="cs-CZ" b="1" dirty="0" err="1" smtClean="0"/>
              <a:t>Kr</a:t>
            </a:r>
            <a:r>
              <a:rPr lang="cs-CZ" b="1" dirty="0" smtClean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obrázek 4" descr="Soubor:Codex bezae lat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214422"/>
            <a:ext cx="4767273" cy="5031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1445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Rukopis Mistra Jana Husa </a:t>
            </a:r>
            <a:br>
              <a:rPr lang="cs-CZ" b="1" dirty="0" smtClean="0"/>
            </a:br>
            <a:r>
              <a:rPr lang="cs-CZ" b="1" dirty="0" smtClean="0"/>
              <a:t>		z přelomu 14. a 15. století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3074" name="irc_mi" descr="http://img.radio.cz/pictures/knihy/rukopis_h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428736"/>
            <a:ext cx="4781560" cy="4754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/>
              <a:t>Latinská abeceda a výslovnost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Dnes – 24 písmen</a:t>
            </a:r>
          </a:p>
          <a:p>
            <a:r>
              <a:rPr lang="cs-CZ" dirty="0" smtClean="0"/>
              <a:t>Římané – 23 písmen </a:t>
            </a:r>
          </a:p>
          <a:p>
            <a:r>
              <a:rPr lang="cs-CZ" dirty="0" smtClean="0"/>
              <a:t> nerozlišovali v písmu V a U – </a:t>
            </a:r>
            <a:r>
              <a:rPr lang="cs-CZ" b="1" dirty="0" smtClean="0"/>
              <a:t>psali pouze V, ale vyslovovali V – U</a:t>
            </a:r>
            <a:endParaRPr lang="cs-CZ" dirty="0" smtClean="0"/>
          </a:p>
          <a:p>
            <a:pPr lvl="0"/>
            <a:r>
              <a:rPr lang="cs-CZ" dirty="0" smtClean="0"/>
              <a:t>znali pouze velká písmena – majuskule (x malá písmena - minuskule)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b="1" cap="all" dirty="0" smtClean="0"/>
              <a:t>Členění latinských hlásek</a:t>
            </a:r>
            <a:endParaRPr lang="cs-CZ" dirty="0" smtClean="0"/>
          </a:p>
          <a:p>
            <a:pPr>
              <a:buNone/>
            </a:pPr>
            <a:r>
              <a:rPr lang="cs-CZ" b="1" cap="all" dirty="0" smtClean="0"/>
              <a:t> </a:t>
            </a:r>
            <a:endParaRPr lang="cs-CZ" dirty="0" smtClean="0"/>
          </a:p>
          <a:p>
            <a:pPr lvl="0"/>
            <a:r>
              <a:rPr lang="cs-CZ" dirty="0" smtClean="0"/>
              <a:t>vokály = samohlásky – krátké + dlouhé</a:t>
            </a:r>
          </a:p>
          <a:p>
            <a:pPr lvl="0"/>
            <a:r>
              <a:rPr lang="cs-CZ" dirty="0" smtClean="0"/>
              <a:t>diftongy = dvojhlásky – </a:t>
            </a:r>
            <a:r>
              <a:rPr lang="cs-CZ" dirty="0" err="1" smtClean="0"/>
              <a:t>ae</a:t>
            </a:r>
            <a:r>
              <a:rPr lang="cs-CZ" dirty="0" smtClean="0"/>
              <a:t> /é, </a:t>
            </a:r>
            <a:r>
              <a:rPr lang="cs-CZ" dirty="0" err="1" smtClean="0"/>
              <a:t>oe</a:t>
            </a:r>
            <a:r>
              <a:rPr lang="cs-CZ" dirty="0" smtClean="0"/>
              <a:t>/é, </a:t>
            </a:r>
            <a:r>
              <a:rPr lang="cs-CZ" dirty="0" err="1" smtClean="0"/>
              <a:t>ei</a:t>
            </a:r>
            <a:r>
              <a:rPr lang="cs-CZ" dirty="0" smtClean="0"/>
              <a:t>/ej, au, </a:t>
            </a:r>
            <a:r>
              <a:rPr lang="cs-CZ" dirty="0" err="1" smtClean="0"/>
              <a:t>eu</a:t>
            </a:r>
            <a:r>
              <a:rPr lang="cs-CZ" dirty="0" smtClean="0"/>
              <a:t>, </a:t>
            </a:r>
            <a:r>
              <a:rPr lang="cs-CZ" dirty="0" err="1" smtClean="0"/>
              <a:t>ui</a:t>
            </a:r>
            <a:r>
              <a:rPr lang="cs-CZ" dirty="0" smtClean="0"/>
              <a:t>/</a:t>
            </a:r>
            <a:r>
              <a:rPr lang="cs-CZ" dirty="0" err="1" smtClean="0"/>
              <a:t>uj</a:t>
            </a:r>
            <a:endParaRPr lang="cs-CZ" dirty="0" smtClean="0"/>
          </a:p>
          <a:p>
            <a:pPr lvl="0"/>
            <a:r>
              <a:rPr lang="cs-CZ" dirty="0" smtClean="0"/>
              <a:t>konsonanty = souhlásky – různé typy podle způsobu tvoření – viz čeština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04898"/>
          </a:xfrm>
        </p:spPr>
        <p:txBody>
          <a:bodyPr>
            <a:normAutofit/>
          </a:bodyPr>
          <a:lstStyle/>
          <a:p>
            <a:r>
              <a:rPr lang="cs-CZ" b="1" cap="all" dirty="0" smtClean="0"/>
              <a:t>Délka slabik a přízvuk v latině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66982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r>
              <a:rPr lang="cs-CZ" sz="3600" b="1" dirty="0" smtClean="0"/>
              <a:t>DÉLKA slabiky</a:t>
            </a:r>
          </a:p>
          <a:p>
            <a:r>
              <a:rPr lang="cs-CZ" sz="3300" dirty="0" smtClean="0"/>
              <a:t>za dlouhé slabiky se pokládají </a:t>
            </a:r>
            <a:r>
              <a:rPr lang="cs-CZ" sz="3300" b="1" dirty="0" smtClean="0"/>
              <a:t>i ty, které NEOBSAHUJÍ dlouhou samohlásku či dvojhlásku</a:t>
            </a:r>
          </a:p>
          <a:p>
            <a:pPr>
              <a:buNone/>
            </a:pPr>
            <a:r>
              <a:rPr lang="cs-CZ" sz="3300" dirty="0" smtClean="0"/>
              <a:t> </a:t>
            </a:r>
            <a:r>
              <a:rPr lang="cs-CZ" sz="3300" cap="all" dirty="0" smtClean="0"/>
              <a:t>LATINSKÁ SLABIKA JE dlouhá:</a:t>
            </a:r>
            <a:endParaRPr lang="cs-CZ" sz="3300" dirty="0" smtClean="0"/>
          </a:p>
          <a:p>
            <a:pPr lvl="0"/>
            <a:r>
              <a:rPr lang="cs-CZ" sz="3300" dirty="0" smtClean="0"/>
              <a:t>přirozeně – obsahuje dlouhou samohlásku nebo dvojhlásku</a:t>
            </a:r>
          </a:p>
          <a:p>
            <a:pPr>
              <a:buNone/>
            </a:pPr>
            <a:r>
              <a:rPr lang="cs-CZ" sz="3300" dirty="0" smtClean="0"/>
              <a:t>            </a:t>
            </a:r>
            <a:r>
              <a:rPr lang="cs-CZ" sz="3300" dirty="0" err="1" smtClean="0"/>
              <a:t>laud</a:t>
            </a:r>
            <a:r>
              <a:rPr lang="cs-CZ" sz="3300" u="sng" dirty="0" err="1" smtClean="0"/>
              <a:t>a</a:t>
            </a:r>
            <a:r>
              <a:rPr lang="cs-CZ" sz="3300" dirty="0" err="1" smtClean="0"/>
              <a:t>tur</a:t>
            </a:r>
            <a:r>
              <a:rPr lang="cs-CZ" sz="3300" dirty="0" smtClean="0"/>
              <a:t> / </a:t>
            </a:r>
            <a:r>
              <a:rPr lang="cs-CZ" sz="3300" dirty="0" err="1" smtClean="0"/>
              <a:t>laud</a:t>
            </a:r>
            <a:r>
              <a:rPr lang="cs-CZ" sz="3300" u="sng" dirty="0" err="1" smtClean="0"/>
              <a:t>á</a:t>
            </a:r>
            <a:r>
              <a:rPr lang="cs-CZ" sz="3300" dirty="0" err="1" smtClean="0"/>
              <a:t>tur</a:t>
            </a:r>
            <a:r>
              <a:rPr lang="cs-CZ" sz="3300" dirty="0" smtClean="0"/>
              <a:t> – on je chválen </a:t>
            </a:r>
          </a:p>
          <a:p>
            <a:pPr>
              <a:buNone/>
            </a:pPr>
            <a:r>
              <a:rPr lang="cs-CZ" sz="3300" dirty="0" smtClean="0"/>
              <a:t> b)  pozicí – za krátkou samohláskou slabiky následuje skupina souhlásek</a:t>
            </a:r>
          </a:p>
          <a:p>
            <a:pPr>
              <a:buNone/>
            </a:pPr>
            <a:r>
              <a:rPr lang="cs-CZ" sz="3300" dirty="0" smtClean="0"/>
              <a:t>            </a:t>
            </a:r>
            <a:r>
              <a:rPr lang="cs-CZ" sz="3300" dirty="0" err="1" smtClean="0"/>
              <a:t>laud</a:t>
            </a:r>
            <a:r>
              <a:rPr lang="cs-CZ" sz="3300" u="sng" dirty="0" err="1" smtClean="0"/>
              <a:t>ant</a:t>
            </a:r>
            <a:r>
              <a:rPr lang="cs-CZ" sz="3300" dirty="0" err="1" smtClean="0"/>
              <a:t>ur</a:t>
            </a:r>
            <a:r>
              <a:rPr lang="cs-CZ" sz="3300" dirty="0" smtClean="0"/>
              <a:t> / </a:t>
            </a:r>
            <a:r>
              <a:rPr lang="cs-CZ" sz="3300" dirty="0" err="1" smtClean="0"/>
              <a:t>laudá</a:t>
            </a:r>
            <a:r>
              <a:rPr lang="cs-CZ" sz="3300" u="sng" dirty="0" err="1" smtClean="0"/>
              <a:t>nt</a:t>
            </a:r>
            <a:r>
              <a:rPr lang="cs-CZ" sz="3300" dirty="0" err="1" smtClean="0"/>
              <a:t>ur</a:t>
            </a:r>
            <a:r>
              <a:rPr lang="cs-CZ" sz="3300" dirty="0" smtClean="0"/>
              <a:t> – jsou chváleni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600" b="1" cap="all" dirty="0" smtClean="0"/>
              <a:t>Latinský přízvuk</a:t>
            </a:r>
            <a:endParaRPr lang="cs-CZ" sz="3600" dirty="0" smtClean="0"/>
          </a:p>
          <a:p>
            <a:r>
              <a:rPr lang="cs-CZ" sz="2800" dirty="0" smtClean="0"/>
              <a:t> </a:t>
            </a:r>
            <a:r>
              <a:rPr lang="cs-CZ" sz="3300" dirty="0" smtClean="0"/>
              <a:t>méně než trojslabičné slovo – na první slabice</a:t>
            </a:r>
          </a:p>
          <a:p>
            <a:r>
              <a:rPr lang="cs-CZ" sz="3300" dirty="0" smtClean="0"/>
              <a:t>     trojslabičné a víceslabičné slovo – podle délky předposlední slabiky (</a:t>
            </a:r>
            <a:r>
              <a:rPr lang="cs-CZ" sz="3300" u="sng" dirty="0" smtClean="0"/>
              <a:t>tzv. penultimy</a:t>
            </a:r>
            <a:r>
              <a:rPr lang="cs-CZ" sz="3300" dirty="0" smtClean="0"/>
              <a:t>):</a:t>
            </a:r>
          </a:p>
          <a:p>
            <a:pPr lvl="1"/>
            <a:r>
              <a:rPr lang="cs-CZ" sz="3300" dirty="0" smtClean="0">
                <a:solidFill>
                  <a:schemeClr val="tx1"/>
                </a:solidFill>
              </a:rPr>
              <a:t>předposlední dlouhá, potom je i přízvučná   </a:t>
            </a:r>
            <a:r>
              <a:rPr lang="cs-CZ" sz="3300" dirty="0" err="1" smtClean="0">
                <a:solidFill>
                  <a:schemeClr val="tx1"/>
                </a:solidFill>
              </a:rPr>
              <a:t>laud</a:t>
            </a:r>
            <a:r>
              <a:rPr lang="cs-CZ" sz="3300" u="sng" dirty="0" err="1" smtClean="0">
                <a:solidFill>
                  <a:schemeClr val="tx1"/>
                </a:solidFill>
              </a:rPr>
              <a:t>á</a:t>
            </a:r>
            <a:r>
              <a:rPr lang="cs-CZ" sz="3300" dirty="0" err="1" smtClean="0">
                <a:solidFill>
                  <a:schemeClr val="tx1"/>
                </a:solidFill>
              </a:rPr>
              <a:t>tur</a:t>
            </a:r>
            <a:r>
              <a:rPr lang="cs-CZ" sz="3300" dirty="0" smtClean="0">
                <a:solidFill>
                  <a:schemeClr val="tx1"/>
                </a:solidFill>
              </a:rPr>
              <a:t>, </a:t>
            </a:r>
            <a:r>
              <a:rPr lang="cs-CZ" sz="3300" dirty="0" err="1" smtClean="0">
                <a:solidFill>
                  <a:schemeClr val="tx1"/>
                </a:solidFill>
              </a:rPr>
              <a:t>laud</a:t>
            </a:r>
            <a:r>
              <a:rPr lang="cs-CZ" sz="3300" u="sng" dirty="0" err="1" smtClean="0">
                <a:solidFill>
                  <a:schemeClr val="tx1"/>
                </a:solidFill>
              </a:rPr>
              <a:t>á</a:t>
            </a:r>
            <a:r>
              <a:rPr lang="cs-CZ" sz="3300" dirty="0" err="1" smtClean="0">
                <a:solidFill>
                  <a:schemeClr val="tx1"/>
                </a:solidFill>
              </a:rPr>
              <a:t>ntur</a:t>
            </a:r>
            <a:endParaRPr lang="cs-CZ" sz="3300" dirty="0" smtClean="0">
              <a:solidFill>
                <a:schemeClr val="tx1"/>
              </a:solidFill>
            </a:endParaRPr>
          </a:p>
          <a:p>
            <a:pPr lvl="1"/>
            <a:r>
              <a:rPr lang="cs-CZ" sz="3300" dirty="0" smtClean="0">
                <a:solidFill>
                  <a:schemeClr val="tx1"/>
                </a:solidFill>
              </a:rPr>
              <a:t>předposlední krátká, potom přízvuk na slabice před ní, tedy na 3. od konce</a:t>
            </a:r>
          </a:p>
          <a:p>
            <a:pPr>
              <a:buNone/>
            </a:pPr>
            <a:r>
              <a:rPr lang="cs-CZ" sz="3300" dirty="0" smtClean="0"/>
              <a:t>               </a:t>
            </a:r>
            <a:r>
              <a:rPr lang="cs-CZ" sz="3300" dirty="0" err="1" smtClean="0"/>
              <a:t>l</a:t>
            </a:r>
            <a:r>
              <a:rPr lang="cs-CZ" sz="3300" u="sng" dirty="0" err="1" smtClean="0"/>
              <a:t>é</a:t>
            </a:r>
            <a:r>
              <a:rPr lang="cs-CZ" sz="3300" dirty="0" err="1" smtClean="0"/>
              <a:t>gitur</a:t>
            </a:r>
            <a:r>
              <a:rPr lang="cs-CZ" sz="3300" dirty="0" smtClean="0"/>
              <a:t>, </a:t>
            </a:r>
            <a:r>
              <a:rPr lang="cs-CZ" sz="3300" dirty="0" err="1" smtClean="0"/>
              <a:t>t</a:t>
            </a:r>
            <a:r>
              <a:rPr lang="cs-CZ" sz="3300" u="sng" dirty="0" err="1" smtClean="0"/>
              <a:t>é</a:t>
            </a:r>
            <a:r>
              <a:rPr lang="cs-CZ" sz="3300" dirty="0" err="1" smtClean="0"/>
              <a:t>nebrae</a:t>
            </a:r>
            <a:r>
              <a:rPr lang="cs-CZ" sz="3300" dirty="0" smtClean="0"/>
              <a:t>  /</a:t>
            </a:r>
            <a:r>
              <a:rPr lang="cs-CZ" sz="3300" dirty="0" err="1" smtClean="0"/>
              <a:t>ténebré</a:t>
            </a:r>
            <a:r>
              <a:rPr lang="cs-CZ" sz="3300" dirty="0" smtClean="0"/>
              <a:t> – temnoty</a:t>
            </a:r>
          </a:p>
          <a:p>
            <a:pPr>
              <a:buNone/>
            </a:pPr>
            <a:r>
              <a:rPr lang="cs-CZ" sz="2900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5719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all" dirty="0" smtClean="0"/>
              <a:t>Pravidla pro výslovnost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14356"/>
            <a:ext cx="5252022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Procvičování správné výslovnosti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3000" dirty="0" smtClean="0"/>
          </a:p>
          <a:p>
            <a:r>
              <a:rPr lang="cs-CZ" sz="3000" dirty="0" err="1" smtClean="0"/>
              <a:t>aequus</a:t>
            </a:r>
            <a:r>
              <a:rPr lang="cs-CZ" sz="3000" dirty="0" smtClean="0"/>
              <a:t>, </a:t>
            </a:r>
            <a:r>
              <a:rPr lang="cs-CZ" sz="3000" dirty="0" err="1" smtClean="0"/>
              <a:t>aedifico</a:t>
            </a:r>
            <a:r>
              <a:rPr lang="cs-CZ" sz="3000" dirty="0" smtClean="0"/>
              <a:t>, </a:t>
            </a:r>
            <a:r>
              <a:rPr lang="cs-CZ" sz="3000" dirty="0" err="1" smtClean="0"/>
              <a:t>missa</a:t>
            </a:r>
            <a:r>
              <a:rPr lang="cs-CZ" sz="3000" dirty="0" smtClean="0"/>
              <a:t>, </a:t>
            </a:r>
            <a:r>
              <a:rPr lang="cs-CZ" sz="3000" dirty="0" err="1" smtClean="0"/>
              <a:t>articulus</a:t>
            </a:r>
            <a:r>
              <a:rPr lang="cs-CZ" sz="3000" dirty="0" smtClean="0"/>
              <a:t>, </a:t>
            </a:r>
            <a:r>
              <a:rPr lang="cs-CZ" sz="3000" dirty="0" err="1" smtClean="0"/>
              <a:t>consensus</a:t>
            </a:r>
            <a:r>
              <a:rPr lang="cs-CZ" sz="3000" dirty="0" smtClean="0"/>
              <a:t>, </a:t>
            </a:r>
          </a:p>
          <a:p>
            <a:r>
              <a:rPr lang="cs-CZ" sz="3000" dirty="0" err="1" smtClean="0"/>
              <a:t>caelum</a:t>
            </a:r>
            <a:r>
              <a:rPr lang="cs-CZ" sz="3000" dirty="0" smtClean="0"/>
              <a:t>, </a:t>
            </a:r>
            <a:r>
              <a:rPr lang="cs-CZ" sz="3000" dirty="0" err="1" smtClean="0"/>
              <a:t>capella</a:t>
            </a:r>
            <a:r>
              <a:rPr lang="cs-CZ" sz="3000" dirty="0" smtClean="0"/>
              <a:t>, </a:t>
            </a:r>
            <a:r>
              <a:rPr lang="cs-CZ" sz="3000" dirty="0" err="1" smtClean="0"/>
              <a:t>caput</a:t>
            </a:r>
            <a:r>
              <a:rPr lang="cs-CZ" sz="3000" dirty="0" smtClean="0"/>
              <a:t>, </a:t>
            </a:r>
            <a:r>
              <a:rPr lang="cs-CZ" sz="3000" dirty="0" err="1" smtClean="0"/>
              <a:t>clericus</a:t>
            </a:r>
            <a:r>
              <a:rPr lang="cs-CZ" sz="3000" dirty="0" smtClean="0"/>
              <a:t>, </a:t>
            </a:r>
            <a:r>
              <a:rPr lang="cs-CZ" sz="3000" dirty="0" err="1" smtClean="0"/>
              <a:t>coniunx</a:t>
            </a:r>
            <a:r>
              <a:rPr lang="cs-CZ" sz="3000" dirty="0" smtClean="0"/>
              <a:t>, </a:t>
            </a:r>
          </a:p>
          <a:p>
            <a:r>
              <a:rPr lang="cs-CZ" sz="3000" dirty="0" err="1" smtClean="0"/>
              <a:t>oratio</a:t>
            </a:r>
            <a:r>
              <a:rPr lang="cs-CZ" sz="3000" dirty="0" smtClean="0"/>
              <a:t>, </a:t>
            </a:r>
            <a:r>
              <a:rPr lang="cs-CZ" sz="3000" dirty="0" err="1" smtClean="0"/>
              <a:t>scientia</a:t>
            </a:r>
            <a:r>
              <a:rPr lang="cs-CZ" sz="3000" dirty="0" smtClean="0"/>
              <a:t>, </a:t>
            </a:r>
            <a:r>
              <a:rPr lang="cs-CZ" sz="3000" dirty="0" err="1" smtClean="0"/>
              <a:t>praesentia</a:t>
            </a:r>
            <a:r>
              <a:rPr lang="cs-CZ" sz="3000" dirty="0" smtClean="0"/>
              <a:t>, </a:t>
            </a:r>
            <a:r>
              <a:rPr lang="cs-CZ" sz="3000" dirty="0" err="1" smtClean="0"/>
              <a:t>quia</a:t>
            </a:r>
            <a:r>
              <a:rPr lang="cs-CZ" sz="3000" dirty="0" smtClean="0"/>
              <a:t>, ratio, </a:t>
            </a:r>
          </a:p>
          <a:p>
            <a:r>
              <a:rPr lang="cs-CZ" sz="3000" dirty="0" err="1" smtClean="0"/>
              <a:t>requies</a:t>
            </a:r>
            <a:r>
              <a:rPr lang="cs-CZ" sz="3000" dirty="0" smtClean="0"/>
              <a:t>, </a:t>
            </a:r>
            <a:r>
              <a:rPr lang="cs-CZ" sz="3000" dirty="0" err="1" smtClean="0"/>
              <a:t>proelium</a:t>
            </a:r>
            <a:r>
              <a:rPr lang="cs-CZ" sz="3000" dirty="0" smtClean="0"/>
              <a:t>, </a:t>
            </a:r>
            <a:r>
              <a:rPr lang="cs-CZ" sz="3000" dirty="0" err="1" smtClean="0"/>
              <a:t>scriptura</a:t>
            </a:r>
            <a:r>
              <a:rPr lang="cs-CZ" sz="3000" dirty="0" smtClean="0"/>
              <a:t>, </a:t>
            </a:r>
            <a:r>
              <a:rPr lang="cs-CZ" sz="3000" dirty="0" err="1" smtClean="0"/>
              <a:t>vicinus</a:t>
            </a:r>
            <a:r>
              <a:rPr lang="cs-CZ" sz="3000" dirty="0" smtClean="0"/>
              <a:t>, </a:t>
            </a:r>
            <a:r>
              <a:rPr lang="cs-CZ" sz="3000" dirty="0" err="1" smtClean="0"/>
              <a:t>carcer</a:t>
            </a:r>
            <a:r>
              <a:rPr lang="cs-CZ" sz="3000" dirty="0" smtClean="0"/>
              <a:t>,</a:t>
            </a:r>
          </a:p>
          <a:p>
            <a:r>
              <a:rPr lang="cs-CZ" sz="3000" dirty="0" err="1" smtClean="0"/>
              <a:t>vinculum</a:t>
            </a:r>
            <a:r>
              <a:rPr lang="cs-CZ" sz="3000" dirty="0" smtClean="0"/>
              <a:t>, </a:t>
            </a:r>
            <a:r>
              <a:rPr lang="cs-CZ" sz="3000" dirty="0" err="1" smtClean="0"/>
              <a:t>patientia</a:t>
            </a:r>
            <a:r>
              <a:rPr lang="cs-CZ" sz="3000" dirty="0" smtClean="0"/>
              <a:t>, </a:t>
            </a:r>
            <a:r>
              <a:rPr lang="cs-CZ" sz="3000" dirty="0" err="1" smtClean="0"/>
              <a:t>visitatio</a:t>
            </a:r>
            <a:r>
              <a:rPr lang="cs-CZ" sz="3000" dirty="0" smtClean="0"/>
              <a:t>, </a:t>
            </a:r>
            <a:r>
              <a:rPr lang="cs-CZ" sz="3000" dirty="0" err="1" smtClean="0"/>
              <a:t>sanguis</a:t>
            </a:r>
            <a:r>
              <a:rPr lang="cs-CZ" sz="3000" dirty="0" smtClean="0"/>
              <a:t>, </a:t>
            </a:r>
            <a:r>
              <a:rPr lang="cs-CZ" sz="3000" dirty="0" err="1" smtClean="0"/>
              <a:t>miser</a:t>
            </a:r>
            <a:r>
              <a:rPr lang="cs-CZ" sz="3000" dirty="0" smtClean="0"/>
              <a:t> </a:t>
            </a:r>
          </a:p>
          <a:p>
            <a:endParaRPr lang="cs-CZ" sz="3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Gramatická terminologie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– viz např. skripta Bartoněk, s. 8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7901014" cy="685800"/>
          </a:xfrm>
        </p:spPr>
        <p:txBody>
          <a:bodyPr/>
          <a:lstStyle/>
          <a:p>
            <a:pPr algn="ctr"/>
            <a:r>
              <a:rPr lang="cs-CZ" dirty="0" smtClean="0"/>
              <a:t>Názvy </a:t>
            </a:r>
            <a:r>
              <a:rPr lang="cs-CZ" dirty="0" smtClean="0">
                <a:solidFill>
                  <a:schemeClr val="tx1"/>
                </a:solidFill>
              </a:rPr>
              <a:t>slovních druhů </a:t>
            </a:r>
            <a:r>
              <a:rPr lang="cs-CZ" dirty="0" smtClean="0"/>
              <a:t>a </a:t>
            </a:r>
            <a:r>
              <a:rPr lang="cs-CZ" dirty="0" smtClean="0">
                <a:solidFill>
                  <a:schemeClr val="tx1"/>
                </a:solidFill>
              </a:rPr>
              <a:t>gramatických kategorií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substantivum (-a) 		</a:t>
            </a:r>
          </a:p>
          <a:p>
            <a:pPr lvl="0"/>
            <a:r>
              <a:rPr lang="cs-CZ" dirty="0" smtClean="0"/>
              <a:t>adjektivum (-a) 		</a:t>
            </a:r>
          </a:p>
          <a:p>
            <a:pPr lvl="0"/>
            <a:r>
              <a:rPr lang="cs-CZ" dirty="0" smtClean="0"/>
              <a:t>pronomen (</a:t>
            </a:r>
            <a:r>
              <a:rPr lang="cs-CZ" dirty="0" err="1" smtClean="0"/>
              <a:t>pronomina</a:t>
            </a:r>
            <a:r>
              <a:rPr lang="cs-CZ" dirty="0" smtClean="0"/>
              <a:t>) 	</a:t>
            </a:r>
          </a:p>
          <a:p>
            <a:pPr lvl="0"/>
            <a:r>
              <a:rPr lang="cs-CZ" dirty="0" err="1" smtClean="0"/>
              <a:t>numeralium</a:t>
            </a:r>
            <a:r>
              <a:rPr lang="cs-CZ" dirty="0" smtClean="0"/>
              <a:t> (</a:t>
            </a:r>
            <a:r>
              <a:rPr lang="cs-CZ" dirty="0" err="1" smtClean="0"/>
              <a:t>numeralia</a:t>
            </a:r>
            <a:r>
              <a:rPr lang="cs-CZ" dirty="0" smtClean="0"/>
              <a:t>) 	</a:t>
            </a:r>
          </a:p>
          <a:p>
            <a:pPr lvl="0"/>
            <a:r>
              <a:rPr lang="cs-CZ" dirty="0" smtClean="0"/>
              <a:t>verbum (-a ) 		</a:t>
            </a:r>
          </a:p>
          <a:p>
            <a:pPr lvl="0"/>
            <a:r>
              <a:rPr lang="cs-CZ" dirty="0" smtClean="0"/>
              <a:t>adverbium (-a)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maskulinum (-a)</a:t>
            </a:r>
          </a:p>
          <a:p>
            <a:pPr lvl="0"/>
            <a:r>
              <a:rPr lang="cs-CZ" dirty="0" smtClean="0"/>
              <a:t>femininum (-a)	</a:t>
            </a:r>
          </a:p>
          <a:p>
            <a:pPr lvl="0"/>
            <a:r>
              <a:rPr lang="cs-CZ" dirty="0" smtClean="0"/>
              <a:t>neutrum (-a)	</a:t>
            </a:r>
          </a:p>
          <a:p>
            <a:pPr lvl="0"/>
            <a:r>
              <a:rPr lang="cs-CZ" dirty="0" smtClean="0"/>
              <a:t>singulár	</a:t>
            </a:r>
          </a:p>
          <a:p>
            <a:pPr lvl="0"/>
            <a:r>
              <a:rPr lang="cs-CZ" dirty="0" smtClean="0"/>
              <a:t>plurál		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podstatné jméno</a:t>
            </a:r>
          </a:p>
          <a:p>
            <a:pPr lvl="0"/>
            <a:r>
              <a:rPr lang="cs-CZ" dirty="0" smtClean="0"/>
              <a:t>přídavné jméno</a:t>
            </a:r>
          </a:p>
          <a:p>
            <a:pPr lvl="0"/>
            <a:r>
              <a:rPr lang="cs-CZ" dirty="0" smtClean="0"/>
              <a:t>zájmeno</a:t>
            </a:r>
          </a:p>
          <a:p>
            <a:pPr lvl="0"/>
            <a:r>
              <a:rPr lang="cs-CZ" dirty="0" smtClean="0"/>
              <a:t>číslovka</a:t>
            </a:r>
          </a:p>
          <a:p>
            <a:pPr lvl="0"/>
            <a:r>
              <a:rPr lang="cs-CZ" dirty="0" smtClean="0"/>
              <a:t>sloveso</a:t>
            </a:r>
          </a:p>
          <a:p>
            <a:pPr lvl="0"/>
            <a:r>
              <a:rPr lang="cs-CZ" dirty="0" smtClean="0"/>
              <a:t>příslovce 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podstat. </a:t>
            </a:r>
            <a:r>
              <a:rPr lang="cs-CZ" dirty="0" err="1" smtClean="0"/>
              <a:t>jm</a:t>
            </a:r>
            <a:r>
              <a:rPr lang="cs-CZ" dirty="0" smtClean="0"/>
              <a:t>. r. mužského</a:t>
            </a:r>
          </a:p>
          <a:p>
            <a:pPr lvl="0"/>
            <a:r>
              <a:rPr lang="cs-CZ" dirty="0" smtClean="0"/>
              <a:t>podstat. </a:t>
            </a:r>
            <a:r>
              <a:rPr lang="cs-CZ" dirty="0" err="1" smtClean="0"/>
              <a:t>jm</a:t>
            </a:r>
            <a:r>
              <a:rPr lang="cs-CZ" dirty="0" smtClean="0"/>
              <a:t>.  r. ženského</a:t>
            </a:r>
          </a:p>
          <a:p>
            <a:pPr lvl="0"/>
            <a:r>
              <a:rPr lang="cs-CZ" dirty="0" smtClean="0"/>
              <a:t>podstat. </a:t>
            </a:r>
            <a:r>
              <a:rPr lang="cs-CZ" dirty="0" err="1" smtClean="0"/>
              <a:t>jm</a:t>
            </a:r>
            <a:r>
              <a:rPr lang="cs-CZ" dirty="0" smtClean="0"/>
              <a:t>. r. středního </a:t>
            </a:r>
          </a:p>
          <a:p>
            <a:r>
              <a:rPr lang="cs-CZ" dirty="0" smtClean="0"/>
              <a:t>číslo jednotné</a:t>
            </a:r>
          </a:p>
          <a:p>
            <a:pPr lvl="0"/>
            <a:r>
              <a:rPr lang="cs-CZ" dirty="0" smtClean="0"/>
              <a:t>číslo množné 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Gramatická terminologie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– viz např. skripta Bartoněk, s. 8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2976" y="1285875"/>
            <a:ext cx="6858048" cy="500051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Slovesné</a:t>
            </a:r>
            <a:r>
              <a:rPr lang="cs-CZ" dirty="0" smtClean="0"/>
              <a:t> kategorie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928662" y="2133600"/>
            <a:ext cx="3567138" cy="40386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b="1" dirty="0" smtClean="0"/>
              <a:t>prézens (-</a:t>
            </a:r>
            <a:r>
              <a:rPr lang="cs-CZ" b="1" dirty="0" err="1" smtClean="0"/>
              <a:t>ntu</a:t>
            </a:r>
            <a:r>
              <a:rPr lang="cs-CZ" b="1" dirty="0" smtClean="0"/>
              <a:t>) 	</a:t>
            </a:r>
            <a:endParaRPr lang="cs-CZ" dirty="0" smtClean="0"/>
          </a:p>
          <a:p>
            <a:pPr lvl="0"/>
            <a:r>
              <a:rPr lang="cs-CZ" b="1" dirty="0" smtClean="0"/>
              <a:t>futurum (-</a:t>
            </a:r>
            <a:r>
              <a:rPr lang="cs-CZ" b="1" dirty="0" err="1" smtClean="0"/>
              <a:t>ra</a:t>
            </a:r>
            <a:r>
              <a:rPr lang="cs-CZ" b="1" dirty="0" smtClean="0"/>
              <a:t>)</a:t>
            </a:r>
            <a:r>
              <a:rPr lang="cs-CZ" dirty="0" smtClean="0"/>
              <a:t>	</a:t>
            </a:r>
          </a:p>
          <a:p>
            <a:pPr lvl="0"/>
            <a:r>
              <a:rPr lang="cs-CZ" b="1" dirty="0" smtClean="0"/>
              <a:t>préteritum (-ta)</a:t>
            </a:r>
            <a:r>
              <a:rPr lang="cs-CZ" dirty="0" smtClean="0"/>
              <a:t> 		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b="1" dirty="0" smtClean="0"/>
              <a:t>indikativ 		</a:t>
            </a:r>
            <a:endParaRPr lang="cs-CZ" dirty="0" smtClean="0"/>
          </a:p>
          <a:p>
            <a:pPr lvl="0"/>
            <a:r>
              <a:rPr lang="cs-CZ" b="1" dirty="0" smtClean="0"/>
              <a:t>kondicionál </a:t>
            </a:r>
          </a:p>
          <a:p>
            <a:pPr lvl="0"/>
            <a:r>
              <a:rPr lang="cs-CZ" b="1" dirty="0" smtClean="0"/>
              <a:t>imperativ 		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b="1" dirty="0" smtClean="0"/>
              <a:t>aktivum 		</a:t>
            </a:r>
            <a:endParaRPr lang="cs-CZ" dirty="0" smtClean="0"/>
          </a:p>
          <a:p>
            <a:pPr lvl="0"/>
            <a:r>
              <a:rPr lang="cs-CZ" b="1" dirty="0" smtClean="0"/>
              <a:t>pasívum		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čas přítomný </a:t>
            </a:r>
          </a:p>
          <a:p>
            <a:pPr lvl="0"/>
            <a:r>
              <a:rPr lang="cs-CZ" dirty="0" smtClean="0"/>
              <a:t>čas budoucí </a:t>
            </a:r>
          </a:p>
          <a:p>
            <a:pPr lvl="0"/>
            <a:r>
              <a:rPr lang="cs-CZ" dirty="0" smtClean="0"/>
              <a:t>čas minulý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způsob oznamovací </a:t>
            </a:r>
          </a:p>
          <a:p>
            <a:pPr lvl="0"/>
            <a:r>
              <a:rPr lang="cs-CZ" dirty="0" smtClean="0"/>
              <a:t>způsob podmiňovací</a:t>
            </a:r>
          </a:p>
          <a:p>
            <a:pPr lvl="0"/>
            <a:r>
              <a:rPr lang="cs-CZ" dirty="0" smtClean="0"/>
              <a:t>způsob rozkazovací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slovesný rod činný</a:t>
            </a:r>
          </a:p>
          <a:p>
            <a:pPr lvl="0"/>
            <a:r>
              <a:rPr lang="cs-CZ" dirty="0" smtClean="0"/>
              <a:t>slovesný rod </a:t>
            </a:r>
            <a:r>
              <a:rPr lang="cs-CZ" b="1" dirty="0" smtClean="0"/>
              <a:t>t</a:t>
            </a:r>
            <a:r>
              <a:rPr lang="cs-CZ" dirty="0" smtClean="0"/>
              <a:t>rpný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Rámcově viz předmětový katalog  v </a:t>
            </a:r>
            <a:r>
              <a:rPr lang="cs-CZ" b="1" dirty="0" err="1" smtClean="0"/>
              <a:t>ISu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Výukové materiály - viz IS + </a:t>
            </a:r>
            <a:r>
              <a:rPr lang="cs-CZ" b="1" dirty="0" err="1" smtClean="0"/>
              <a:t>info</a:t>
            </a:r>
            <a:r>
              <a:rPr lang="cs-CZ" b="1" dirty="0" smtClean="0"/>
              <a:t> k předmětu:</a:t>
            </a:r>
            <a:endParaRPr lang="cs-CZ" dirty="0" smtClean="0"/>
          </a:p>
          <a:p>
            <a:pPr lvl="0"/>
            <a:r>
              <a:rPr lang="cs-CZ" dirty="0" smtClean="0"/>
              <a:t>materiály od vyučující (vkládané do </a:t>
            </a:r>
            <a:r>
              <a:rPr lang="cs-CZ" dirty="0" err="1" smtClean="0"/>
              <a:t>ISu</a:t>
            </a:r>
            <a:r>
              <a:rPr lang="cs-CZ" dirty="0" smtClean="0"/>
              <a:t> předem a průběžně)</a:t>
            </a:r>
          </a:p>
          <a:p>
            <a:pPr lvl="0"/>
            <a:r>
              <a:rPr lang="cs-CZ" dirty="0" smtClean="0"/>
              <a:t>učebnice latiny od V. </a:t>
            </a:r>
            <a:r>
              <a:rPr lang="cs-CZ" dirty="0" err="1" smtClean="0"/>
              <a:t>Seinerové</a:t>
            </a:r>
            <a:r>
              <a:rPr lang="cs-CZ" dirty="0" smtClean="0"/>
              <a:t> (SŠ), </a:t>
            </a:r>
          </a:p>
          <a:p>
            <a:r>
              <a:rPr lang="cs-CZ" dirty="0" smtClean="0"/>
              <a:t>jiné vhodné učebnice pro SŠ (Pech, </a:t>
            </a:r>
            <a:r>
              <a:rPr lang="cs-CZ" dirty="0" err="1" smtClean="0"/>
              <a:t>Špaňár</a:t>
            </a:r>
            <a:r>
              <a:rPr lang="cs-CZ" dirty="0" smtClean="0"/>
              <a:t>, Hakenová, …),</a:t>
            </a:r>
          </a:p>
          <a:p>
            <a:pPr lvl="0"/>
            <a:r>
              <a:rPr lang="cs-CZ" dirty="0" smtClean="0"/>
              <a:t>další učebnice dle preferencí studentů</a:t>
            </a:r>
          </a:p>
          <a:p>
            <a:pPr lvl="0"/>
            <a:r>
              <a:rPr lang="cs-CZ" dirty="0" smtClean="0"/>
              <a:t>latinsko-český slovník (jakýkoli funkční, i kapesní)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Motivačně </a:t>
            </a:r>
            <a:r>
              <a:rPr lang="cs-CZ" b="1" dirty="0" err="1" smtClean="0"/>
              <a:t>autoevaluační</a:t>
            </a:r>
            <a:r>
              <a:rPr lang="cs-CZ" b="1" dirty="0" smtClean="0"/>
              <a:t> aktivita pro úvodní hodinu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 Tvorba testu</a:t>
            </a:r>
            <a:r>
              <a:rPr lang="cs-CZ" dirty="0" smtClean="0"/>
              <a:t> na téma </a:t>
            </a:r>
            <a:r>
              <a:rPr lang="cs-CZ" b="1" i="1" dirty="0" smtClean="0"/>
              <a:t>Co vím o latinském jazyce, literatuře , historii a  kulturních hodnotách </a:t>
            </a:r>
            <a:endParaRPr lang="cs-CZ" dirty="0" smtClean="0"/>
          </a:p>
          <a:p>
            <a:pPr>
              <a:buNone/>
            </a:pPr>
            <a:r>
              <a:rPr lang="cs-CZ" b="1" i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Zadání pro aktivitu: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  <a:r>
              <a:rPr lang="cs-CZ" b="1" dirty="0" smtClean="0">
                <a:solidFill>
                  <a:srgbClr val="0070C0"/>
                </a:solidFill>
              </a:rPr>
              <a:t>Vytvořte pro spolužáka test na téma </a:t>
            </a:r>
            <a:r>
              <a:rPr lang="cs-CZ" b="1" i="1" dirty="0" smtClean="0">
                <a:solidFill>
                  <a:srgbClr val="0070C0"/>
                </a:solidFill>
              </a:rPr>
              <a:t>Co vím o latinském jazyce literatuře a kulturních hodnotách v kontextu antiky </a:t>
            </a:r>
            <a:endParaRPr lang="cs-CZ" b="1" dirty="0" smtClean="0">
              <a:solidFill>
                <a:srgbClr val="0070C0"/>
              </a:solidFill>
            </a:endParaRPr>
          </a:p>
          <a:p>
            <a:pPr lvl="0"/>
            <a:r>
              <a:rPr lang="cs-CZ" dirty="0" smtClean="0"/>
              <a:t>Test obsahuje 5 jednoznačných otázek (z nich 3 uzavřené a 2 otevřené), na něž vy sami umíte dostatečně odpovědět</a:t>
            </a:r>
          </a:p>
          <a:p>
            <a:pPr lvl="0"/>
            <a:r>
              <a:rPr lang="cs-CZ" dirty="0" smtClean="0"/>
              <a:t>K testu vytvořte legendu, tedy odpovědi na otázky (ponechte si u sebe)</a:t>
            </a:r>
          </a:p>
          <a:p>
            <a:pPr lvl="0"/>
            <a:r>
              <a:rPr lang="cs-CZ" dirty="0" smtClean="0"/>
              <a:t>Test dejte vypracovat svému spolužákovi po pravici </a:t>
            </a:r>
          </a:p>
          <a:p>
            <a:pPr lvl="0"/>
            <a:r>
              <a:rPr lang="cs-CZ" dirty="0" smtClean="0"/>
              <a:t>Čas vymezený pro vytvoření testu: 15 minut, pro řešení testu: 15 minut</a:t>
            </a:r>
          </a:p>
          <a:p>
            <a:pPr lvl="0"/>
            <a:r>
              <a:rPr lang="cs-CZ" dirty="0" smtClean="0"/>
              <a:t>Po vypracování se test vrací k autorovi </a:t>
            </a:r>
            <a:r>
              <a:rPr lang="cs-CZ" dirty="0" smtClean="0">
                <a:sym typeface="Wingdings"/>
              </a:rPr>
              <a:t></a:t>
            </a:r>
            <a:r>
              <a:rPr lang="cs-CZ" dirty="0" smtClean="0"/>
              <a:t>, který ho opraví a vyhodnotí</a:t>
            </a:r>
          </a:p>
          <a:p>
            <a:pPr lvl="0"/>
            <a:r>
              <a:rPr lang="cs-CZ" dirty="0" smtClean="0"/>
              <a:t>Čas vymezený pro opravu a vyhodnocení: cca 10 minut</a:t>
            </a:r>
          </a:p>
          <a:p>
            <a:pPr lvl="0"/>
            <a:r>
              <a:rPr lang="cs-CZ" dirty="0" smtClean="0"/>
              <a:t>Test je přiřazen k ostatním pro společnou reflexi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PRETEST znalostí latiny v kontextu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 Odpovězte ve dvojicích na následujících 10 otázek: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lvl="0"/>
            <a:r>
              <a:rPr lang="cs-CZ" dirty="0" smtClean="0"/>
              <a:t>Do které skupiny jazyků patří latina?</a:t>
            </a:r>
          </a:p>
          <a:p>
            <a:pPr lvl="0"/>
            <a:r>
              <a:rPr lang="cs-CZ" dirty="0" smtClean="0"/>
              <a:t>Jaké české synonymum používáme pro termín adjektivum?</a:t>
            </a:r>
          </a:p>
          <a:p>
            <a:pPr lvl="0"/>
            <a:r>
              <a:rPr lang="cs-CZ" dirty="0" smtClean="0"/>
              <a:t>Pro který národ byla latina mateřským jazykem?</a:t>
            </a:r>
          </a:p>
          <a:p>
            <a:pPr lvl="0"/>
            <a:r>
              <a:rPr lang="cs-CZ" dirty="0" smtClean="0"/>
              <a:t>Kdy a kde byl zavražděn </a:t>
            </a:r>
            <a:r>
              <a:rPr lang="cs-CZ" dirty="0" err="1" smtClean="0"/>
              <a:t>Gaius</a:t>
            </a:r>
            <a:r>
              <a:rPr lang="cs-CZ" dirty="0" smtClean="0"/>
              <a:t> </a:t>
            </a:r>
            <a:r>
              <a:rPr lang="cs-CZ" dirty="0" err="1" smtClean="0"/>
              <a:t>Iulius</a:t>
            </a:r>
            <a:r>
              <a:rPr lang="cs-CZ" dirty="0" smtClean="0"/>
              <a:t> </a:t>
            </a:r>
            <a:r>
              <a:rPr lang="cs-CZ" dirty="0" err="1" smtClean="0"/>
              <a:t>Caesar</a:t>
            </a:r>
            <a:r>
              <a:rPr lang="cs-CZ" dirty="0" smtClean="0"/>
              <a:t>?</a:t>
            </a:r>
          </a:p>
          <a:p>
            <a:pPr lvl="0"/>
            <a:r>
              <a:rPr lang="cs-CZ" dirty="0" smtClean="0"/>
              <a:t>Jakými jazyky se mluvilo na českém území v 11. a 12. století? </a:t>
            </a:r>
          </a:p>
          <a:p>
            <a:pPr lvl="0"/>
            <a:r>
              <a:rPr lang="cs-CZ" dirty="0" smtClean="0"/>
              <a:t>Jak se jmenuje první česká kronika, jakým jazykem je psána a kdy vznikla (přibližně)?</a:t>
            </a:r>
          </a:p>
          <a:p>
            <a:pPr lvl="0"/>
            <a:r>
              <a:rPr lang="cs-CZ" dirty="0" smtClean="0"/>
              <a:t>Co znamená zkratka I.N.R.I. a kde se s ní můžeme setkat?</a:t>
            </a:r>
          </a:p>
          <a:p>
            <a:pPr lvl="0"/>
            <a:r>
              <a:rPr lang="cs-CZ" dirty="0" smtClean="0"/>
              <a:t>Znáte nějaký latinský citát nebo okřídlené slovní spojení? Pokud ano, napište ho i s překladem do češtiny.</a:t>
            </a:r>
          </a:p>
          <a:p>
            <a:pPr lvl="0"/>
            <a:r>
              <a:rPr lang="cs-CZ" dirty="0" smtClean="0"/>
              <a:t>Uměl Karel IV. latinsky? Své tvrzení doložte.</a:t>
            </a:r>
          </a:p>
          <a:p>
            <a:r>
              <a:rPr lang="cs-CZ" dirty="0" smtClean="0"/>
              <a:t>Uveďte na konkrétních příkladech, jak byste mohli využít v budoucí výuce dějepisu znalostí latiny.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43012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/>
              <a:t/>
            </a:r>
            <a:br>
              <a:rPr lang="cs-CZ" b="1" cap="all" dirty="0" smtClean="0"/>
            </a:br>
            <a:r>
              <a:rPr lang="cs-CZ" b="1" cap="all" dirty="0" smtClean="0"/>
              <a:t>Úvod do předmětu – stručné dějiny a význam latiny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6" name="obrázek 2" descr="http://www.italy-weather-and-maps.com/maps/italy/lazi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59752"/>
            <a:ext cx="5286412" cy="468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LATINA na počátku Říma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9728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cs-CZ" altLang="cs-CZ" sz="2400" b="1" dirty="0" smtClean="0"/>
          </a:p>
          <a:p>
            <a:pPr marL="109728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cs-CZ" altLang="cs-CZ" sz="2400" b="1" dirty="0" smtClean="0"/>
              <a:t>Řím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000" dirty="0" smtClean="0"/>
              <a:t>založili Latinové podle tradice v roce 753 př. n. l. (počátek římského kalendáře, doba královská)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altLang="cs-CZ" sz="2000" dirty="0" smtClean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000" dirty="0" smtClean="0"/>
              <a:t>Dvě teorie o založení Říma:</a:t>
            </a:r>
          </a:p>
          <a:p>
            <a:pPr marL="658368" lvl="1" indent="-246888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000" dirty="0" smtClean="0"/>
              <a:t>a) legenda o Romulovi a </a:t>
            </a:r>
            <a:r>
              <a:rPr lang="cs-CZ" altLang="cs-CZ" sz="2000" dirty="0" err="1" smtClean="0"/>
              <a:t>Rémovi</a:t>
            </a:r>
            <a:r>
              <a:rPr lang="cs-CZ" altLang="cs-CZ" sz="2000" dirty="0" smtClean="0"/>
              <a:t> </a:t>
            </a:r>
          </a:p>
          <a:p>
            <a:pPr marL="658368" lvl="1" indent="-246888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000" dirty="0" smtClean="0"/>
              <a:t>b) historické (pravdivé) založení Říma </a:t>
            </a:r>
          </a:p>
          <a:p>
            <a:pPr marL="658368" lvl="1" indent="-246888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cs-CZ" altLang="cs-CZ" sz="2000" dirty="0" smtClean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000" dirty="0" smtClean="0"/>
              <a:t>vznikl postupným sjednocením několika vesnic v Latiu u řeky Tibery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2000" dirty="0" smtClean="0"/>
              <a:t>vzhledem ke své poloze je nazýván městem sedmi pahorků (např. Palatin, Kapitol apod.)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altLang="cs-CZ" sz="2000" dirty="0" smtClean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altLang="cs-CZ" sz="2000" dirty="0" smtClean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altLang="cs-CZ" sz="1600" dirty="0" smtClean="0">
                <a:hlinkClick r:id="rId2"/>
              </a:rPr>
              <a:t>http://smd.gytool.cz/downloads/3-6_RIMSKA_REPUBLIKA_cb.pdf</a:t>
            </a:r>
            <a:endParaRPr lang="cs-CZ" altLang="cs-CZ" sz="1600" dirty="0" smtClean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571744"/>
            <a:ext cx="1863725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Lingua</a:t>
            </a:r>
            <a:r>
              <a:rPr lang="cs-CZ" b="1" dirty="0" smtClean="0"/>
              <a:t> Latina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 smtClean="0">
                <a:solidFill>
                  <a:srgbClr val="FF0066"/>
                </a:solidFill>
              </a:rPr>
              <a:t>románský</a:t>
            </a:r>
            <a:r>
              <a:rPr lang="cs-CZ" altLang="cs-CZ" sz="2800" dirty="0" smtClean="0"/>
              <a:t> jazyk </a:t>
            </a:r>
            <a:r>
              <a:rPr lang="cs-CZ" altLang="cs-CZ" sz="2800" dirty="0" err="1" smtClean="0">
                <a:solidFill>
                  <a:srgbClr val="FF0066"/>
                </a:solidFill>
              </a:rPr>
              <a:t>ie</a:t>
            </a:r>
            <a:r>
              <a:rPr lang="cs-CZ" altLang="cs-CZ" sz="2800" dirty="0" smtClean="0"/>
              <a:t> skupiny</a:t>
            </a:r>
          </a:p>
          <a:p>
            <a:r>
              <a:rPr lang="cs-CZ" altLang="cs-CZ" sz="2800" dirty="0" smtClean="0"/>
              <a:t>název odvozen od jména kmene </a:t>
            </a:r>
            <a:r>
              <a:rPr lang="cs-CZ" altLang="cs-CZ" sz="2800" dirty="0" err="1" smtClean="0">
                <a:solidFill>
                  <a:srgbClr val="FF0066"/>
                </a:solidFill>
              </a:rPr>
              <a:t>Latínů</a:t>
            </a:r>
            <a:r>
              <a:rPr lang="cs-CZ" altLang="cs-CZ" sz="2800" dirty="0" smtClean="0"/>
              <a:t> (obyvatelé severozápadní části starověkého </a:t>
            </a:r>
            <a:r>
              <a:rPr lang="cs-CZ" altLang="cs-CZ" sz="2800" dirty="0" smtClean="0">
                <a:solidFill>
                  <a:srgbClr val="FF0066"/>
                </a:solidFill>
              </a:rPr>
              <a:t>Latia</a:t>
            </a:r>
            <a:r>
              <a:rPr lang="cs-CZ" altLang="cs-CZ" sz="2800" dirty="0" smtClean="0"/>
              <a:t> – </a:t>
            </a:r>
            <a:r>
              <a:rPr lang="cs-CZ" altLang="cs-CZ" sz="2800" dirty="0" err="1" smtClean="0"/>
              <a:t>Lazia</a:t>
            </a:r>
            <a:r>
              <a:rPr lang="cs-CZ" altLang="cs-CZ" sz="2800" dirty="0" smtClean="0"/>
              <a:t>, ve střední části Apeninského poloostrova při dolním toku Tibery), který latinou původně mluvil </a:t>
            </a:r>
          </a:p>
          <a:p>
            <a:r>
              <a:rPr lang="cs-CZ" altLang="cs-CZ" sz="2800" dirty="0" smtClean="0"/>
              <a:t>jedním z kmenů sídlících v Latiu </a:t>
            </a:r>
            <a:r>
              <a:rPr lang="cs-CZ" altLang="cs-CZ" sz="2800" dirty="0" smtClean="0">
                <a:solidFill>
                  <a:srgbClr val="FF0000"/>
                </a:solidFill>
              </a:rPr>
              <a:t>Římané</a:t>
            </a:r>
            <a:r>
              <a:rPr lang="cs-CZ" altLang="cs-CZ" sz="2800" dirty="0" smtClean="0"/>
              <a:t> (obývali město Řím a jeho okolí)</a:t>
            </a:r>
          </a:p>
          <a:p>
            <a:r>
              <a:rPr lang="cs-CZ" altLang="cs-CZ" sz="2800" dirty="0" smtClean="0"/>
              <a:t>výbojnými Římany latina rozšířena po celém zemí </a:t>
            </a:r>
            <a:r>
              <a:rPr lang="cs-CZ" altLang="cs-CZ" sz="2800" dirty="0" err="1" smtClean="0">
                <a:solidFill>
                  <a:srgbClr val="FF0066"/>
                </a:solidFill>
              </a:rPr>
              <a:t>Imperia</a:t>
            </a:r>
            <a:r>
              <a:rPr lang="cs-CZ" altLang="cs-CZ" sz="2800" dirty="0" smtClean="0">
                <a:solidFill>
                  <a:srgbClr val="FF0066"/>
                </a:solidFill>
              </a:rPr>
              <a:t> Romana</a:t>
            </a:r>
          </a:p>
          <a:p>
            <a:r>
              <a:rPr lang="cs-CZ" altLang="cs-CZ" sz="2800" dirty="0" smtClean="0"/>
              <a:t>Literární kontext – </a:t>
            </a:r>
            <a:r>
              <a:rPr lang="cs-CZ" altLang="cs-CZ" sz="2800" dirty="0" smtClean="0">
                <a:solidFill>
                  <a:srgbClr val="FF0066"/>
                </a:solidFill>
              </a:rPr>
              <a:t>epos Aeneis (Vergilius)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LINGUA LATINA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400" dirty="0" smtClean="0"/>
              <a:t>prostřednictvím antické literatury </a:t>
            </a:r>
            <a:r>
              <a:rPr lang="cs-CZ" altLang="cs-CZ" sz="2400" b="1" dirty="0" smtClean="0"/>
              <a:t>zprostředkovala evropským národům antickou vzdělanost</a:t>
            </a:r>
          </a:p>
          <a:p>
            <a:endParaRPr lang="cs-CZ" altLang="cs-CZ" sz="2400" dirty="0" smtClean="0"/>
          </a:p>
          <a:p>
            <a:r>
              <a:rPr lang="cs-CZ" altLang="cs-CZ" sz="2400" dirty="0" smtClean="0">
                <a:solidFill>
                  <a:srgbClr val="FF0000"/>
                </a:solidFill>
              </a:rPr>
              <a:t>spisovná latina </a:t>
            </a:r>
            <a:r>
              <a:rPr lang="cs-CZ" altLang="cs-CZ" sz="2400" dirty="0" smtClean="0"/>
              <a:t>normovaná </a:t>
            </a:r>
            <a:r>
              <a:rPr lang="cs-CZ" altLang="cs-CZ" sz="2400" dirty="0" err="1" smtClean="0"/>
              <a:t>Caesarem</a:t>
            </a:r>
            <a:r>
              <a:rPr lang="cs-CZ" altLang="cs-CZ" sz="2400" dirty="0" smtClean="0"/>
              <a:t> a Ciceronem</a:t>
            </a:r>
          </a:p>
          <a:p>
            <a:endParaRPr lang="cs-CZ" altLang="cs-CZ" sz="2400" dirty="0" smtClean="0"/>
          </a:p>
          <a:p>
            <a:r>
              <a:rPr lang="cs-CZ" altLang="cs-CZ" sz="2400" dirty="0" smtClean="0"/>
              <a:t>vedle ní současně též řeč lidová – </a:t>
            </a:r>
            <a:r>
              <a:rPr lang="cs-CZ" altLang="cs-CZ" sz="2400" b="1" dirty="0" err="1" smtClean="0">
                <a:solidFill>
                  <a:srgbClr val="FF0066"/>
                </a:solidFill>
              </a:rPr>
              <a:t>sermo</a:t>
            </a:r>
            <a:r>
              <a:rPr lang="cs-CZ" altLang="cs-CZ" sz="2400" b="1" dirty="0" smtClean="0">
                <a:solidFill>
                  <a:srgbClr val="FF0066"/>
                </a:solidFill>
              </a:rPr>
              <a:t> </a:t>
            </a:r>
            <a:r>
              <a:rPr lang="cs-CZ" altLang="cs-CZ" sz="2400" b="1" dirty="0" err="1" smtClean="0">
                <a:solidFill>
                  <a:srgbClr val="FF0066"/>
                </a:solidFill>
              </a:rPr>
              <a:t>vulgaris</a:t>
            </a:r>
            <a:endParaRPr lang="cs-CZ" altLang="cs-CZ" sz="2400" dirty="0" smtClean="0">
              <a:solidFill>
                <a:srgbClr val="FF0066"/>
              </a:solidFill>
            </a:endParaRPr>
          </a:p>
          <a:p>
            <a:pPr lvl="1"/>
            <a:r>
              <a:rPr lang="cs-CZ" altLang="cs-CZ" sz="2000" dirty="0" smtClean="0"/>
              <a:t>ke konci doby císařské získala převahu nad spisovnou latinou</a:t>
            </a:r>
          </a:p>
          <a:p>
            <a:pPr lvl="1"/>
            <a:r>
              <a:rPr lang="cs-CZ" altLang="cs-CZ" sz="2000" dirty="0" smtClean="0"/>
              <a:t>rozšířena v Itálii a v římských provinciích = latina základem dnešních románských jazyků (francouzštiny, italštiny, španělštiny, portugalštiny, rumunštiny aj.)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Chronologie vývoje latiny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1019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i="1" dirty="0" smtClean="0"/>
              <a:t>prehistorická fáze</a:t>
            </a:r>
            <a:r>
              <a:rPr lang="cs-CZ" altLang="cs-CZ" sz="1800" dirty="0" smtClean="0"/>
              <a:t> (? – </a:t>
            </a:r>
            <a:r>
              <a:rPr lang="cs-CZ" altLang="cs-CZ" sz="1800" dirty="0" smtClean="0">
                <a:hlinkClick r:id="rId2" tooltip="600 př. n. l."/>
              </a:rPr>
              <a:t>600 př. n. l.</a:t>
            </a:r>
            <a:r>
              <a:rPr lang="cs-CZ" altLang="cs-CZ" sz="1800" dirty="0" smtClean="0"/>
              <a:t>) </a:t>
            </a:r>
          </a:p>
          <a:p>
            <a:pPr>
              <a:lnSpc>
                <a:spcPct val="80000"/>
              </a:lnSpc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r>
              <a:rPr lang="cs-CZ" altLang="cs-CZ" sz="1800" i="1" dirty="0" smtClean="0"/>
              <a:t>protohistorická fáze</a:t>
            </a:r>
            <a:r>
              <a:rPr lang="cs-CZ" altLang="cs-CZ" sz="1800" dirty="0" smtClean="0"/>
              <a:t> (600 – </a:t>
            </a:r>
            <a:r>
              <a:rPr lang="cs-CZ" altLang="cs-CZ" sz="1800" dirty="0" smtClean="0">
                <a:hlinkClick r:id="rId3" tooltip="240 př. n. l."/>
              </a:rPr>
              <a:t>240 př. n. l.</a:t>
            </a:r>
            <a:r>
              <a:rPr lang="cs-CZ" altLang="cs-CZ" sz="1800" dirty="0" smtClean="0"/>
              <a:t>) </a:t>
            </a:r>
          </a:p>
          <a:p>
            <a:pPr>
              <a:lnSpc>
                <a:spcPct val="80000"/>
              </a:lnSpc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r>
              <a:rPr lang="cs-CZ" altLang="cs-CZ" sz="1800" i="1" dirty="0" smtClean="0"/>
              <a:t>historická fáze</a:t>
            </a:r>
            <a:r>
              <a:rPr lang="cs-CZ" altLang="cs-CZ" sz="1800" dirty="0" smtClean="0"/>
              <a:t> (</a:t>
            </a:r>
            <a:r>
              <a:rPr lang="cs-CZ" altLang="cs-CZ" sz="1800" b="1" dirty="0" smtClean="0"/>
              <a:t>od 240 př. n. l</a:t>
            </a:r>
            <a:r>
              <a:rPr lang="cs-CZ" altLang="cs-CZ" sz="1800" dirty="0" smtClean="0"/>
              <a:t>.) </a:t>
            </a:r>
          </a:p>
          <a:p>
            <a:pPr lvl="1">
              <a:lnSpc>
                <a:spcPct val="80000"/>
              </a:lnSpc>
            </a:pPr>
            <a:r>
              <a:rPr lang="cs-CZ" altLang="cs-CZ" sz="1600" i="1" dirty="0" smtClean="0"/>
              <a:t>archaická latina</a:t>
            </a:r>
            <a:r>
              <a:rPr lang="cs-CZ" altLang="cs-CZ" sz="1600" dirty="0" smtClean="0"/>
              <a:t> (240 – </a:t>
            </a:r>
            <a:r>
              <a:rPr lang="cs-CZ" altLang="cs-CZ" sz="1600" dirty="0" smtClean="0">
                <a:hlinkClick r:id="rId4" tooltip="80 př. n. l."/>
              </a:rPr>
              <a:t>80 př. n. l.</a:t>
            </a:r>
            <a:r>
              <a:rPr lang="cs-CZ" altLang="cs-CZ" sz="1600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cs-CZ" altLang="cs-CZ" sz="1600" i="1" dirty="0" smtClean="0"/>
              <a:t>klasická latina</a:t>
            </a:r>
            <a:r>
              <a:rPr lang="cs-CZ" altLang="cs-CZ" sz="1600" dirty="0" smtClean="0"/>
              <a:t> (80 př. n. l. – </a:t>
            </a:r>
            <a:r>
              <a:rPr lang="cs-CZ" altLang="cs-CZ" sz="1600" dirty="0" smtClean="0">
                <a:hlinkClick r:id="rId5" tooltip="14"/>
              </a:rPr>
              <a:t>14 n. l.</a:t>
            </a:r>
            <a:r>
              <a:rPr lang="cs-CZ" altLang="cs-CZ" sz="1600" dirty="0" smtClean="0"/>
              <a:t>) </a:t>
            </a:r>
          </a:p>
          <a:p>
            <a:pPr lvl="2">
              <a:lnSpc>
                <a:spcPct val="80000"/>
              </a:lnSpc>
            </a:pPr>
            <a:r>
              <a:rPr lang="cs-CZ" altLang="cs-CZ" sz="1400" i="1" dirty="0" smtClean="0"/>
              <a:t>Ciceronovo období</a:t>
            </a:r>
            <a:r>
              <a:rPr lang="cs-CZ" altLang="cs-CZ" sz="1400" dirty="0" smtClean="0"/>
              <a:t> (80 – </a:t>
            </a:r>
            <a:r>
              <a:rPr lang="cs-CZ" altLang="cs-CZ" sz="1400" dirty="0" smtClean="0">
                <a:hlinkClick r:id="rId6" tooltip="30 př. n. l."/>
              </a:rPr>
              <a:t>30 př. n. l.</a:t>
            </a:r>
            <a:r>
              <a:rPr lang="cs-CZ" altLang="cs-CZ" sz="1400" dirty="0" smtClean="0"/>
              <a:t>) </a:t>
            </a:r>
          </a:p>
          <a:p>
            <a:pPr lvl="2">
              <a:lnSpc>
                <a:spcPct val="80000"/>
              </a:lnSpc>
            </a:pPr>
            <a:r>
              <a:rPr lang="cs-CZ" altLang="cs-CZ" sz="1400" i="1" dirty="0" smtClean="0"/>
              <a:t>Augustovo období</a:t>
            </a:r>
            <a:r>
              <a:rPr lang="cs-CZ" altLang="cs-CZ" sz="1400" dirty="0" smtClean="0"/>
              <a:t> (30 př. n. l. – 14 n. l.) </a:t>
            </a:r>
          </a:p>
          <a:p>
            <a:pPr lvl="1">
              <a:lnSpc>
                <a:spcPct val="80000"/>
              </a:lnSpc>
            </a:pPr>
            <a:r>
              <a:rPr lang="cs-CZ" altLang="cs-CZ" sz="1600" i="1" dirty="0" smtClean="0"/>
              <a:t>poklasická latina</a:t>
            </a:r>
            <a:r>
              <a:rPr lang="cs-CZ" altLang="cs-CZ" sz="1600" dirty="0" smtClean="0"/>
              <a:t> (14 – </a:t>
            </a:r>
            <a:r>
              <a:rPr lang="cs-CZ" altLang="cs-CZ" sz="1600" dirty="0" smtClean="0">
                <a:hlinkClick r:id="rId7" tooltip="117"/>
              </a:rPr>
              <a:t>117 n. l.</a:t>
            </a:r>
            <a:r>
              <a:rPr lang="cs-CZ" altLang="cs-CZ" sz="1600" dirty="0" smtClean="0"/>
              <a:t>) </a:t>
            </a:r>
          </a:p>
          <a:p>
            <a:pPr lvl="2">
              <a:lnSpc>
                <a:spcPct val="80000"/>
              </a:lnSpc>
            </a:pPr>
            <a:r>
              <a:rPr lang="cs-CZ" altLang="cs-CZ" sz="1400" i="1" dirty="0" smtClean="0"/>
              <a:t>stříbrné období</a:t>
            </a:r>
            <a:r>
              <a:rPr lang="cs-CZ" altLang="cs-CZ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1600" i="1" dirty="0" smtClean="0"/>
              <a:t>úpadková latina</a:t>
            </a:r>
            <a:r>
              <a:rPr lang="cs-CZ" altLang="cs-CZ" sz="1600" dirty="0" smtClean="0"/>
              <a:t> (117 – </a:t>
            </a:r>
            <a:r>
              <a:rPr lang="cs-CZ" altLang="cs-CZ" sz="1600" dirty="0" smtClean="0">
                <a:hlinkClick r:id="rId8" tooltip="700"/>
              </a:rPr>
              <a:t>700</a:t>
            </a:r>
            <a:r>
              <a:rPr lang="cs-CZ" altLang="cs-CZ" sz="1600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cs-CZ" altLang="cs-CZ" sz="1600" b="1" i="1" dirty="0" smtClean="0"/>
              <a:t>středověká latina</a:t>
            </a:r>
            <a:r>
              <a:rPr lang="cs-CZ" altLang="cs-CZ" sz="1600" b="1" dirty="0" smtClean="0"/>
              <a:t> (700 – </a:t>
            </a:r>
            <a:r>
              <a:rPr lang="cs-CZ" altLang="cs-CZ" sz="1600" b="1" dirty="0" smtClean="0">
                <a:hlinkClick r:id="rId9" tooltip="1300"/>
              </a:rPr>
              <a:t>1300</a:t>
            </a:r>
            <a:r>
              <a:rPr lang="cs-CZ" altLang="cs-CZ" sz="1600" b="1" dirty="0" smtClean="0"/>
              <a:t>) </a:t>
            </a:r>
          </a:p>
          <a:p>
            <a:pPr lvl="2">
              <a:lnSpc>
                <a:spcPct val="80000"/>
              </a:lnSpc>
            </a:pPr>
            <a:r>
              <a:rPr lang="cs-CZ" altLang="cs-CZ" sz="1400" i="1" dirty="0" smtClean="0"/>
              <a:t>karolinská renesance</a:t>
            </a:r>
            <a:r>
              <a:rPr lang="cs-CZ" altLang="cs-CZ" sz="1400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cs-CZ" altLang="cs-CZ" sz="1400" i="1" dirty="0" smtClean="0"/>
              <a:t>otonská renesance</a:t>
            </a:r>
            <a:r>
              <a:rPr lang="cs-CZ" altLang="cs-CZ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1600" b="1" i="1" dirty="0" smtClean="0"/>
              <a:t>humanistická latina</a:t>
            </a:r>
            <a:r>
              <a:rPr lang="cs-CZ" altLang="cs-CZ" sz="1600" b="1" dirty="0" smtClean="0"/>
              <a:t> (1300 – </a:t>
            </a:r>
            <a:r>
              <a:rPr lang="cs-CZ" altLang="cs-CZ" sz="1600" b="1" dirty="0" smtClean="0">
                <a:hlinkClick r:id="rId10" tooltip="1550"/>
              </a:rPr>
              <a:t>1550</a:t>
            </a:r>
            <a:r>
              <a:rPr lang="cs-CZ" altLang="cs-CZ" sz="1600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cs-CZ" altLang="cs-CZ" sz="1600" i="1" dirty="0" smtClean="0"/>
              <a:t>barokní latina</a:t>
            </a:r>
            <a:r>
              <a:rPr lang="cs-CZ" altLang="cs-CZ" sz="1600" dirty="0" smtClean="0"/>
              <a:t> (1550 – </a:t>
            </a:r>
            <a:r>
              <a:rPr lang="cs-CZ" altLang="cs-CZ" sz="1600" dirty="0" smtClean="0">
                <a:hlinkClick r:id="rId11" tooltip="1750"/>
              </a:rPr>
              <a:t>1750</a:t>
            </a:r>
            <a:r>
              <a:rPr lang="cs-CZ" altLang="cs-CZ" sz="1600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cs-CZ" altLang="cs-CZ" sz="1600" i="1" dirty="0" smtClean="0"/>
              <a:t>klasicistní latina</a:t>
            </a:r>
            <a:r>
              <a:rPr lang="cs-CZ" altLang="cs-CZ" sz="1600" dirty="0" smtClean="0"/>
              <a:t> (po 1750) </a:t>
            </a:r>
          </a:p>
          <a:p>
            <a:pPr lvl="1">
              <a:lnSpc>
                <a:spcPct val="80000"/>
              </a:lnSpc>
            </a:pPr>
            <a:r>
              <a:rPr lang="cs-CZ" altLang="cs-CZ" sz="1600" i="1" dirty="0" smtClean="0"/>
              <a:t>moderní latina</a:t>
            </a:r>
            <a:r>
              <a:rPr lang="cs-CZ" altLang="cs-CZ" sz="1600" dirty="0" smtClean="0"/>
              <a:t> (od </a:t>
            </a:r>
            <a:r>
              <a:rPr lang="cs-CZ" altLang="cs-CZ" sz="1600" dirty="0" smtClean="0">
                <a:hlinkClick r:id="rId12" tooltip="1900"/>
              </a:rPr>
              <a:t>1900</a:t>
            </a:r>
            <a:r>
              <a:rPr lang="cs-CZ" altLang="cs-CZ" sz="1600" dirty="0" smtClean="0"/>
              <a:t>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81</TotalTime>
  <Words>881</Words>
  <Application>Microsoft Office PowerPoint</Application>
  <PresentationFormat>Předvádění na obrazovce (4:3)</PresentationFormat>
  <Paragraphs>203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Bookman Old Style</vt:lpstr>
      <vt:lpstr>Gill Sans MT</vt:lpstr>
      <vt:lpstr>Wingdings</vt:lpstr>
      <vt:lpstr>Wingdings 3</vt:lpstr>
      <vt:lpstr>Původ</vt:lpstr>
      <vt:lpstr>Latina pro historiky 2019 Úvodní hodina </vt:lpstr>
      <vt:lpstr>OBSAH UČIVA</vt:lpstr>
      <vt:lpstr>Motivačně autoevaluační aktivita pro úvodní hodinu  </vt:lpstr>
      <vt:lpstr>PRETEST znalostí latiny v kontextu </vt:lpstr>
      <vt:lpstr> Úvod do předmětu – stručné dějiny a význam latiny  </vt:lpstr>
      <vt:lpstr>LATINA na počátku Říma</vt:lpstr>
      <vt:lpstr>Lingua Latina</vt:lpstr>
      <vt:lpstr>LINGUA LATINA</vt:lpstr>
      <vt:lpstr>Chronologie vývoje latiny</vt:lpstr>
      <vt:lpstr>Vybrané fáze vývoje latiny</vt:lpstr>
      <vt:lpstr>Vybrané fáze vývoje latiny</vt:lpstr>
      <vt:lpstr>Latinský rukopis ze 6. století př. Kr.  </vt:lpstr>
      <vt:lpstr>Rukopis Mistra Jana Husa    z přelomu 14. a 15. století </vt:lpstr>
      <vt:lpstr>Latinská abeceda a výslovnost </vt:lpstr>
      <vt:lpstr>Délka slabik a přízvuk v latině </vt:lpstr>
      <vt:lpstr>Pravidla pro výslovnost</vt:lpstr>
      <vt:lpstr>Procvičování správné výslovnosti</vt:lpstr>
      <vt:lpstr>Gramatická terminologie  – viz např. skripta Bartoněk, s. 8 </vt:lpstr>
      <vt:lpstr>Gramatická terminologie  – viz např. skripta Bartoněk, s. 8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Latina pro historiky Úvodní hodina</dc:title>
  <dc:creator>Pavlína Pavík</dc:creator>
  <cp:lastModifiedBy>Projekt INTERES</cp:lastModifiedBy>
  <cp:revision>12</cp:revision>
  <dcterms:created xsi:type="dcterms:W3CDTF">2017-09-18T06:50:49Z</dcterms:created>
  <dcterms:modified xsi:type="dcterms:W3CDTF">2019-11-21T07:58:39Z</dcterms:modified>
</cp:coreProperties>
</file>