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85511" autoAdjust="0"/>
  </p:normalViewPr>
  <p:slideViewPr>
    <p:cSldViewPr snapToGrid="0" showGuides="1">
      <p:cViewPr>
        <p:scale>
          <a:sx n="120" d="100"/>
          <a:sy n="120" d="100"/>
        </p:scale>
        <p:origin x="-29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E4C8-91B5-4567-94FF-19470611BFB7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173EE-DD42-4D7D-AD25-EDB48179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1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F2076-1CDE-44C0-B8B8-5396041A8790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18F38-F365-4EF1-B9EB-F8A04973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této části odvodíme základní rovnice popisující chování vesmíru.</a:t>
            </a:r>
          </a:p>
          <a:p>
            <a:r>
              <a:rPr lang="cs-CZ" dirty="0"/>
              <a:t>Ukážeme si vliv základních kosmologických parametrů na možný budoucí osud vesmíru, budeme diskutovat jejich měření i nejpravděpodobnější hodnoty.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Naše chápaní vesmíru a jeho vývoje s neustále vyvíjí, jak po stránce teoretické, tak získáváním a zpracováním stále přesnějších experimentálních dat.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moderní kosmologii se doslova a do písmene uplatňuje celá fyzika – od fyziky mikrosvěta a kvantové teorie pole až po teorii relativity. Zde se budeme zabývat pouze základy relativistické kosmologie, základními pozorovanými vlastnostmi vesmíru a z nich vyplývajícími nejjednoduššími modely. Otázky týkající se raného a velmi raného vesmíru v prvních minutách po velkém třesku, inflační teorie a problematiky formování struktur viz studium podrobnějších monografií.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18F38-F365-4EF1-B9EB-F8A0497347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plnému porozumění moderní kosmologii, popisující expanzi vesmíru je nezbytná znalost obecné teorie </a:t>
            </a:r>
            <a:r>
              <a:rPr lang="cs-CZ" dirty="0" err="1"/>
              <a:t>relativity.Avšak</a:t>
            </a:r>
            <a:r>
              <a:rPr lang="cs-CZ" dirty="0"/>
              <a:t> i čtenář, jenž se studiem Einsteinovy teorie dosud nezabýval, může řadu jevů odvodit a popsat na základě elementárnějších úvah vyžadujících znalosti na úrovni základního vysokoškolského kurzu fyziky.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Parametr Lambda (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 nazýváme 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kosmologickou konstantou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standardně bývá interpretována jako vliv energie samotného vakua</a:t>
            </a:r>
            <a:r>
              <a:rPr lang="cs-CZ" dirty="0"/>
              <a:t> 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známe geometrii vesmíru a množství hmoty ve vesmíru (a její rychlost), 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můžeme vypočítat jeho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vývoj (časový vývoj metriky)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18F38-F365-4EF1-B9EB-F8A0497347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Vesmír je ve velkých měřítkách homogenní a izotropní; svědčí o tom rozbory kosmického mikrovlnného záření a statistické sledování rozmístění galaxií v něm. </a:t>
            </a:r>
          </a:p>
          <a:p>
            <a:r>
              <a:rPr lang="cs-CZ" dirty="0"/>
              <a:t>Nejen z </a:t>
            </a:r>
            <a:r>
              <a:rPr lang="cs-CZ" dirty="0" err="1"/>
              <a:t>Olbersova</a:t>
            </a:r>
            <a:r>
              <a:rPr lang="cs-CZ" dirty="0"/>
              <a:t> paradoxu vyplývá, že vesmír netrvá „odjakživa“, ale pouze konečnou dobu.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18F38-F365-4EF1-B9EB-F8A0497347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Zbýval rozdíl ~43“ – vliv hypotetické planety Vulkán? AE to nevěděl, ale odvodil vztah: </a:t>
            </a:r>
            <a:r>
              <a:rPr lang="el-GR" altLang="cs-CZ"/>
              <a:t>ε“ = 3,34“ . 1028. (1 - </a:t>
            </a:r>
            <a:r>
              <a:rPr lang="cs-CZ" altLang="cs-CZ"/>
              <a:t>e 2 ) -1 . a -5/2 . M☼ a = 5,8.1010 m; e = 0,21; OTR dává </a:t>
            </a:r>
            <a:r>
              <a:rPr lang="el-GR" altLang="cs-CZ"/>
              <a:t>ε“ = 43,0“; </a:t>
            </a:r>
            <a:r>
              <a:rPr lang="cs-CZ" altLang="cs-CZ"/>
              <a:t>pozorovaná hodnota 42,6“ (chyba 1 %).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DD914DC-3A03-41E4-9E86-514F66813738}" type="slidenum">
              <a:rPr lang="cs-CZ" altLang="cs-CZ">
                <a:solidFill>
                  <a:prstClr val="black"/>
                </a:solidFill>
              </a:rPr>
              <a:pPr/>
              <a:t>6</a:t>
            </a:fld>
            <a:endParaRPr lang="cs-CZ" alt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cs-CZ"/>
              <a:t>C. M. Will: The Confrontation between General Relativity and Experiment</a:t>
            </a:r>
            <a:endParaRPr lang="cs-CZ" altLang="cs-CZ"/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Gravitační čočky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1912: První poznámky AE o gravitačních čočkách.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1936: F. Link publikuje 16. III. 1936 francouzsky podrobný výpočet teorie gravitačních čoček, tj. jak změn tvaru obrazu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čočkované hvězdy, tak i achromatické zvýšení její jasnosti. Uvažuje i o plošných gravitačních čočkách (galaxiích).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17. III. navštěvuje Ing. Rudi W. Mandl v Princetonu AE.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Nabádá ho, aby efekty gravitačních čoček spočítal a publikoval,AE odmítá, že to nemá význam. Nakonec však dalšímu naléhání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podlehne a koncem roku 1936 zveřejňuje v Science krátkou poznámku.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1979: D. Walsh aj. (2,1m reflektor, Kitt Peak) objev rozštěpených obrazů kvasaru 0957+561 (UMa); rozteč obrazů 6˝ ; z = 1,4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(2,7 Gpc) s identickými spektry. Posunuté světelné křivky o 417 dnů. Mezilehlá galaxie/čočka ve vzdálenosti 1,1 Gpc (z = 0,36)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8A194B7-2AE4-4B2B-81AC-19C96D33D658}" type="slidenum">
              <a:rPr lang="cs-CZ" altLang="cs-CZ">
                <a:solidFill>
                  <a:prstClr val="black"/>
                </a:solidFill>
              </a:rPr>
              <a:pPr/>
              <a:t>7</a:t>
            </a:fld>
            <a:endParaRPr lang="cs-CZ" alt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Gravitační červený posun je pozorován, když se emise světla se vyskytuje v oblasti, kde je gravitace větší než v oblasti pozorovatele. 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Vyzařované světlo z povrchu kulového tělesa  o poloměru R a hmotnosti M a pozorované jako celek ve velké vzdálenosti má červený posun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Energie fotonu je proporcionální frekvenci, při úniku z grav.pole energie fotonu klesá, frekvence také klesá - vln.délka červená. Při pádu na hmotné těleso naopak roste- vln.délka modrá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Předpověď gravitační časové dilatace) byla potvrzena experimenty Pound-Rebka (1959), Hafele-Keatingovým experimentem a GPS.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Jestliže se vnitřní planety (Merkur a Venuše) nacházejí pro pozorovatele na Zemi poblíž konjunkce se Sluncem, probíhají radarové impulsy ze Země při cestě tam i zpět oblastí silného</a:t>
            </a:r>
            <a:br>
              <a:rPr lang="cs-CZ" altLang="cs-CZ"/>
            </a:br>
            <a:r>
              <a:rPr lang="cs-CZ" altLang="cs-CZ"/>
              <a:t>gravitačního potenciálu Slunce a jsou ve shodě s OTR zpožděny o měřitelnou hodnotu řádu 0,1 milisekundy. Radar bez problému pracuje i v malé úhlové vzd´alenosti od Slunce, což je v optické astronomii vyloučeno </a:t>
            </a:r>
            <a:br>
              <a:rPr lang="cs-CZ" altLang="cs-CZ"/>
            </a:b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Zpoždění rádiových signálů od sondy Cassini (NASA + ESA) během horní konjunkce se Sluncem dne 21. 6. 2002 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3940161-3349-4EAC-B88B-BACF7F29544A}" type="slidenum">
              <a:rPr lang="cs-CZ" altLang="cs-CZ">
                <a:solidFill>
                  <a:prstClr val="black"/>
                </a:solidFill>
              </a:rPr>
              <a:pPr/>
              <a:t>8</a:t>
            </a:fld>
            <a:endParaRPr lang="cs-CZ" alt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38801D0-C1FB-4839-A39D-39D9AB55FD98}" type="slidenum">
              <a:rPr lang="cs-CZ" altLang="cs-CZ">
                <a:solidFill>
                  <a:prstClr val="black"/>
                </a:solidFill>
              </a:rPr>
              <a:pPr/>
              <a:t>9</a:t>
            </a:fld>
            <a:endParaRPr lang="cs-CZ" alt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FFA275-596E-4078-A31D-1FDD62050C28}" type="datetimeFigureOut">
              <a:rPr lang="cs-CZ" smtClean="0"/>
              <a:t>16. 11. 2019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02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FFA275-596E-4078-A31D-1FDD62050C28}" type="datetimeFigureOut">
              <a:rPr lang="cs-CZ" smtClean="0"/>
              <a:t>16. 11. 2019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34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FFA275-596E-4078-A31D-1FDD62050C28}" type="datetimeFigureOut">
              <a:rPr lang="cs-CZ" smtClean="0"/>
              <a:t>16. 11. 2019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59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82D3-D3CB-4E7E-9150-81C790635BEF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49B3-5D36-4445-B01E-48FFFF918C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812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9A7C-39BD-4CA3-9AEC-4B38213C57CB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6E9E-3B49-4BEE-B18D-B8927013FD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933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DD522-6E57-4681-A8EC-E9F53313C5B1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9163-61D2-4E9C-BC21-8102C4C376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236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FD57-16EB-4AEC-AE74-9C230071C1B0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924C-95FD-48BC-8629-AE3D7BFC43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022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8F14-6C77-4426-A08B-5B17E604CB77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3E36-DF7D-4F3F-B771-646C59A40A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296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E1DF-F89E-40CF-8E17-0010A9B76416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027B-29CF-4D62-B3AF-B9BA663779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0631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28A1-B0B2-48F1-A7B8-645983791818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D9B9-02A9-4950-BAE4-5B05FCFEBD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2051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A052-5E9C-43B8-8DCA-52C778219874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AE50-D671-41DB-8E1E-DAECF34116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159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FFA275-596E-4078-A31D-1FDD62050C28}" type="datetimeFigureOut">
              <a:rPr lang="cs-CZ" smtClean="0"/>
              <a:t>16. 11. 2019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289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EF05-9B66-40D2-9A3F-D22D1245F535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D64A-760D-42E0-8185-851D376FBD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1695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E64F-EFA6-403C-8C92-9A1755EDEC87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50BE-3083-423B-974A-626D70E3A1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168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59AC-D3A9-4205-89A7-B8AB7ADCF073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0F39-AA35-4FDA-95FC-E344227D29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03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FFA275-596E-4078-A31D-1FDD62050C28}" type="datetimeFigureOut">
              <a:rPr lang="cs-CZ" smtClean="0"/>
              <a:t>16. 11. 2019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50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FFA275-596E-4078-A31D-1FDD62050C28}" type="datetimeFigureOut">
              <a:rPr lang="cs-CZ" smtClean="0"/>
              <a:t>16. 11. 2019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7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FFA275-596E-4078-A31D-1FDD62050C28}" type="datetimeFigureOut">
              <a:rPr lang="cs-CZ" smtClean="0"/>
              <a:t>16. 11. 2019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89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FFA275-596E-4078-A31D-1FDD62050C28}" type="datetimeFigureOut">
              <a:rPr lang="cs-CZ" smtClean="0"/>
              <a:t>16. 11. 2019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23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FFA275-596E-4078-A31D-1FDD62050C28}" type="datetimeFigureOut">
              <a:rPr lang="cs-CZ" smtClean="0"/>
              <a:t>16. 11. 2019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8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FFA275-596E-4078-A31D-1FDD62050C28}" type="datetimeFigureOut">
              <a:rPr lang="cs-CZ" smtClean="0"/>
              <a:t>16. 11. 2019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2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FFA275-596E-4078-A31D-1FDD62050C28}" type="datetimeFigureOut">
              <a:rPr lang="cs-CZ" smtClean="0"/>
              <a:t>16. 11. 2019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77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057" y="136524"/>
            <a:ext cx="7886700" cy="42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057" y="725214"/>
            <a:ext cx="7981293" cy="585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8553" y="6398392"/>
            <a:ext cx="485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43C3F-763B-4053-A768-5AF6B65A2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81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  <a:endParaRPr lang="cs-CZ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  <a:endParaRPr lang="cs-CZ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13FF799-90FE-4C27-9723-6FE0A360D57F}" type="datetime1">
              <a:rPr lang="cs-CZ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16. 11. 2019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B9FF79F-FE8E-4D82-947F-E0CFD82D7D72}" type="slidenum">
              <a:rPr lang="cs-CZ" altLang="cs-CZ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3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0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28" Type="http://schemas.openxmlformats.org/officeDocument/2006/relationships/oleObject" Target="../embeddings/oleObject20.bin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9.wmf"/><Relationship Id="rId31" Type="http://schemas.openxmlformats.org/officeDocument/2006/relationships/image" Target="../media/image2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3.wmf"/><Relationship Id="rId30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22.bin"/><Relationship Id="rId21" Type="http://schemas.openxmlformats.org/officeDocument/2006/relationships/image" Target="../media/image34.wmf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31.wmf"/><Relationship Id="rId10" Type="http://schemas.openxmlformats.org/officeDocument/2006/relationships/image" Target="../media/image29.wmf"/><Relationship Id="rId19" Type="http://schemas.openxmlformats.org/officeDocument/2006/relationships/image" Target="../media/image33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5159AF8-CF06-4224-8B7B-A5283CF81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47" y="409951"/>
            <a:ext cx="7772400" cy="862848"/>
          </a:xfrm>
        </p:spPr>
        <p:txBody>
          <a:bodyPr>
            <a:normAutofit/>
          </a:bodyPr>
          <a:lstStyle/>
          <a:p>
            <a:r>
              <a:rPr lang="cs-CZ" sz="5400" dirty="0"/>
              <a:t>OTR základní představy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B6C47B7-5516-4E69-99DA-37E3755BE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8" y="3004893"/>
            <a:ext cx="6745904" cy="3258179"/>
          </a:xfrm>
          <a:prstGeom prst="rect">
            <a:avLst/>
          </a:prstGeom>
        </p:spPr>
      </p:pic>
      <p:pic>
        <p:nvPicPr>
          <p:cNvPr id="5122" name="Picture 2" descr="Polární souřadn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64" y="1546112"/>
            <a:ext cx="427672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5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29897A6-F94C-4F1D-B4F4-AE927A15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84" y="56993"/>
            <a:ext cx="7886700" cy="42315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/>
              <a:t>OTR  Einstein 1915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056" y="393058"/>
            <a:ext cx="8216284" cy="1932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Principy</a:t>
            </a:r>
            <a:r>
              <a:rPr lang="cs-CZ" dirty="0"/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/>
              <a:t>Rovnost tíhové a setrvačné hmotnosti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/>
              <a:t>Ekvivalence gravitačních a setrvačných sil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/>
              <a:t>Obecná kovariance (rovnice mají stejný tvar ve všech vztažných soustavách)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389" y="2270903"/>
            <a:ext cx="147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Matematika</a:t>
            </a:r>
            <a:endParaRPr lang="en-US" sz="20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453791"/>
              </p:ext>
            </p:extLst>
          </p:nvPr>
        </p:nvGraphicFramePr>
        <p:xfrm>
          <a:off x="1489075" y="2643188"/>
          <a:ext cx="31670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4" imgW="2095200" imgH="330120" progId="Equation.DSMT4">
                  <p:embed/>
                </p:oleObj>
              </mc:Choice>
              <mc:Fallback>
                <p:oleObj name="Equation" r:id="rId4" imgW="2095200" imgH="330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2643188"/>
                        <a:ext cx="3167063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703233"/>
              </p:ext>
            </p:extLst>
          </p:nvPr>
        </p:nvGraphicFramePr>
        <p:xfrm>
          <a:off x="1414326" y="3124347"/>
          <a:ext cx="1988730" cy="42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Equation" r:id="rId6" imgW="1384300" imgH="292100" progId="Equation.DSMT4">
                  <p:embed/>
                </p:oleObj>
              </mc:Choice>
              <mc:Fallback>
                <p:oleObj name="Equation" r:id="rId6" imgW="1384300" imgH="292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326" y="3124347"/>
                        <a:ext cx="1988730" cy="425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660998"/>
              </p:ext>
            </p:extLst>
          </p:nvPr>
        </p:nvGraphicFramePr>
        <p:xfrm>
          <a:off x="3271838" y="3657600"/>
          <a:ext cx="34686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Equation" r:id="rId8" imgW="2145960" imgH="495000" progId="Equation.DSMT4">
                  <p:embed/>
                </p:oleObj>
              </mc:Choice>
              <mc:Fallback>
                <p:oleObj name="Equation" r:id="rId8" imgW="2145960" imgH="495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8" y="3657600"/>
                        <a:ext cx="3468687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338936"/>
              </p:ext>
            </p:extLst>
          </p:nvPr>
        </p:nvGraphicFramePr>
        <p:xfrm>
          <a:off x="3224918" y="4523742"/>
          <a:ext cx="1775071" cy="4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Equation" r:id="rId10" imgW="1143000" imgH="292100" progId="Equation.DSMT4">
                  <p:embed/>
                </p:oleObj>
              </mc:Choice>
              <mc:Fallback>
                <p:oleObj name="Equation" r:id="rId10" imgW="1143000" imgH="292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918" y="4523742"/>
                        <a:ext cx="1775071" cy="476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65991"/>
              </p:ext>
            </p:extLst>
          </p:nvPr>
        </p:nvGraphicFramePr>
        <p:xfrm>
          <a:off x="2896168" y="5336295"/>
          <a:ext cx="3438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Equation" r:id="rId12" imgW="2070000" imgH="291960" progId="Equation.DSMT4">
                  <p:embed/>
                </p:oleObj>
              </mc:Choice>
              <mc:Fallback>
                <p:oleObj name="Equation" r:id="rId12" imgW="207000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168" y="5336295"/>
                        <a:ext cx="3438525" cy="5111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alpha val="87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-152401" y="-6414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-152401" y="7264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-152401" y="14789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1284" y="2732695"/>
            <a:ext cx="126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souřadnice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1164" y="3180192"/>
            <a:ext cx="90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metrika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69841" y="3136641"/>
            <a:ext cx="3539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 Narrow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cs-CZ" sz="1700" dirty="0"/>
              <a:t>   - délka světočáry měřená hodinami</a:t>
            </a:r>
            <a:endParaRPr lang="en-US" sz="1700" dirty="0"/>
          </a:p>
        </p:txBody>
      </p:sp>
      <p:sp>
        <p:nvSpPr>
          <p:cNvPr id="22" name="TextBox 21"/>
          <p:cNvSpPr txBox="1"/>
          <p:nvPr/>
        </p:nvSpPr>
        <p:spPr>
          <a:xfrm>
            <a:off x="172508" y="3807151"/>
            <a:ext cx="287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geodetiky - nejpřímější čáry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3201" y="4630923"/>
            <a:ext cx="236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křivost – tenzor křivosti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1295" y="5421814"/>
            <a:ext cx="20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Einsteinovy rovnice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798929" y="5770276"/>
            <a:ext cx="194479" cy="50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84856" y="6271831"/>
            <a:ext cx="1622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Einsteinův tenzor</a:t>
            </a:r>
            <a:endParaRPr lang="en-US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883623" y="5770276"/>
            <a:ext cx="122830" cy="395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57100" y="6271831"/>
            <a:ext cx="2182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kosmologická konstanta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168324" y="5770276"/>
            <a:ext cx="106456" cy="334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68324" y="6166061"/>
            <a:ext cx="2184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Tenzor energie-hybnosti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632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17869"/>
            <a:ext cx="4372488" cy="255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75" y="135008"/>
            <a:ext cx="8690574" cy="569199"/>
          </a:xfrm>
        </p:spPr>
        <p:txBody>
          <a:bodyPr>
            <a:noAutofit/>
          </a:bodyPr>
          <a:lstStyle/>
          <a:p>
            <a:r>
              <a:rPr lang="cs-CZ" sz="1600" b="1" dirty="0" err="1"/>
              <a:t>Schwarzschildovo</a:t>
            </a:r>
            <a:r>
              <a:rPr lang="cs-CZ" sz="1600" b="1" dirty="0"/>
              <a:t> řešení </a:t>
            </a:r>
            <a:r>
              <a:rPr lang="en-US" sz="1600" b="1" dirty="0" err="1"/>
              <a:t>Einsteinových</a:t>
            </a:r>
            <a:r>
              <a:rPr lang="en-US" sz="1600" b="1" dirty="0"/>
              <a:t> </a:t>
            </a:r>
            <a:r>
              <a:rPr lang="en-US" sz="1600" b="1" dirty="0" err="1"/>
              <a:t>rovnic</a:t>
            </a:r>
            <a:r>
              <a:rPr lang="en-US" sz="1600" b="1" dirty="0"/>
              <a:t> v </a:t>
            </a:r>
            <a:r>
              <a:rPr lang="en-US" sz="1600" b="1" dirty="0" err="1"/>
              <a:t>okolí</a:t>
            </a:r>
            <a:r>
              <a:rPr lang="en-US" sz="1600" b="1" dirty="0"/>
              <a:t> </a:t>
            </a:r>
            <a:r>
              <a:rPr lang="en-US" sz="1600" b="1" dirty="0" err="1"/>
              <a:t>sféricky</a:t>
            </a:r>
            <a:r>
              <a:rPr lang="en-US" sz="1600" b="1" dirty="0"/>
              <a:t> </a:t>
            </a:r>
            <a:r>
              <a:rPr lang="en-US" sz="1600" b="1" dirty="0" err="1"/>
              <a:t>symetrického</a:t>
            </a:r>
            <a:r>
              <a:rPr lang="en-US" sz="1600" b="1" dirty="0"/>
              <a:t> </a:t>
            </a:r>
            <a:r>
              <a:rPr lang="en-US" sz="1600" b="1" dirty="0" err="1"/>
              <a:t>hmotného</a:t>
            </a:r>
            <a:r>
              <a:rPr lang="en-US" sz="1600" b="1" dirty="0"/>
              <a:t> </a:t>
            </a:r>
            <a:r>
              <a:rPr lang="en-US" sz="1600" b="1" dirty="0" err="1"/>
              <a:t>objektu</a:t>
            </a:r>
            <a:r>
              <a:rPr lang="en-US" sz="1600" b="1" dirty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14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14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428907"/>
              </p:ext>
            </p:extLst>
          </p:nvPr>
        </p:nvGraphicFramePr>
        <p:xfrm>
          <a:off x="438807" y="1111324"/>
          <a:ext cx="59547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4" imgW="3695400" imgH="317160" progId="Equation.DSMT4">
                  <p:embed/>
                </p:oleObj>
              </mc:Choice>
              <mc:Fallback>
                <p:oleObj name="Equation" r:id="rId4" imgW="369540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07" y="1111324"/>
                        <a:ext cx="5954713" cy="50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14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88403"/>
              </p:ext>
            </p:extLst>
          </p:nvPr>
        </p:nvGraphicFramePr>
        <p:xfrm>
          <a:off x="438807" y="1740713"/>
          <a:ext cx="12144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6" imgW="761669" imgH="304668" progId="Equation.DSMT4">
                  <p:embed/>
                </p:oleObj>
              </mc:Choice>
              <mc:Fallback>
                <p:oleObj name="Equation" r:id="rId6" imgW="761669" imgH="304668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07" y="1740713"/>
                        <a:ext cx="1214438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8807" y="2288301"/>
            <a:ext cx="261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Schwarzschildův</a:t>
            </a:r>
            <a:r>
              <a:rPr lang="cs-CZ" dirty="0"/>
              <a:t>  poloměr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9375" y="3706294"/>
            <a:ext cx="7886700" cy="42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/>
              <a:t>Úspěchy OTR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9375" y="4114029"/>
            <a:ext cx="420262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/>
              <a:t>Posuny  </a:t>
            </a:r>
            <a:r>
              <a:rPr lang="cs-CZ" dirty="0" err="1"/>
              <a:t>perihelů</a:t>
            </a:r>
            <a:r>
              <a:rPr lang="cs-CZ" dirty="0"/>
              <a:t> planet a  satelitů</a:t>
            </a:r>
          </a:p>
          <a:p>
            <a:pPr>
              <a:spcBef>
                <a:spcPts val="600"/>
              </a:spcBef>
            </a:pPr>
            <a:r>
              <a:rPr lang="cs-CZ" dirty="0"/>
              <a:t>Odchylka světla v blízkosti masivních těles </a:t>
            </a:r>
          </a:p>
          <a:p>
            <a:pPr>
              <a:spcBef>
                <a:spcPts val="600"/>
              </a:spcBef>
            </a:pPr>
            <a:r>
              <a:rPr lang="cs-CZ" dirty="0"/>
              <a:t>Spektrální posuny </a:t>
            </a:r>
          </a:p>
          <a:p>
            <a:pPr>
              <a:spcBef>
                <a:spcPts val="600"/>
              </a:spcBef>
            </a:pPr>
            <a:r>
              <a:rPr lang="cs-CZ" dirty="0"/>
              <a:t>Ovlivnění  časových intervalů </a:t>
            </a:r>
          </a:p>
          <a:p>
            <a:pPr>
              <a:spcBef>
                <a:spcPts val="600"/>
              </a:spcBef>
            </a:pPr>
            <a:r>
              <a:rPr lang="cs-CZ" dirty="0"/>
              <a:t>Precese setrvačníků</a:t>
            </a:r>
          </a:p>
          <a:p>
            <a:pPr>
              <a:spcBef>
                <a:spcPts val="600"/>
              </a:spcBef>
            </a:pPr>
            <a:r>
              <a:rPr lang="cs-CZ" dirty="0"/>
              <a:t>Gravitační vlny</a:t>
            </a:r>
          </a:p>
          <a:p>
            <a:pPr>
              <a:spcBef>
                <a:spcPts val="600"/>
              </a:spcBef>
            </a:pPr>
            <a:r>
              <a:rPr lang="cs-CZ" dirty="0"/>
              <a:t>Astrofyzika a kosmologie</a:t>
            </a:r>
            <a:endParaRPr lang="en-US" dirty="0"/>
          </a:p>
        </p:txBody>
      </p:sp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3" y="833433"/>
            <a:ext cx="7596155" cy="29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22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64" y="152400"/>
            <a:ext cx="7886700" cy="423150"/>
          </a:xfrm>
        </p:spPr>
        <p:txBody>
          <a:bodyPr>
            <a:normAutofit fontScale="90000"/>
          </a:bodyPr>
          <a:lstStyle/>
          <a:p>
            <a:r>
              <a:rPr lang="cs-CZ" dirty="0"/>
              <a:t>FLRW metrika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30521"/>
              </p:ext>
            </p:extLst>
          </p:nvPr>
        </p:nvGraphicFramePr>
        <p:xfrm>
          <a:off x="3636963" y="596900"/>
          <a:ext cx="21748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" name="Equation" r:id="rId4" imgW="1574640" imgH="279360" progId="Equation.DSMT4">
                  <p:embed/>
                </p:oleObj>
              </mc:Choice>
              <mc:Fallback>
                <p:oleObj name="Equation" r:id="rId4" imgW="157464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596900"/>
                        <a:ext cx="217487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874827"/>
              </p:ext>
            </p:extLst>
          </p:nvPr>
        </p:nvGraphicFramePr>
        <p:xfrm>
          <a:off x="457200" y="1171575"/>
          <a:ext cx="4114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5" name="Equation" r:id="rId6" imgW="3086100" imgH="546100" progId="Equation.DSMT4">
                  <p:embed/>
                </p:oleObj>
              </mc:Choice>
              <mc:Fallback>
                <p:oleObj name="Equation" r:id="rId6" imgW="3086100" imgH="546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71575"/>
                        <a:ext cx="4114800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864" y="609600"/>
            <a:ext cx="298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homogenní a izotropní vesmír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296656"/>
              </p:ext>
            </p:extLst>
          </p:nvPr>
        </p:nvGraphicFramePr>
        <p:xfrm>
          <a:off x="5191125" y="1144548"/>
          <a:ext cx="933450" cy="1078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" name="Equation" r:id="rId8" imgW="736600" imgH="850900" progId="Equation.DSMT4">
                  <p:embed/>
                </p:oleObj>
              </mc:Choice>
              <mc:Fallback>
                <p:oleObj name="Equation" r:id="rId8" imgW="736600" imgH="850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1144548"/>
                        <a:ext cx="933450" cy="1078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01785" y="978932"/>
            <a:ext cx="125329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err="1"/>
              <a:t>Riemann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Eukleides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Lobačevskij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427431"/>
            <a:ext cx="18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Základní modely: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882275"/>
            <a:ext cx="29652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Einsteinův statický vesmír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Sitterův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stacionární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vesmír</a:t>
            </a:r>
          </a:p>
          <a:p>
            <a:endParaRPr lang="cs-CZ" dirty="0"/>
          </a:p>
          <a:p>
            <a:r>
              <a:rPr lang="cs-CZ" dirty="0" err="1"/>
              <a:t>Friedmannův</a:t>
            </a:r>
            <a:r>
              <a:rPr lang="cs-CZ" dirty="0"/>
              <a:t> (obecně)</a:t>
            </a:r>
          </a:p>
          <a:p>
            <a:endParaRPr lang="cs-CZ" dirty="0"/>
          </a:p>
          <a:p>
            <a:r>
              <a:rPr lang="cs-CZ" dirty="0">
                <a:solidFill>
                  <a:srgbClr val="213315"/>
                </a:solidFill>
              </a:rPr>
              <a:t>Einstein-de </a:t>
            </a:r>
            <a:r>
              <a:rPr lang="cs-CZ" dirty="0" err="1">
                <a:solidFill>
                  <a:srgbClr val="213315"/>
                </a:solidFill>
              </a:rPr>
              <a:t>Sitterův</a:t>
            </a:r>
            <a:r>
              <a:rPr lang="cs-CZ" dirty="0">
                <a:solidFill>
                  <a:srgbClr val="213315"/>
                </a:solidFill>
              </a:rPr>
              <a:t> vesmír </a:t>
            </a:r>
          </a:p>
          <a:p>
            <a:endParaRPr lang="cs-CZ" dirty="0"/>
          </a:p>
          <a:p>
            <a:r>
              <a:rPr lang="cs-CZ" dirty="0" err="1"/>
              <a:t>Milneho</a:t>
            </a:r>
            <a:r>
              <a:rPr lang="cs-CZ" dirty="0"/>
              <a:t> vesmír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-CDM vesmír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138788"/>
              </p:ext>
            </p:extLst>
          </p:nvPr>
        </p:nvGraphicFramePr>
        <p:xfrm>
          <a:off x="3398039" y="3006176"/>
          <a:ext cx="2843123" cy="42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" name="Equation" r:id="rId10" imgW="1854200" imgH="279400" progId="Equation.DSMT4">
                  <p:embed/>
                </p:oleObj>
              </mc:Choice>
              <mc:Fallback>
                <p:oleObj name="Equation" r:id="rId10" imgW="1854200" imgH="279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039" y="3006176"/>
                        <a:ext cx="2843123" cy="422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25862"/>
              </p:ext>
            </p:extLst>
          </p:nvPr>
        </p:nvGraphicFramePr>
        <p:xfrm>
          <a:off x="6742273" y="3002107"/>
          <a:ext cx="682109" cy="29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" name="Equation" r:id="rId12" imgW="444307" imgH="190417" progId="Equation.DSMT4">
                  <p:embed/>
                </p:oleObj>
              </mc:Choice>
              <mc:Fallback>
                <p:oleObj name="Equation" r:id="rId12" imgW="444307" imgH="190417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273" y="3002107"/>
                        <a:ext cx="682109" cy="290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91599"/>
              </p:ext>
            </p:extLst>
          </p:nvPr>
        </p:nvGraphicFramePr>
        <p:xfrm>
          <a:off x="3398039" y="3429000"/>
          <a:ext cx="2748666" cy="40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" name="Equation" r:id="rId14" imgW="1879600" imgH="279400" progId="Equation.DSMT4">
                  <p:embed/>
                </p:oleObj>
              </mc:Choice>
              <mc:Fallback>
                <p:oleObj name="Equation" r:id="rId14" imgW="1879600" imgH="2794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039" y="3429000"/>
                        <a:ext cx="2748666" cy="404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488984"/>
              </p:ext>
            </p:extLst>
          </p:nvPr>
        </p:nvGraphicFramePr>
        <p:xfrm>
          <a:off x="6742273" y="3289630"/>
          <a:ext cx="926016" cy="44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" name="Equation" r:id="rId16" imgW="647419" imgH="317362" progId="Equation.DSMT4">
                  <p:embed/>
                </p:oleObj>
              </mc:Choice>
              <mc:Fallback>
                <p:oleObj name="Equation" r:id="rId16" imgW="647419" imgH="31736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273" y="3289630"/>
                        <a:ext cx="926016" cy="449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152400" y="885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484408"/>
              </p:ext>
            </p:extLst>
          </p:nvPr>
        </p:nvGraphicFramePr>
        <p:xfrm>
          <a:off x="3362587" y="3985141"/>
          <a:ext cx="2723626" cy="438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" name="Equation" r:id="rId18" imgW="1714500" imgH="279400" progId="Equation.DSMT4">
                  <p:embed/>
                </p:oleObj>
              </mc:Choice>
              <mc:Fallback>
                <p:oleObj name="Equation" r:id="rId18" imgW="1714500" imgH="2794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587" y="3985141"/>
                        <a:ext cx="2723626" cy="438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814511"/>
              </p:ext>
            </p:extLst>
          </p:nvPr>
        </p:nvGraphicFramePr>
        <p:xfrm>
          <a:off x="3398039" y="4595222"/>
          <a:ext cx="2795151" cy="41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" name="Equation" r:id="rId20" imgW="1879600" imgH="279400" progId="Equation.DSMT4">
                  <p:embed/>
                </p:oleObj>
              </mc:Choice>
              <mc:Fallback>
                <p:oleObj name="Equation" r:id="rId20" imgW="1879600" imgH="2794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039" y="4595222"/>
                        <a:ext cx="2795151" cy="411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92484"/>
              </p:ext>
            </p:extLst>
          </p:nvPr>
        </p:nvGraphicFramePr>
        <p:xfrm>
          <a:off x="6673497" y="4537974"/>
          <a:ext cx="750885" cy="41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3" name="Equation" r:id="rId22" imgW="508000" imgH="279400" progId="Equation.DSMT4">
                  <p:embed/>
                </p:oleObj>
              </mc:Choice>
              <mc:Fallback>
                <p:oleObj name="Equation" r:id="rId22" imgW="508000" imgH="2794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497" y="4537974"/>
                        <a:ext cx="750885" cy="410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152399" y="995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304800" y="1038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15728"/>
              </p:ext>
            </p:extLst>
          </p:nvPr>
        </p:nvGraphicFramePr>
        <p:xfrm>
          <a:off x="3320949" y="5160281"/>
          <a:ext cx="2980836" cy="417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4" name="Equation" r:id="rId24" imgW="1968480" imgH="279360" progId="Equation.DSMT4">
                  <p:embed/>
                </p:oleObj>
              </mc:Choice>
              <mc:Fallback>
                <p:oleObj name="Equation" r:id="rId24" imgW="1968480" imgH="27936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949" y="5160281"/>
                        <a:ext cx="2980836" cy="417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16444"/>
              </p:ext>
            </p:extLst>
          </p:nvPr>
        </p:nvGraphicFramePr>
        <p:xfrm>
          <a:off x="6665622" y="5177289"/>
          <a:ext cx="635930" cy="27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" name="Equation" r:id="rId26" imgW="444307" imgH="190417" progId="Equation.DSMT4">
                  <p:embed/>
                </p:oleObj>
              </mc:Choice>
              <mc:Fallback>
                <p:oleObj name="Equation" r:id="rId26" imgW="444307" imgH="190417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622" y="5177289"/>
                        <a:ext cx="635930" cy="270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784965"/>
              </p:ext>
            </p:extLst>
          </p:nvPr>
        </p:nvGraphicFramePr>
        <p:xfrm>
          <a:off x="3366401" y="5879612"/>
          <a:ext cx="2715997" cy="41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" name="Equation" r:id="rId28" imgW="1879600" imgH="279400" progId="Equation.DSMT4">
                  <p:embed/>
                </p:oleObj>
              </mc:Choice>
              <mc:Fallback>
                <p:oleObj name="Equation" r:id="rId28" imgW="1879600" imgH="27940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401" y="5879612"/>
                        <a:ext cx="2715997" cy="41898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71867"/>
              </p:ext>
            </p:extLst>
          </p:nvPr>
        </p:nvGraphicFramePr>
        <p:xfrm>
          <a:off x="6628164" y="5817163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" name="Equation" r:id="rId30" imgW="1256755" imgH="342751" progId="Equation.DSMT4">
                  <p:embed/>
                </p:oleObj>
              </mc:Choice>
              <mc:Fallback>
                <p:oleObj name="Equation" r:id="rId30" imgW="1256755" imgH="342751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8164" y="5817163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Přímá spojnice 6">
            <a:extLst>
              <a:ext uri="{FF2B5EF4-FFF2-40B4-BE49-F238E27FC236}">
                <a16:creationId xmlns="" xmlns:a16="http://schemas.microsoft.com/office/drawing/2014/main" id="{98B906F6-2880-4C45-892E-1FFF02BAF3CA}"/>
              </a:ext>
            </a:extLst>
          </p:cNvPr>
          <p:cNvCxnSpPr/>
          <p:nvPr/>
        </p:nvCxnSpPr>
        <p:spPr>
          <a:xfrm flipV="1">
            <a:off x="457200" y="3728769"/>
            <a:ext cx="7208189" cy="10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="" xmlns:a16="http://schemas.microsoft.com/office/drawing/2014/main" id="{95F12F35-8992-4B39-A5A8-8CCA683695C4}"/>
              </a:ext>
            </a:extLst>
          </p:cNvPr>
          <p:cNvCxnSpPr/>
          <p:nvPr/>
        </p:nvCxnSpPr>
        <p:spPr>
          <a:xfrm>
            <a:off x="457200" y="5006691"/>
            <a:ext cx="720818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67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8" y="2771011"/>
            <a:ext cx="7886700" cy="423150"/>
          </a:xfrm>
        </p:spPr>
        <p:txBody>
          <a:bodyPr>
            <a:normAutofit/>
          </a:bodyPr>
          <a:lstStyle/>
          <a:p>
            <a:r>
              <a:rPr lang="cs-CZ" sz="2000" dirty="0"/>
              <a:t>Observační parametry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4930"/>
              </p:ext>
            </p:extLst>
          </p:nvPr>
        </p:nvGraphicFramePr>
        <p:xfrm>
          <a:off x="355600" y="3340100"/>
          <a:ext cx="17510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Equation" r:id="rId3" imgW="1396800" imgH="545760" progId="Equation.DSMT4">
                  <p:embed/>
                </p:oleObj>
              </mc:Choice>
              <mc:Fallback>
                <p:oleObj name="Equation" r:id="rId3" imgW="1396800" imgH="545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340100"/>
                        <a:ext cx="1751013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80137"/>
              </p:ext>
            </p:extLst>
          </p:nvPr>
        </p:nvGraphicFramePr>
        <p:xfrm>
          <a:off x="928688" y="4265613"/>
          <a:ext cx="82850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Equation" r:id="rId5" imgW="672840" imgH="685800" progId="Equation.DSMT4">
                  <p:embed/>
                </p:oleObj>
              </mc:Choice>
              <mc:Fallback>
                <p:oleObj name="Equation" r:id="rId5" imgW="672840" imgH="685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265613"/>
                        <a:ext cx="828508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4063"/>
              </p:ext>
            </p:extLst>
          </p:nvPr>
        </p:nvGraphicFramePr>
        <p:xfrm>
          <a:off x="800101" y="5264824"/>
          <a:ext cx="1029936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Equation" r:id="rId7" imgW="850680" imgH="698400" progId="Equation.DSMT4">
                  <p:embed/>
                </p:oleObj>
              </mc:Choice>
              <mc:Fallback>
                <p:oleObj name="Equation" r:id="rId7" imgW="850680" imgH="698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1" y="5264824"/>
                        <a:ext cx="1029936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2018" y="250846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2296632" y="3972582"/>
            <a:ext cx="2477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parametr hustoty </a:t>
            </a: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Hubbleova</a:t>
            </a:r>
            <a:r>
              <a:rPr lang="cs-CZ" sz="1400" dirty="0"/>
              <a:t> konstanta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decelerační parametr</a:t>
            </a:r>
            <a:endParaRPr lang="en-US" sz="1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6533" y="213390"/>
            <a:ext cx="7886700" cy="42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/>
              <a:t>Teoretické charakteristiky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-15388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399568"/>
              </p:ext>
            </p:extLst>
          </p:nvPr>
        </p:nvGraphicFramePr>
        <p:xfrm>
          <a:off x="673395" y="932848"/>
          <a:ext cx="927265" cy="122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" name="Equation" r:id="rId9" imgW="634680" imgH="850680" progId="Equation.DSMT4">
                  <p:embed/>
                </p:oleObj>
              </mc:Choice>
              <mc:Fallback>
                <p:oleObj name="Equation" r:id="rId9" imgW="634680" imgH="850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395" y="932848"/>
                        <a:ext cx="927265" cy="1225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63232" y="943639"/>
            <a:ext cx="21563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hustota hmotnosti vesmíru</a:t>
            </a:r>
          </a:p>
          <a:p>
            <a:endParaRPr lang="cs-CZ" sz="1400" dirty="0"/>
          </a:p>
          <a:p>
            <a:r>
              <a:rPr lang="cs-CZ" sz="1400" dirty="0"/>
              <a:t>křivost prostoru (3D)</a:t>
            </a:r>
          </a:p>
          <a:p>
            <a:r>
              <a:rPr lang="cs-CZ" sz="1400" dirty="0"/>
              <a:t> </a:t>
            </a:r>
          </a:p>
          <a:p>
            <a:r>
              <a:rPr lang="cs-CZ" sz="1400" dirty="0"/>
              <a:t>kosmologická konstanta</a:t>
            </a:r>
            <a:endParaRPr lang="en-US" sz="1400" dirty="0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95AB95C8-B99C-4A99-AB15-E5E05CE392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7002" y="153888"/>
            <a:ext cx="4197618" cy="324884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221239"/>
              </p:ext>
            </p:extLst>
          </p:nvPr>
        </p:nvGraphicFramePr>
        <p:xfrm>
          <a:off x="2622401" y="3391786"/>
          <a:ext cx="912924" cy="55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Equation" r:id="rId12" imgW="799920" imgH="482400" progId="Equation.DSMT4">
                  <p:embed/>
                </p:oleObj>
              </mc:Choice>
              <mc:Fallback>
                <p:oleObj name="Equation" r:id="rId12" imgW="79992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401" y="3391786"/>
                        <a:ext cx="912924" cy="55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2052084" y="3879611"/>
            <a:ext cx="244548" cy="171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3633891"/>
            <a:ext cx="223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Dnes uznávané hodnoty </a:t>
            </a:r>
            <a:endParaRPr lang="en-US" sz="16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92688"/>
              </p:ext>
            </p:extLst>
          </p:nvPr>
        </p:nvGraphicFramePr>
        <p:xfrm>
          <a:off x="4731108" y="4147685"/>
          <a:ext cx="2034703" cy="146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Equation" r:id="rId14" imgW="1498320" imgH="1079280" progId="Equation.DSMT4">
                  <p:embed/>
                </p:oleObj>
              </mc:Choice>
              <mc:Fallback>
                <p:oleObj name="Equation" r:id="rId14" imgW="149832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31108" y="4147685"/>
                        <a:ext cx="2034703" cy="1465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30214"/>
              </p:ext>
            </p:extLst>
          </p:nvPr>
        </p:nvGraphicFramePr>
        <p:xfrm>
          <a:off x="7357730" y="4364032"/>
          <a:ext cx="1183389" cy="227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Equation" r:id="rId16" imgW="888840" imgH="1714320" progId="Equation.DSMT4">
                  <p:embed/>
                </p:oleObj>
              </mc:Choice>
              <mc:Fallback>
                <p:oleObj name="Equation" r:id="rId16" imgW="88884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57730" y="4364032"/>
                        <a:ext cx="1183389" cy="2277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6542"/>
              </p:ext>
            </p:extLst>
          </p:nvPr>
        </p:nvGraphicFramePr>
        <p:xfrm>
          <a:off x="7348834" y="3705357"/>
          <a:ext cx="994399" cy="69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Equation" r:id="rId18" imgW="888840" imgH="495000" progId="Equation.DSMT4">
                  <p:embed/>
                </p:oleObj>
              </mc:Choice>
              <mc:Fallback>
                <p:oleObj name="Equation" r:id="rId18" imgW="888840" imgH="49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834" y="3705357"/>
                        <a:ext cx="994399" cy="691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66799"/>
              </p:ext>
            </p:extLst>
          </p:nvPr>
        </p:nvGraphicFramePr>
        <p:xfrm>
          <a:off x="4858879" y="5788464"/>
          <a:ext cx="1277716" cy="347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Equation" r:id="rId20" imgW="1028520" imgH="279360" progId="Equation.DSMT4">
                  <p:embed/>
                </p:oleObj>
              </mc:Choice>
              <mc:Fallback>
                <p:oleObj name="Equation" r:id="rId20" imgW="1028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58879" y="5788464"/>
                        <a:ext cx="1277716" cy="347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13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15900" y="774700"/>
            <a:ext cx="87122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prstClr val="black"/>
              </a:solidFill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200" b="1">
                <a:solidFill>
                  <a:prstClr val="black"/>
                </a:solidFill>
                <a:cs typeface="Arial" charset="0"/>
              </a:rPr>
              <a:t>1.Stáčení orbit oběžnic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altLang="cs-CZ" sz="1100">
              <a:solidFill>
                <a:prstClr val="black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200">
                <a:solidFill>
                  <a:prstClr val="black"/>
                </a:solidFill>
                <a:cs typeface="Arial" charset="0"/>
              </a:rPr>
              <a:t>Merkur (Le Verrier, 1859)  asi o 43“ za století rychleji než  odpovídá Newton.zákonu. OTR  pozorovanou hodnotu vysvětlila (1 %).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200">
                <a:solidFill>
                  <a:prstClr val="black"/>
                </a:solidFill>
                <a:cs typeface="Arial" charset="0"/>
              </a:rPr>
              <a:t>Dnes potrvzeno u řady jiných objektů.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altLang="cs-CZ" sz="2200">
              <a:solidFill>
                <a:prstClr val="black"/>
              </a:solidFill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altLang="cs-CZ" sz="2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862013" y="136525"/>
            <a:ext cx="698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600" dirty="0">
                <a:solidFill>
                  <a:prstClr val="black"/>
                </a:solidFill>
                <a:cs typeface="Arial" charset="0"/>
              </a:rPr>
              <a:t>Proč věříme TR,  Základní  testy OTR 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81300"/>
            <a:ext cx="6832600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60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0302">
            <a:off x="3937000" y="2909888"/>
            <a:ext cx="19177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DC6CF5D-2D60-42F5-8458-07B9CE5DFFAE}" type="slidenum">
              <a:rPr lang="cs-CZ" altLang="cs-CZ" smtClean="0">
                <a:solidFill>
                  <a:srgbClr val="898989"/>
                </a:solidFill>
              </a:rPr>
              <a:pPr/>
              <a:t>7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113" y="115888"/>
            <a:ext cx="32654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cs-CZ" sz="3200" dirty="0">
                <a:solidFill>
                  <a:prstClr val="black"/>
                </a:solidFill>
                <a:cs typeface="Arial" charset="0"/>
              </a:rPr>
              <a:t>Základní testy OTR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223" name="Rectangle 1"/>
          <p:cNvSpPr>
            <a:spLocks noChangeArrowheads="1"/>
          </p:cNvSpPr>
          <p:nvPr/>
        </p:nvSpPr>
        <p:spPr bwMode="auto">
          <a:xfrm>
            <a:off x="333375" y="746130"/>
            <a:ext cx="8353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200" b="1" dirty="0">
                <a:solidFill>
                  <a:prstClr val="black"/>
                </a:solidFill>
                <a:cs typeface="Arial" charset="0"/>
              </a:rPr>
              <a:t>2.Ohyb světla v gravitačním poli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altLang="cs-CZ" sz="900" dirty="0">
              <a:solidFill>
                <a:prstClr val="black"/>
              </a:solidFill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200" dirty="0">
                <a:solidFill>
                  <a:prstClr val="black"/>
                </a:solidFill>
                <a:cs typeface="Arial" charset="0"/>
              </a:rPr>
              <a:t>Einstein (1915) odchylka polohy hvězdy na okraji disku Slunce 1,75“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200" dirty="0">
                <a:solidFill>
                  <a:prstClr val="black"/>
                </a:solidFill>
                <a:cs typeface="Arial" charset="0"/>
              </a:rPr>
              <a:t>Zatmění  1919: A. Eddington  (1,6 ÷ 2,0)“.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200" dirty="0">
                <a:solidFill>
                  <a:prstClr val="black"/>
                </a:solidFill>
                <a:cs typeface="Arial" charset="0"/>
              </a:rPr>
              <a:t>Dnes je k dispozici mnohem více přesnějších dat.</a:t>
            </a:r>
          </a:p>
        </p:txBody>
      </p:sp>
      <p:pic>
        <p:nvPicPr>
          <p:cNvPr id="9224" name="Obráz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0" y="2408247"/>
            <a:ext cx="2957513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Obrázek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63825"/>
            <a:ext cx="321786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49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9769">
            <a:off x="5629275" y="2921000"/>
            <a:ext cx="3792538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6D213D4-EEB6-458D-9512-104845347FBE}" type="slidenum">
              <a:rPr lang="cs-CZ" altLang="cs-CZ" smtClean="0">
                <a:solidFill>
                  <a:srgbClr val="898989"/>
                </a:solidFill>
              </a:rPr>
              <a:pPr/>
              <a:t>8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84150" y="900113"/>
            <a:ext cx="85359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>
                <a:solidFill>
                  <a:prstClr val="black"/>
                </a:solidFill>
                <a:cs typeface="Arial" charset="0"/>
              </a:rPr>
              <a:t>3</a:t>
            </a:r>
            <a:r>
              <a:rPr lang="cs-CZ" altLang="cs-CZ" sz="2200">
                <a:solidFill>
                  <a:prstClr val="black"/>
                </a:solidFill>
                <a:cs typeface="Arial" charset="0"/>
              </a:rPr>
              <a:t>. </a:t>
            </a:r>
            <a:r>
              <a:rPr lang="cs-CZ" altLang="cs-CZ" sz="2200" b="1">
                <a:solidFill>
                  <a:prstClr val="black"/>
                </a:solidFill>
                <a:cs typeface="Arial" charset="0"/>
              </a:rPr>
              <a:t>Gravitační červený posuv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altLang="cs-CZ" sz="1600">
              <a:solidFill>
                <a:prstClr val="black"/>
              </a:solidFill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200">
                <a:solidFill>
                  <a:prstClr val="black"/>
                </a:solidFill>
                <a:cs typeface="Arial" charset="0"/>
              </a:rPr>
              <a:t>Rozdíl potenciálu gravitačního pole posouvá spektrální čáry k červenému konci spektra,  pro povrch Slunce ☼  </a:t>
            </a:r>
            <a:r>
              <a:rPr lang="cs-CZ" altLang="cs-CZ" sz="2200" i="1">
                <a:solidFill>
                  <a:prstClr val="black"/>
                </a:solidFill>
                <a:cs typeface="Arial" charset="0"/>
              </a:rPr>
              <a:t>z</a:t>
            </a:r>
            <a:r>
              <a:rPr lang="cs-CZ" altLang="cs-CZ" sz="2200">
                <a:solidFill>
                  <a:prstClr val="black"/>
                </a:solidFill>
                <a:cs typeface="Arial" charset="0"/>
              </a:rPr>
              <a:t> = 2,1.10 </a:t>
            </a:r>
            <a:r>
              <a:rPr lang="cs-CZ" altLang="cs-CZ" sz="2200" baseline="30000">
                <a:solidFill>
                  <a:prstClr val="black"/>
                </a:solidFill>
                <a:cs typeface="Arial" charset="0"/>
              </a:rPr>
              <a:t>-6 </a:t>
            </a:r>
            <a:r>
              <a:rPr lang="cs-CZ" altLang="cs-CZ" sz="2200">
                <a:solidFill>
                  <a:prstClr val="black"/>
                </a:solidFill>
                <a:cs typeface="Arial" charset="0"/>
              </a:rPr>
              <a:t>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cs-CZ" altLang="cs-CZ" sz="220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245" name="Objekt 2"/>
          <p:cNvGraphicFramePr>
            <a:graphicFrameLocks noChangeAspect="1"/>
          </p:cNvGraphicFramePr>
          <p:nvPr/>
        </p:nvGraphicFramePr>
        <p:xfrm>
          <a:off x="7272338" y="1484313"/>
          <a:ext cx="936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5" imgW="482391" imgH="431613" progId="Equation.DSMT4">
                  <p:embed/>
                </p:oleObj>
              </mc:Choice>
              <mc:Fallback>
                <p:oleObj name="Equation" r:id="rId5" imgW="482391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1484313"/>
                        <a:ext cx="9366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Obrázek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8913"/>
            <a:ext cx="17287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215900" y="3644900"/>
            <a:ext cx="632936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ts val="600"/>
              </a:spcAft>
            </a:pPr>
            <a:r>
              <a:rPr lang="cs-CZ" altLang="cs-CZ" sz="2200" b="1">
                <a:solidFill>
                  <a:prstClr val="black"/>
                </a:solidFill>
                <a:cs typeface="Arial" charset="0"/>
              </a:rPr>
              <a:t>4</a:t>
            </a:r>
            <a:r>
              <a:rPr lang="cs-CZ" altLang="cs-CZ" sz="2200">
                <a:solidFill>
                  <a:prstClr val="black"/>
                </a:solidFill>
                <a:cs typeface="Arial" charset="0"/>
              </a:rPr>
              <a:t>. </a:t>
            </a:r>
            <a:r>
              <a:rPr lang="cs-CZ" altLang="cs-CZ" sz="2200" b="1">
                <a:solidFill>
                  <a:prstClr val="black"/>
                </a:solidFill>
                <a:cs typeface="Arial" charset="0"/>
              </a:rPr>
              <a:t>Shapirovo zpoždění v silném gravitačním poli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200">
                <a:solidFill>
                  <a:prstClr val="black"/>
                </a:solidFill>
                <a:cs typeface="Arial" charset="0"/>
              </a:rPr>
              <a:t>Shapiro (1964):  ve chvíli, kdy se vnitřní planety (Merkur a Venuše) nacházejí (</a:t>
            </a:r>
            <a:r>
              <a:rPr lang="cs-CZ" altLang="cs-CZ" sz="2000">
                <a:solidFill>
                  <a:prstClr val="black"/>
                </a:solidFill>
                <a:cs typeface="Arial" charset="0"/>
              </a:rPr>
              <a:t>pro pozorovatele na Zemi</a:t>
            </a:r>
            <a:r>
              <a:rPr lang="cs-CZ" altLang="cs-CZ" sz="2200">
                <a:solidFill>
                  <a:prstClr val="black"/>
                </a:solidFill>
                <a:cs typeface="Arial" charset="0"/>
              </a:rPr>
              <a:t>) poblíž konjunkce se Sluncem, probíhají rádiové pulsy ze Země při cestě tam i zpět oblastmi silného gravitačního potenciálu Slunce a jsou ve shodě s OTR zpožděny o měřitelnou hodnotu řádu 0,1 milisekundy.</a:t>
            </a:r>
          </a:p>
        </p:txBody>
      </p:sp>
      <p:sp>
        <p:nvSpPr>
          <p:cNvPr id="10248" name="Obdélník 5"/>
          <p:cNvSpPr>
            <a:spLocks noChangeArrowheads="1"/>
          </p:cNvSpPr>
          <p:nvPr/>
        </p:nvSpPr>
        <p:spPr bwMode="auto">
          <a:xfrm>
            <a:off x="215900" y="2378075"/>
            <a:ext cx="8448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200">
                <a:solidFill>
                  <a:prstClr val="black"/>
                </a:solidFill>
                <a:cs typeface="Arial" charset="0"/>
              </a:rPr>
              <a:t>Předpověď  potvrdil Pound-Rebka (1959) experiment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9113" y="104775"/>
            <a:ext cx="326548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cs-CZ" sz="3200" dirty="0">
                <a:solidFill>
                  <a:prstClr val="black"/>
                </a:solidFill>
                <a:cs typeface="Arial" charset="0"/>
              </a:rPr>
              <a:t>Základní testy OTR</a:t>
            </a:r>
          </a:p>
        </p:txBody>
      </p:sp>
    </p:spTree>
    <p:extLst>
      <p:ext uri="{BB962C8B-B14F-4D97-AF65-F5344CB8AC3E}">
        <p14:creationId xmlns:p14="http://schemas.microsoft.com/office/powerpoint/2010/main" val="139795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40075"/>
            <a:ext cx="33401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85763" y="739775"/>
            <a:ext cx="87487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200" dirty="0">
                <a:solidFill>
                  <a:prstClr val="black"/>
                </a:solidFill>
                <a:cs typeface="Arial" charset="0"/>
              </a:rPr>
              <a:t>5. </a:t>
            </a:r>
            <a:r>
              <a:rPr lang="cs-CZ" sz="2200" b="1" dirty="0">
                <a:solidFill>
                  <a:prstClr val="black"/>
                </a:solidFill>
                <a:cs typeface="Arial" charset="0"/>
              </a:rPr>
              <a:t>Zakřivení prostoročasu v okolí Země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dirty="0">
              <a:solidFill>
                <a:prstClr val="black"/>
              </a:solidFill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200" dirty="0">
                <a:solidFill>
                  <a:prstClr val="black"/>
                </a:solidFill>
                <a:cs typeface="Arial" charset="0"/>
              </a:rPr>
              <a:t>Družice Gravity </a:t>
            </a:r>
            <a:r>
              <a:rPr lang="cs-CZ" sz="2200" dirty="0" err="1">
                <a:solidFill>
                  <a:prstClr val="black"/>
                </a:solidFill>
                <a:cs typeface="Arial" charset="0"/>
              </a:rPr>
              <a:t>Probe</a:t>
            </a:r>
            <a:r>
              <a:rPr lang="cs-CZ" sz="2200" dirty="0">
                <a:solidFill>
                  <a:prstClr val="black"/>
                </a:solidFill>
                <a:cs typeface="Arial" charset="0"/>
              </a:rPr>
              <a:t>-B, satelity LAGEOS  - dva efekty OTR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400" dirty="0">
              <a:solidFill>
                <a:prstClr val="black"/>
              </a:solidFill>
              <a:cs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sz="2200" dirty="0">
                <a:solidFill>
                  <a:prstClr val="black"/>
                </a:solidFill>
                <a:cs typeface="Arial" charset="0"/>
              </a:rPr>
              <a:t>geodetická precese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cs-CZ" sz="2200" dirty="0">
                <a:solidFill>
                  <a:prstClr val="black"/>
                </a:solidFill>
                <a:cs typeface="Arial" charset="0"/>
              </a:rPr>
              <a:t>efekt LenseůvThirringův – strhávání  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0050" y="115888"/>
            <a:ext cx="32639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cs-CZ" sz="3200" dirty="0">
                <a:solidFill>
                  <a:prstClr val="black"/>
                </a:solidFill>
                <a:cs typeface="Arial" charset="0"/>
              </a:rPr>
              <a:t>Základní testy OTR</a:t>
            </a:r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1687513" y="6354763"/>
            <a:ext cx="1192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cs typeface="Arial" charset="0"/>
              </a:rPr>
              <a:t>2004-2011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140075"/>
            <a:ext cx="501650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6219825" y="6353175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2012 </a:t>
            </a:r>
            <a:r>
              <a:rPr lang="cs-CZ">
                <a:solidFill>
                  <a:prstClr val="black"/>
                </a:solidFill>
                <a:cs typeface="Arial" charset="0"/>
              </a:rPr>
              <a:t>- </a:t>
            </a:r>
            <a:r>
              <a:rPr lang="en-US">
                <a:solidFill>
                  <a:prstClr val="black"/>
                </a:solidFill>
                <a:cs typeface="Arial" charset="0"/>
              </a:rPr>
              <a:t>2015</a:t>
            </a:r>
            <a:endParaRPr lang="cs-CZ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836613"/>
            <a:ext cx="1647825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49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957</Words>
  <Application>Microsoft Office PowerPoint</Application>
  <PresentationFormat>On-screen Show (4:3)</PresentationFormat>
  <Paragraphs>127</Paragraphs>
  <Slides>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Motiv Office</vt:lpstr>
      <vt:lpstr>Office Theme</vt:lpstr>
      <vt:lpstr>Equation</vt:lpstr>
      <vt:lpstr>MathType 6.0 Equation</vt:lpstr>
      <vt:lpstr>OTR základní představy</vt:lpstr>
      <vt:lpstr>OTR  Einstein 1915</vt:lpstr>
      <vt:lpstr>Schwarzschildovo řešení Einsteinových rovnic v okolí sféricky symetrického hmotného objektu.</vt:lpstr>
      <vt:lpstr>FLRW metrika</vt:lpstr>
      <vt:lpstr>Observační parametry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 základní představy</dc:title>
  <dc:creator>Ji Svo</dc:creator>
  <cp:lastModifiedBy>js-mu</cp:lastModifiedBy>
  <cp:revision>58</cp:revision>
  <cp:lastPrinted>2019-11-16T08:45:00Z</cp:lastPrinted>
  <dcterms:created xsi:type="dcterms:W3CDTF">2019-11-15T07:28:28Z</dcterms:created>
  <dcterms:modified xsi:type="dcterms:W3CDTF">2019-11-16T11:07:33Z</dcterms:modified>
</cp:coreProperties>
</file>