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58" r:id="rId3"/>
    <p:sldId id="284" r:id="rId4"/>
    <p:sldId id="363" r:id="rId5"/>
    <p:sldId id="364" r:id="rId6"/>
    <p:sldId id="365" r:id="rId7"/>
    <p:sldId id="380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400" r:id="rId18"/>
    <p:sldId id="257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7FD59-AD5B-4427-82BE-355571793703}" type="datetimeFigureOut">
              <a:rPr lang="cs-CZ" smtClean="0"/>
              <a:t>24.09.2019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820D5-9182-4009-A2A8-06E03E688A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636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id="{963DE14C-5A7D-4EBA-9870-933A456798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id="{92FF6DE8-1EF2-4BF4-A20B-6AF8E79680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dirty="0"/>
              <a:t>kosmos je řeckého původu a znamená ozdobu, šperk nebo řád. S největší pravděpodobností použil toto slovo pro Vesmír jako celek poprvé </a:t>
            </a:r>
            <a:r>
              <a:rPr lang="cs-CZ" dirty="0" err="1"/>
              <a:t>Filoláos</a:t>
            </a:r>
            <a:r>
              <a:rPr lang="cs-CZ" dirty="0"/>
              <a:t> z </a:t>
            </a:r>
            <a:r>
              <a:rPr lang="cs-CZ" dirty="0" err="1"/>
              <a:t>Krotónu</a:t>
            </a:r>
            <a:r>
              <a:rPr lang="cs-CZ" dirty="0"/>
              <a:t> (asi 470-385 př. n. l.), který byl </a:t>
            </a:r>
            <a:r>
              <a:rPr lang="cs-CZ" dirty="0" err="1"/>
              <a:t>Sókratovým</a:t>
            </a:r>
            <a:r>
              <a:rPr lang="cs-CZ" dirty="0"/>
              <a:t> vrstevníkem a žil na Sicílii.</a:t>
            </a:r>
          </a:p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Hledání, jak vznikal svět</a:t>
            </a:r>
            <a:r>
              <a:rPr lang="cs-CZ" dirty="0"/>
              <a:t> </a:t>
            </a:r>
          </a:p>
          <a:p>
            <a:r>
              <a:rPr lang="cs-CZ" dirty="0"/>
              <a:t>Na první pohled by se mohlo zdát, že pátrání po původu Vesmíru je odvážné a nereálné. Opak je ale pravdou. Většinu současných informací o Vesmíru získáváme prostřednictvím elektromagnetického záření. To se ale šíří konečnou rychlostí, a tak určitou dobu trvá, než k nám toto záření ze vzdálených objektů doletí. </a:t>
            </a:r>
          </a:p>
          <a:p>
            <a:r>
              <a:rPr lang="cs-CZ" dirty="0"/>
              <a:t>Na hvězdy, mlhoviny a galaxie se proto vždy díváme se zpožděním. Pohlédnete-li ve dne na Slunce, uvidíte na něm děje, které nastaly před osmi minutami. Noční pohled na hvězdy ukazuje tyto vzdálené světy před desítkami, stovkami a někdy i tisíci let.</a:t>
            </a:r>
          </a:p>
          <a:p>
            <a:r>
              <a:rPr lang="cs-CZ" dirty="0"/>
              <a:t>U galaxií jde o miliony a miliardy let. Čím dále se díváme, tím vzdálenější minulost našeho Vesmíru pozorujeme. Nejmodernějšími přístroji, jako jsou </a:t>
            </a:r>
            <a:r>
              <a:rPr lang="cs-CZ" dirty="0" err="1"/>
              <a:t>Hubblův</a:t>
            </a:r>
            <a:r>
              <a:rPr lang="cs-CZ" dirty="0"/>
              <a:t> vesmírný dalekohled nebo </a:t>
            </a:r>
            <a:r>
              <a:rPr lang="cs-CZ" dirty="0" err="1"/>
              <a:t>Herschelova</a:t>
            </a:r>
            <a:r>
              <a:rPr lang="cs-CZ" dirty="0"/>
              <a:t> infračervená observatoř, můžeme dnes dohlédnout až téměř na samý počátek Vesmíru a pozorovat objekty staré necelou miliardu let.</a:t>
            </a:r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D532DB3E-E98D-4B4A-9030-F7B9005B64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BA57410B-01A6-49D3-8EFE-6808BE76B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5A38E8A4-C3A3-4A4B-A5A2-6660BF3935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8EE09829-048E-4209-9E04-D6C3A8D6F9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709DEF4F-B3A1-47E0-A053-3627393FDD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54D58B6-0AC2-445F-AEC9-209F1D141C50}" type="slidenum">
              <a:rPr lang="cs-CZ" altLang="cs-CZ">
                <a:solidFill>
                  <a:srgbClr val="000000"/>
                </a:solidFill>
              </a:rPr>
              <a:pPr/>
              <a:t>12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>
            <a:extLst>
              <a:ext uri="{FF2B5EF4-FFF2-40B4-BE49-F238E27FC236}">
                <a16:creationId xmlns:a16="http://schemas.microsoft.com/office/drawing/2014/main" id="{8DC3AC44-7503-4FC3-A232-6B34E1194E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>
            <a:extLst>
              <a:ext uri="{FF2B5EF4-FFF2-40B4-BE49-F238E27FC236}">
                <a16:creationId xmlns:a16="http://schemas.microsoft.com/office/drawing/2014/main" id="{CBDEB023-6D24-4542-BD8D-DDAB6A6CC5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Nesporný vzestup poznání v kosmologii</a:t>
            </a:r>
          </a:p>
        </p:txBody>
      </p:sp>
      <p:sp>
        <p:nvSpPr>
          <p:cNvPr id="119812" name="Slide Number Placeholder 3">
            <a:extLst>
              <a:ext uri="{FF2B5EF4-FFF2-40B4-BE49-F238E27FC236}">
                <a16:creationId xmlns:a16="http://schemas.microsoft.com/office/drawing/2014/main" id="{60626059-789A-485E-8649-219A30AB81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E35608-F6C8-4DF4-897C-7160E018785E}" type="slidenum">
              <a:rPr lang="cs-CZ" altLang="cs-CZ">
                <a:solidFill>
                  <a:srgbClr val="000000"/>
                </a:solidFill>
              </a:rPr>
              <a:pPr/>
              <a:t>13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84ADB2FA-5593-4E22-8833-AC7497CD72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B9FC60BE-5CBE-4B2B-9E0C-3DDB396175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Pozoruhodné osobnosti tvůrců kosmologie  Ciolkovski, Einstein, Hawking</a:t>
            </a:r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F2E9BBAB-752B-4D8D-B6F6-3DC7446D2B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FBFCDC4-9C09-4206-B80E-2520C7D744C9}" type="slidenum">
              <a:rPr lang="cs-CZ" altLang="cs-CZ">
                <a:solidFill>
                  <a:srgbClr val="000000"/>
                </a:solidFill>
              </a:rPr>
              <a:pPr/>
              <a:t>14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209C9DCD-E907-4DF1-BF04-99609425BB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B1B2C248-291E-4E44-84CF-AD8B634237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2A97EB9C-9805-4F77-97BE-0A2D86BB1A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0A26905-52D0-4E5C-AF11-EA4F16A21559}" type="slidenum">
              <a:rPr lang="cs-CZ" altLang="cs-CZ">
                <a:solidFill>
                  <a:srgbClr val="000000"/>
                </a:solidFill>
              </a:rPr>
              <a:pPr/>
              <a:t>15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FC37DFDF-013E-4839-95E2-30D983B407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9E8FCB12-9FE1-4A4E-89F9-98B50A1BE9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Kosmologické perspektivy, lidstvo na zemi jako posádka Kosmické lodi</a:t>
            </a:r>
          </a:p>
          <a:p>
            <a:r>
              <a:rPr lang="cs-CZ" altLang="cs-CZ" dirty="0"/>
              <a:t>Co může laik dělat v kosmologii?</a:t>
            </a:r>
          </a:p>
          <a:p>
            <a:r>
              <a:rPr lang="cs-CZ" altLang="cs-CZ" dirty="0"/>
              <a:t>Zůstat ve škole! </a:t>
            </a:r>
          </a:p>
          <a:p>
            <a:r>
              <a:rPr lang="cs-CZ" altLang="cs-CZ" dirty="0"/>
              <a:t>O vesmíru je toho hodně nového, co se učit.</a:t>
            </a:r>
          </a:p>
          <a:p>
            <a:r>
              <a:rPr lang="cs-CZ" altLang="cs-CZ" dirty="0"/>
              <a:t>Pokračujte v matematických a přírodovědných kurzech!</a:t>
            </a:r>
          </a:p>
          <a:p>
            <a:r>
              <a:rPr lang="cs-CZ" altLang="cs-CZ" dirty="0"/>
              <a:t>To bylo pravda před 400 lety a dnes je to mnohem více!</a:t>
            </a:r>
          </a:p>
          <a:p>
            <a:r>
              <a:rPr lang="cs-CZ" altLang="cs-CZ" dirty="0"/>
              <a:t>Pokud jste mimo školu, podívejte se na bibliografii.</a:t>
            </a:r>
          </a:p>
          <a:p>
            <a:r>
              <a:rPr lang="cs-CZ" altLang="cs-CZ" dirty="0"/>
              <a:t>Řekněte svému poslanci a senátorům, aby podporovali astrofyzikální výzkum.</a:t>
            </a:r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38389D01-FD24-4D58-9164-83A172ACF3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A362697-56B9-4FEA-B314-ACC4127EDF60}" type="slidenum">
              <a:rPr lang="cs-CZ" altLang="cs-CZ">
                <a:solidFill>
                  <a:srgbClr val="000000"/>
                </a:solidFill>
              </a:rPr>
              <a:pPr/>
              <a:t>16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C4703C-9CC8-4599-AEF5-053006D455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1C8FC7-21D9-4478-A045-11A02662B268}" type="slidenum">
              <a:rPr lang="en-US" altLang="cs-CZ"/>
              <a:pPr/>
              <a:t>3</a:t>
            </a:fld>
            <a:endParaRPr lang="en-US" altLang="cs-CZ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44A4B14C-857B-4F7E-BDE6-2F68D79A15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647700"/>
            <a:ext cx="4591050" cy="2582863"/>
          </a:xfrm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430A7ACE-0FB3-47A9-BBF2-1522C2EFC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Dnešní stav poznání je mladší než 100 let, ještě před 90 lety se lidé domnívali, že v kosmu je pouze jediná galaxie, naše Mléčná dráha. Teorie Velkého třesku byla potvrzena před necelými 50 letu a zhruba před 40 lety se ukázalo, že viditelný vesmír tvoří jen nepatrnou část celého vesmíru, před 20 lety vědci objevili, že se Vesmír čím dále tím rychleji rozšiřuje, před 5 lety získali vědci nástroj ke studiu Vesmíru v podobě gravitačních vln a jaký objev čeká na Vás?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106E1378-1618-43ED-A203-BC0456DBA2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44035B0D-4718-4E9C-9933-45F7DB62B1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1</a:t>
            </a:r>
            <a:r>
              <a:rPr lang="en-US" altLang="cs-CZ"/>
              <a:t> astronomical unit (au)</a:t>
            </a:r>
            <a:r>
              <a:rPr lang="cs-CZ" altLang="cs-CZ"/>
              <a:t> méně než</a:t>
            </a:r>
            <a:r>
              <a:rPr lang="en-US" altLang="cs-CZ"/>
              <a:t> 5×10−6 parsecs.</a:t>
            </a:r>
            <a:endParaRPr lang="cs-CZ" altLang="cs-CZ"/>
          </a:p>
          <a:p>
            <a:r>
              <a:rPr lang="cs-CZ" altLang="cs-CZ"/>
              <a:t>1 pc -</a:t>
            </a:r>
            <a:r>
              <a:rPr lang="en-US" altLang="cs-CZ"/>
              <a:t> 3.26 l</a:t>
            </a:r>
            <a:r>
              <a:rPr lang="cs-CZ" altLang="cs-CZ"/>
              <a:t>y</a:t>
            </a:r>
            <a:endParaRPr lang="en-US" altLang="cs-CZ"/>
          </a:p>
          <a:p>
            <a:r>
              <a:rPr lang="en-US" altLang="cs-CZ"/>
              <a:t>Proxima Centauri</a:t>
            </a:r>
            <a:r>
              <a:rPr lang="cs-CZ" altLang="cs-CZ"/>
              <a:t> -</a:t>
            </a:r>
            <a:r>
              <a:rPr lang="en-US" altLang="cs-CZ"/>
              <a:t> 1.30 parsecs (4.24 light-years) </a:t>
            </a:r>
          </a:p>
          <a:p>
            <a:r>
              <a:rPr lang="en-US" altLang="cs-CZ"/>
              <a:t>cluster Pleiades </a:t>
            </a:r>
            <a:r>
              <a:rPr lang="cs-CZ" altLang="cs-CZ"/>
              <a:t>- </a:t>
            </a:r>
            <a:r>
              <a:rPr lang="en-US" altLang="cs-CZ"/>
              <a:t>130±10 pc (420±30 ly)  </a:t>
            </a:r>
          </a:p>
          <a:p>
            <a:r>
              <a:rPr lang="en-US" altLang="cs-CZ"/>
              <a:t>The centre of the Milky Way </a:t>
            </a:r>
            <a:r>
              <a:rPr lang="cs-CZ" altLang="cs-CZ"/>
              <a:t>- </a:t>
            </a:r>
            <a:r>
              <a:rPr lang="en-US" altLang="cs-CZ"/>
              <a:t>8 k</a:t>
            </a:r>
            <a:r>
              <a:rPr lang="cs-CZ" altLang="cs-CZ"/>
              <a:t>pc</a:t>
            </a:r>
            <a:r>
              <a:rPr lang="en-US" altLang="cs-CZ"/>
              <a:t> (26000 ly) from the Earth, </a:t>
            </a:r>
          </a:p>
          <a:p>
            <a:r>
              <a:rPr lang="cs-CZ" altLang="cs-CZ"/>
              <a:t>Průměr </a:t>
            </a:r>
            <a:r>
              <a:rPr lang="en-US" altLang="cs-CZ"/>
              <a:t> Milky Way is roughly 34 kpc (110000 ly) across.</a:t>
            </a:r>
          </a:p>
          <a:p>
            <a:r>
              <a:rPr lang="en-US" altLang="cs-CZ"/>
              <a:t>The Andromeda Galaxy (M31) </a:t>
            </a:r>
            <a:r>
              <a:rPr lang="cs-CZ" altLang="cs-CZ"/>
              <a:t>-</a:t>
            </a:r>
            <a:r>
              <a:rPr lang="en-US" altLang="cs-CZ"/>
              <a:t>780 kpc (2.5 million light-years)</a:t>
            </a:r>
            <a:endParaRPr lang="cs-CZ" altLang="cs-CZ"/>
          </a:p>
          <a:p>
            <a:endParaRPr lang="cs-CZ" altLang="cs-CZ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626742BE-A13A-497A-BBA0-EFB3976D05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247AA31-A41D-4859-9164-1321DF1BD9C9}" type="slidenum">
              <a:rPr lang="cs-CZ" altLang="cs-CZ">
                <a:solidFill>
                  <a:srgbClr val="000000"/>
                </a:solidFill>
              </a:rPr>
              <a:pPr/>
              <a:t>4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50754184-F840-4831-B0CD-8BFAE73A84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499E3700-B618-4451-B10D-446D4BDDF8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C3C36C72-C057-4626-8F15-38DC877AC1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1389FA5-8506-4363-9A5D-AE20F2D64E1E}" type="slidenum">
              <a:rPr lang="cs-CZ" altLang="cs-CZ">
                <a:solidFill>
                  <a:srgbClr val="000000"/>
                </a:solidFill>
              </a:rPr>
              <a:pPr/>
              <a:t>5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23AA2713-F3EB-41F6-99FE-9B111E3425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5158250A-8909-42DA-A9AB-901FDE3A77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F853F48F-D53E-4C3D-AE1B-6057013CE8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BFD9D85-62F4-454F-AE56-3FF621C38BE1}" type="slidenum">
              <a:rPr lang="cs-CZ" altLang="cs-CZ">
                <a:solidFill>
                  <a:srgbClr val="000000"/>
                </a:solidFill>
              </a:rPr>
              <a:pPr/>
              <a:t>6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FF2DF36D-623F-4C38-9397-DEC6449CC3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D8395E49-45E4-4A38-B97D-FBD3780653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Úvod</a:t>
            </a:r>
          </a:p>
          <a:p>
            <a:endParaRPr lang="cs-CZ" altLang="cs-CZ"/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BFD30A9A-7C75-40FA-A68B-C043FA0681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E10BFDA-3A92-4781-9A39-DF0F795F220B}" type="slidenum">
              <a:rPr lang="cs-CZ" altLang="cs-CZ">
                <a:solidFill>
                  <a:srgbClr val="000000"/>
                </a:solidFill>
              </a:rPr>
              <a:pPr/>
              <a:t>7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C029E07B-B895-4F87-AD16-FE7E0F4D73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6A980C1A-38D7-4C63-87E2-9FB1F832D9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Most mezi humanitními a přírodními vědami</a:t>
            </a:r>
          </a:p>
          <a:p>
            <a:r>
              <a:rPr lang="cs-CZ" altLang="cs-CZ"/>
              <a:t>Souvislosti humanitních a přírodních věd</a:t>
            </a:r>
          </a:p>
          <a:p>
            <a:r>
              <a:rPr lang="cs-CZ" altLang="cs-CZ"/>
              <a:t>I vesmír má Dějiny, </a:t>
            </a:r>
          </a:p>
          <a:p>
            <a:r>
              <a:rPr lang="cs-CZ" altLang="cs-CZ"/>
              <a:t>Do těchto Dějin patří i dějiny jeho poznávání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Darwin , Einstein</a:t>
            </a:r>
          </a:p>
          <a:p>
            <a:endParaRPr lang="cs-CZ" altLang="cs-CZ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E748DC6D-BFA9-42AD-B054-16C3A44B2A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3D9C9EA-7508-4065-B296-E77B581C6427}" type="slidenum">
              <a:rPr lang="cs-CZ" altLang="cs-CZ">
                <a:solidFill>
                  <a:srgbClr val="000000"/>
                </a:solidFill>
              </a:rPr>
              <a:pPr/>
              <a:t>8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>
            <a:extLst>
              <a:ext uri="{FF2B5EF4-FFF2-40B4-BE49-F238E27FC236}">
                <a16:creationId xmlns:a16="http://schemas.microsoft.com/office/drawing/2014/main" id="{A857A1B5-ED3E-4C2F-AB6F-2D15B5FC40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>
            <a:extLst>
              <a:ext uri="{FF2B5EF4-FFF2-40B4-BE49-F238E27FC236}">
                <a16:creationId xmlns:a16="http://schemas.microsoft.com/office/drawing/2014/main" id="{E8E3BFA8-8135-4387-BAB4-C9FB837E4C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Jednota poznání, zákony objevené na zemi platí i ve Vesmíru</a:t>
            </a:r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7C8898DF-CC0D-4AF7-986F-4B7761D7A7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A2E0B16-7FF1-4807-A84A-DC2E2DCB2A3A}" type="slidenum">
              <a:rPr lang="cs-CZ" altLang="cs-CZ">
                <a:solidFill>
                  <a:srgbClr val="000000"/>
                </a:solidFill>
              </a:rPr>
              <a:pPr/>
              <a:t>9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597F3AFB-BBCF-4941-9694-B69E23DF49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647700"/>
            <a:ext cx="4591050" cy="2582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090BA586-B2A8-46D6-9E55-9726F56279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741BAF15-7259-4F24-A922-C8114AD193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7E6F995-9D3B-464B-B1DD-B14A677E5F9E}" type="slidenum">
              <a:rPr lang="cs-CZ" altLang="cs-CZ">
                <a:solidFill>
                  <a:srgbClr val="000000"/>
                </a:solidFill>
              </a:rPr>
              <a:pPr/>
              <a:t>10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C26491-370A-476F-86C0-7224E6DBE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8F5E22-B198-43AA-96E1-FBDEAA810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66C8CA-6CDE-4433-BAFB-E4546DF7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47CB-7A69-4027-8FC4-8F10DE9B183B}" type="datetimeFigureOut">
              <a:rPr lang="cs-CZ" smtClean="0"/>
              <a:t>24.09.2019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A5F35E-904C-47BD-AAAF-B5831B64F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80F629-B2AB-4296-B51E-74AE144B3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1219-23AD-4628-BA3B-24F410531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91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13A64-A73D-475A-939B-F238CC3F8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002F6B-887B-4772-BD42-D87215D3D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81BBA6-21ED-4473-878C-7A15862E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47CB-7A69-4027-8FC4-8F10DE9B183B}" type="datetimeFigureOut">
              <a:rPr lang="cs-CZ" smtClean="0"/>
              <a:t>24.09.2019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07DF62-CDBB-44CB-B938-A7B1D6207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7650B8-05AE-4A5A-BB98-93D896FD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1219-23AD-4628-BA3B-24F410531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071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0348540-2E67-4462-BCBD-CD427454B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472FB85-F174-4A8E-94A4-57A14C879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739163-0B28-4FD8-920A-AB0B3924D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47CB-7A69-4027-8FC4-8F10DE9B183B}" type="datetimeFigureOut">
              <a:rPr lang="cs-CZ" smtClean="0"/>
              <a:t>24.09.2019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3A2997-3A57-48A2-A870-40FAE1C9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5A260C-E1FA-4C3A-84B0-7AD43ED1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1219-23AD-4628-BA3B-24F410531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565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B7464-C0E7-4A8C-A371-A97AB5C09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4F7579-5288-41E1-84B0-EEC13DDCC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D18561-AF4A-4F65-84CC-2DC1D3831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47CB-7A69-4027-8FC4-8F10DE9B183B}" type="datetimeFigureOut">
              <a:rPr lang="cs-CZ" smtClean="0"/>
              <a:t>24.09.2019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267840-FC9D-4597-B45D-F2B58642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FBBCE0-72C5-4378-A3B8-3FC920C4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1219-23AD-4628-BA3B-24F410531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33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9E86F-B6D7-4740-941B-E8F9A6E14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F84916-32AB-4FFD-91ED-B35EBE40B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A8EB21-1488-4099-8855-8C8FDC104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47CB-7A69-4027-8FC4-8F10DE9B183B}" type="datetimeFigureOut">
              <a:rPr lang="cs-CZ" smtClean="0"/>
              <a:t>24.09.2019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2ACF60-BFE5-4EEB-BAE3-001E187CC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2FD95B-A54F-453C-B829-B397109F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1219-23AD-4628-BA3B-24F410531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536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69CFFD-CA59-45FD-B5CD-94886AB0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36B21C-9F9B-4611-A802-BB807C077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976909-68E2-4945-A301-08B2144F4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5809A3F-E440-42AA-8442-623B8998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47CB-7A69-4027-8FC4-8F10DE9B183B}" type="datetimeFigureOut">
              <a:rPr lang="cs-CZ" smtClean="0"/>
              <a:t>24.09.2019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6C271E-B499-480C-BDE8-E848A40E9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91D9A5-1C74-4437-9197-AA328EBB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1219-23AD-4628-BA3B-24F410531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58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5EE32-01A1-44AB-B267-238F3207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2E9B1C5-1B0D-4B7C-B5ED-023BE438D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35A2BE-91FC-4C7D-89C8-E7EAD42B9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7996946-DAD5-4631-B66B-3133C27F5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BB1766-069C-4C2D-A661-BE637BFF2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3B6442C-6DFF-42D3-B655-55787A99A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47CB-7A69-4027-8FC4-8F10DE9B183B}" type="datetimeFigureOut">
              <a:rPr lang="cs-CZ" smtClean="0"/>
              <a:t>24.09.2019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9EC7586-BDD3-49A9-9A96-FEB662C49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F049B7-981D-4025-84F8-A3DA3FE2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1219-23AD-4628-BA3B-24F410531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294BC-2718-473F-B56E-C0743CFBC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484D96D-C3EE-48D5-A5E1-D9B8FC74E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47CB-7A69-4027-8FC4-8F10DE9B183B}" type="datetimeFigureOut">
              <a:rPr lang="cs-CZ" smtClean="0"/>
              <a:t>24.09.2019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EB6774-17C7-41ED-890E-BF0733F5F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BD5ED6-6A22-4E52-B480-9E70B4CC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1219-23AD-4628-BA3B-24F410531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443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4AF7BF1-26DA-42CE-988A-32E7B44C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47CB-7A69-4027-8FC4-8F10DE9B183B}" type="datetimeFigureOut">
              <a:rPr lang="cs-CZ" smtClean="0"/>
              <a:t>24.09.2019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4D2FB95-3139-46B0-9A1C-8AF2355CB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F1A6E3-9673-42F5-B89B-26063A10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1219-23AD-4628-BA3B-24F410531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219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479FA-09D7-4BD8-A694-FFAA3EA67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F391A7-93BD-404E-8E7A-1E628BFFA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4101AD1-7E30-473E-A50A-BFABCC045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B22646-F106-4C10-9CC6-334D7F09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47CB-7A69-4027-8FC4-8F10DE9B183B}" type="datetimeFigureOut">
              <a:rPr lang="cs-CZ" smtClean="0"/>
              <a:t>24.09.2019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8D913DA-D6FB-481F-B4B0-2B964782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EA28B1-BC5A-4C94-9F0D-3D253B488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1219-23AD-4628-BA3B-24F410531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117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23614-65A4-499C-B9AF-5C09ACAE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C13476D-81E3-44B1-A4FE-27FFC16D0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69D6B7-B86D-4E4C-A1F2-D1AFCE940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219A320-F4E4-4746-9607-A72FDC9F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47CB-7A69-4027-8FC4-8F10DE9B183B}" type="datetimeFigureOut">
              <a:rPr lang="cs-CZ" smtClean="0"/>
              <a:t>24.09.2019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38A286-EF58-4882-A603-4BDEAA1ED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53173D-430F-45DA-A2B7-B30BFD2A7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1219-23AD-4628-BA3B-24F410531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77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15429BD-2449-420F-8399-3A72A2C2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3BEA54-B47F-49AF-BE58-905F7E3C7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0272C8-F919-46E4-87AF-C581B48B1D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147CB-7A69-4027-8FC4-8F10DE9B183B}" type="datetimeFigureOut">
              <a:rPr lang="cs-CZ" smtClean="0"/>
              <a:t>24.09.2019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E2E966-180A-420B-9B22-AAB207592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AA8B8C-7767-4068-A33B-8BD7603A0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81219-23AD-4628-BA3B-24F410531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69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41121-9338-46B2-8E14-CD2C108D04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1-lekce 2019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8C85576-8FD2-4648-B2A5-4E27DE83E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039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>
            <a:extLst>
              <a:ext uri="{FF2B5EF4-FFF2-40B4-BE49-F238E27FC236}">
                <a16:creationId xmlns:a16="http://schemas.microsoft.com/office/drawing/2014/main" id="{5B6FFC99-61D5-45EA-BE67-FD88A5F0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620713"/>
            <a:ext cx="7180263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Title 1">
            <a:extLst>
              <a:ext uri="{FF2B5EF4-FFF2-40B4-BE49-F238E27FC236}">
                <a16:creationId xmlns:a16="http://schemas.microsoft.com/office/drawing/2014/main" id="{AA4063CF-1629-4AA0-9A77-2259173F5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088" y="33338"/>
            <a:ext cx="8229600" cy="704850"/>
          </a:xfrm>
        </p:spPr>
        <p:txBody>
          <a:bodyPr/>
          <a:lstStyle/>
          <a:p>
            <a:pPr eaLnBrk="1" hangingPunct="1"/>
            <a:r>
              <a:rPr lang="cs-CZ" altLang="cs-CZ" sz="2800"/>
              <a:t>    II. Jednota poznání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6E74D4-E631-425F-8B35-8A6AF5C97C40}"/>
              </a:ext>
            </a:extLst>
          </p:cNvPr>
          <p:cNvSpPr/>
          <p:nvPr/>
        </p:nvSpPr>
        <p:spPr>
          <a:xfrm>
            <a:off x="250827" y="3733801"/>
            <a:ext cx="1611312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Reliktní záření, </a:t>
            </a:r>
          </a:p>
          <a:p>
            <a:pPr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raný Vesmír, </a:t>
            </a:r>
          </a:p>
          <a:p>
            <a:pPr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výzkum v CERN</a:t>
            </a:r>
          </a:p>
        </p:txBody>
      </p:sp>
      <p:pic>
        <p:nvPicPr>
          <p:cNvPr id="60421" name="Picture 3">
            <a:extLst>
              <a:ext uri="{FF2B5EF4-FFF2-40B4-BE49-F238E27FC236}">
                <a16:creationId xmlns:a16="http://schemas.microsoft.com/office/drawing/2014/main" id="{EB58D02F-0AE6-4681-8E01-2D6C606A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4513263"/>
            <a:ext cx="3021012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>
            <a:extLst>
              <a:ext uri="{FF2B5EF4-FFF2-40B4-BE49-F238E27FC236}">
                <a16:creationId xmlns:a16="http://schemas.microsoft.com/office/drawing/2014/main" id="{81954DA0-76E3-4414-BA3A-94F8FBBF6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6" y="3451225"/>
            <a:ext cx="2651125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2">
            <a:extLst>
              <a:ext uri="{FF2B5EF4-FFF2-40B4-BE49-F238E27FC236}">
                <a16:creationId xmlns:a16="http://schemas.microsoft.com/office/drawing/2014/main" id="{9D9A9D98-713C-4E61-A0B2-14F2421C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1" y="2578101"/>
            <a:ext cx="51863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7">
            <a:extLst>
              <a:ext uri="{FF2B5EF4-FFF2-40B4-BE49-F238E27FC236}">
                <a16:creationId xmlns:a16="http://schemas.microsoft.com/office/drawing/2014/main" id="{87F452BC-DBCA-40A3-9294-8BDA4BCBA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3" y="460376"/>
            <a:ext cx="2119312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Nadpis 1">
            <a:extLst>
              <a:ext uri="{FF2B5EF4-FFF2-40B4-BE49-F238E27FC236}">
                <a16:creationId xmlns:a16="http://schemas.microsoft.com/office/drawing/2014/main" id="{7ADE58FB-A9FC-473A-9A9F-3312548BF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250" y="20638"/>
            <a:ext cx="6400800" cy="658812"/>
          </a:xfrm>
        </p:spPr>
        <p:txBody>
          <a:bodyPr/>
          <a:lstStyle/>
          <a:p>
            <a:pPr eaLnBrk="1" hangingPunct="1"/>
            <a:r>
              <a:rPr lang="cs-CZ" altLang="cs-CZ" sz="2800"/>
              <a:t>III. Vzestup poznání</a:t>
            </a:r>
          </a:p>
        </p:txBody>
      </p:sp>
      <p:sp>
        <p:nvSpPr>
          <p:cNvPr id="61446" name="Zástupný symbol pro obsah 2">
            <a:extLst>
              <a:ext uri="{FF2B5EF4-FFF2-40B4-BE49-F238E27FC236}">
                <a16:creationId xmlns:a16="http://schemas.microsoft.com/office/drawing/2014/main" id="{0F1ED144-F144-4C0C-9280-E7A263D77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9" y="836614"/>
            <a:ext cx="3838575" cy="1762125"/>
          </a:xfrm>
        </p:spPr>
        <p:txBody>
          <a:bodyPr/>
          <a:lstStyle/>
          <a:p>
            <a:pPr eaLnBrk="1" hangingPunct="1"/>
            <a:r>
              <a:rPr lang="cs-CZ" altLang="cs-CZ" sz="2000"/>
              <a:t>První etapa kosmologie -teorie </a:t>
            </a:r>
          </a:p>
          <a:p>
            <a:pPr eaLnBrk="1" hangingPunct="1"/>
            <a:r>
              <a:rPr lang="cs-CZ" altLang="cs-CZ" sz="2000"/>
              <a:t>Stěžejní role gravitace,</a:t>
            </a:r>
          </a:p>
          <a:p>
            <a:pPr eaLnBrk="1" hangingPunct="1"/>
            <a:r>
              <a:rPr lang="cs-CZ" altLang="cs-CZ" sz="2000"/>
              <a:t>Homogenita a isotropie</a:t>
            </a:r>
          </a:p>
          <a:p>
            <a:pPr eaLnBrk="1" hangingPunct="1"/>
            <a:r>
              <a:rPr lang="cs-CZ" altLang="cs-CZ" sz="2000"/>
              <a:t>Kosmologické modely </a:t>
            </a:r>
          </a:p>
          <a:p>
            <a:pPr eaLnBrk="1" hangingPunct="1"/>
            <a:endParaRPr lang="cs-CZ" altLang="cs-CZ" sz="2000"/>
          </a:p>
        </p:txBody>
      </p:sp>
      <p:sp>
        <p:nvSpPr>
          <p:cNvPr id="61447" name="Zástupný symbol pro číslo snímku 3">
            <a:extLst>
              <a:ext uri="{FF2B5EF4-FFF2-40B4-BE49-F238E27FC236}">
                <a16:creationId xmlns:a16="http://schemas.microsoft.com/office/drawing/2014/main" id="{D1CC0ED2-F247-4BAD-9DBD-C17A34F4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981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83A634B9-2230-42DF-925C-C4D3A7B7818C}" type="slidenum">
              <a:rPr lang="cs-CZ" altLang="cs-CZ">
                <a:solidFill>
                  <a:srgbClr val="898989"/>
                </a:solidFill>
              </a:rPr>
              <a:pPr algn="l"/>
              <a:t>11</a:t>
            </a:fld>
            <a:endParaRPr lang="cs-CZ" altLang="cs-CZ">
              <a:solidFill>
                <a:srgbClr val="898989"/>
              </a:solidFill>
            </a:endParaRPr>
          </a:p>
        </p:txBody>
      </p:sp>
      <p:pic>
        <p:nvPicPr>
          <p:cNvPr id="61448" name="Picture 13">
            <a:extLst>
              <a:ext uri="{FF2B5EF4-FFF2-40B4-BE49-F238E27FC236}">
                <a16:creationId xmlns:a16="http://schemas.microsoft.com/office/drawing/2014/main" id="{ADBBE3AF-7AFE-4707-99A9-9832B766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592139"/>
            <a:ext cx="2089150" cy="186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8F30C1-B345-41F0-9E9A-489B265DFC54}"/>
              </a:ext>
            </a:extLst>
          </p:cNvPr>
          <p:cNvSpPr/>
          <p:nvPr/>
        </p:nvSpPr>
        <p:spPr>
          <a:xfrm>
            <a:off x="1811339" y="4221164"/>
            <a:ext cx="607853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prstClr val="black"/>
                </a:solidFill>
                <a:latin typeface="Calibri"/>
              </a:rPr>
              <a:t>Druhá etapa kosmologie – detaily dění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prstClr val="black"/>
                </a:solidFill>
                <a:latin typeface="Calibri"/>
              </a:rPr>
              <a:t>Vznik prvků ve vesmíru.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prstClr val="black"/>
                </a:solidFill>
                <a:latin typeface="Calibri"/>
              </a:rPr>
              <a:t>Světlo jako dominantní faktor v raném vesmíru.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prstClr val="black"/>
                </a:solidFill>
                <a:latin typeface="Calibri"/>
              </a:rPr>
              <a:t>Reliktní záření, odtržení světla od látky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,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B7F952FC-380B-4BDB-9BB5-0644CABE2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1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z="2800"/>
              <a:t>III. Vzestup poznání v kosmologii</a:t>
            </a:r>
          </a:p>
        </p:txBody>
      </p:sp>
      <p:pic>
        <p:nvPicPr>
          <p:cNvPr id="62467" name="Picture 2">
            <a:extLst>
              <a:ext uri="{FF2B5EF4-FFF2-40B4-BE49-F238E27FC236}">
                <a16:creationId xmlns:a16="http://schemas.microsoft.com/office/drawing/2014/main" id="{ABA43818-E48F-45AE-B72E-0BF5FE04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549276"/>
            <a:ext cx="8424862" cy="61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CD27719E-A8C4-4BBB-A17D-C0959627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538" y="31751"/>
            <a:ext cx="8229601" cy="777875"/>
          </a:xfrm>
        </p:spPr>
        <p:txBody>
          <a:bodyPr/>
          <a:lstStyle/>
          <a:p>
            <a:pPr eaLnBrk="1" hangingPunct="1"/>
            <a:r>
              <a:rPr lang="cs-CZ" altLang="cs-CZ" sz="2800"/>
              <a:t>III. Vzestup poznání v kosmologii</a:t>
            </a:r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D8C8BFF9-4055-4706-B0A9-9EE2813FD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692150"/>
            <a:ext cx="7939088" cy="589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3FBA2C-6B97-4939-9608-F67473925B85}"/>
              </a:ext>
            </a:extLst>
          </p:cNvPr>
          <p:cNvSpPr txBox="1"/>
          <p:nvPr/>
        </p:nvSpPr>
        <p:spPr>
          <a:xfrm>
            <a:off x="8423275" y="188913"/>
            <a:ext cx="18669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GRAVITAČNÍ VLNY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3FB43451-DF95-434C-9AC3-05DABCE4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85725"/>
            <a:ext cx="8229600" cy="704850"/>
          </a:xfrm>
        </p:spPr>
        <p:txBody>
          <a:bodyPr/>
          <a:lstStyle/>
          <a:p>
            <a:pPr eaLnBrk="1" hangingPunct="1"/>
            <a:r>
              <a:rPr lang="cs-CZ" altLang="cs-CZ" sz="2800"/>
              <a:t>IV.  Pozoruhodné osobnosti tvůrců kosmologie </a:t>
            </a:r>
          </a:p>
        </p:txBody>
      </p:sp>
      <p:sp>
        <p:nvSpPr>
          <p:cNvPr id="64515" name="Content Placeholder 2">
            <a:extLst>
              <a:ext uri="{FF2B5EF4-FFF2-40B4-BE49-F238E27FC236}">
                <a16:creationId xmlns:a16="http://schemas.microsoft.com/office/drawing/2014/main" id="{8DF356BF-6C08-428B-8140-921BD543C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25" y="996951"/>
            <a:ext cx="8229600" cy="5002213"/>
          </a:xfrm>
        </p:spPr>
        <p:txBody>
          <a:bodyPr/>
          <a:lstStyle/>
          <a:p>
            <a:pPr eaLnBrk="1" hangingPunct="1"/>
            <a:r>
              <a:rPr lang="cs-CZ" altLang="cs-CZ" sz="2400"/>
              <a:t>K.E. Ciolkovskij   vizionář</a:t>
            </a:r>
          </a:p>
        </p:txBody>
      </p:sp>
      <p:pic>
        <p:nvPicPr>
          <p:cNvPr id="64516" name="Picture 24">
            <a:extLst>
              <a:ext uri="{FF2B5EF4-FFF2-40B4-BE49-F238E27FC236}">
                <a16:creationId xmlns:a16="http://schemas.microsoft.com/office/drawing/2014/main" id="{3AB1C36A-E829-40FE-B0DC-690E62AE5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1" y="769938"/>
            <a:ext cx="3762375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CA48A7-A952-42A4-B0CA-8045AFE25118}"/>
              </a:ext>
            </a:extLst>
          </p:cNvPr>
          <p:cNvSpPr/>
          <p:nvPr/>
        </p:nvSpPr>
        <p:spPr>
          <a:xfrm>
            <a:off x="2005014" y="1436689"/>
            <a:ext cx="369887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otec kosmonautiky, filozof  kosmismu</a:t>
            </a:r>
          </a:p>
        </p:txBody>
      </p:sp>
      <p:pic>
        <p:nvPicPr>
          <p:cNvPr id="64518" name="Picture 1">
            <a:extLst>
              <a:ext uri="{FF2B5EF4-FFF2-40B4-BE49-F238E27FC236}">
                <a16:creationId xmlns:a16="http://schemas.microsoft.com/office/drawing/2014/main" id="{E77DA683-043E-452A-B91D-237B93F65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4" y="2713039"/>
            <a:ext cx="36290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009813-31A3-4255-AA8A-33C275F11A6D}"/>
              </a:ext>
            </a:extLst>
          </p:cNvPr>
          <p:cNvSpPr/>
          <p:nvPr/>
        </p:nvSpPr>
        <p:spPr>
          <a:xfrm>
            <a:off x="2208213" y="5999163"/>
            <a:ext cx="685165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„Naše planeta je kolébkou rozumu, ale není možné věčně žít v kolébce“ </a:t>
            </a:r>
          </a:p>
        </p:txBody>
      </p:sp>
      <p:pic>
        <p:nvPicPr>
          <p:cNvPr id="64520" name="Picture 2">
            <a:extLst>
              <a:ext uri="{FF2B5EF4-FFF2-40B4-BE49-F238E27FC236}">
                <a16:creationId xmlns:a16="http://schemas.microsoft.com/office/drawing/2014/main" id="{18418B6A-F0A7-4C17-B790-A8056907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1855788"/>
            <a:ext cx="1516062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989A81A7-BD1E-4A49-BF1D-41AD192C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IV. pozoruhodné osobnosti tvůrců kosmologie</a:t>
            </a:r>
          </a:p>
        </p:txBody>
      </p:sp>
      <p:pic>
        <p:nvPicPr>
          <p:cNvPr id="65539" name="Picture 5">
            <a:extLst>
              <a:ext uri="{FF2B5EF4-FFF2-40B4-BE49-F238E27FC236}">
                <a16:creationId xmlns:a16="http://schemas.microsoft.com/office/drawing/2014/main" id="{7BF0F16F-D03B-4356-AA4F-0B778B872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3810000"/>
            <a:ext cx="1433513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6">
            <a:extLst>
              <a:ext uri="{FF2B5EF4-FFF2-40B4-BE49-F238E27FC236}">
                <a16:creationId xmlns:a16="http://schemas.microsoft.com/office/drawing/2014/main" id="{76473348-6511-4624-9D63-69FEA0FEA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6" y="1196976"/>
            <a:ext cx="6613525" cy="243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8C9F13-CF33-49F3-A933-0B59A645C11F}"/>
              </a:ext>
            </a:extLst>
          </p:cNvPr>
          <p:cNvSpPr txBox="1"/>
          <p:nvPr/>
        </p:nvSpPr>
        <p:spPr>
          <a:xfrm>
            <a:off x="2381251" y="5591175"/>
            <a:ext cx="121761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prstClr val="black"/>
                </a:solidFill>
                <a:latin typeface="Calibri"/>
              </a:rPr>
              <a:t>A.A.Fridman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3CF8BF5F-BCDE-4A4A-9B27-5F1071BC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25400"/>
            <a:ext cx="8229600" cy="704850"/>
          </a:xfrm>
        </p:spPr>
        <p:txBody>
          <a:bodyPr/>
          <a:lstStyle/>
          <a:p>
            <a:pPr eaLnBrk="1" hangingPunct="1"/>
            <a:r>
              <a:rPr lang="cs-CZ" altLang="cs-CZ" sz="2800"/>
              <a:t>V. Kosmologické perspektivy,  posádka Země</a:t>
            </a:r>
          </a:p>
        </p:txBody>
      </p:sp>
      <p:pic>
        <p:nvPicPr>
          <p:cNvPr id="66563" name="Picture 2">
            <a:extLst>
              <a:ext uri="{FF2B5EF4-FFF2-40B4-BE49-F238E27FC236}">
                <a16:creationId xmlns:a16="http://schemas.microsoft.com/office/drawing/2014/main" id="{711CE2B4-E27B-4EFA-9AE0-3C18F0C6F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908051"/>
            <a:ext cx="7067550" cy="543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86" y="416120"/>
            <a:ext cx="11022932" cy="6148554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err="1">
                <a:solidFill>
                  <a:srgbClr val="FFC000"/>
                </a:solidFill>
              </a:rPr>
              <a:t>Jaký</a:t>
            </a:r>
            <a:r>
              <a:rPr lang="en-US" b="1" dirty="0">
                <a:solidFill>
                  <a:srgbClr val="FFC000"/>
                </a:solidFill>
              </a:rPr>
              <a:t> je v </a:t>
            </a:r>
            <a:r>
              <a:rPr lang="en-US" b="1" dirty="0" err="1">
                <a:solidFill>
                  <a:srgbClr val="FFC000"/>
                </a:solidFill>
              </a:rPr>
              <a:t>současnosti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nejvíce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přijímaný</a:t>
            </a:r>
            <a:r>
              <a:rPr lang="en-US" b="1" dirty="0">
                <a:solidFill>
                  <a:srgbClr val="FFC000"/>
                </a:solidFill>
              </a:rPr>
              <a:t> model pro </a:t>
            </a:r>
            <a:r>
              <a:rPr lang="en-US" b="1" dirty="0" err="1">
                <a:solidFill>
                  <a:srgbClr val="FFC000"/>
                </a:solidFill>
              </a:rPr>
              <a:t>vesmír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 err="1">
                <a:solidFill>
                  <a:srgbClr val="FFC000"/>
                </a:solidFill>
              </a:rPr>
              <a:t>Kam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až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ve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Vesmíru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dohlédneme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>
                <a:solidFill>
                  <a:srgbClr val="FFC000"/>
                </a:solidFill>
              </a:rPr>
              <a:t>Co se </a:t>
            </a:r>
            <a:r>
              <a:rPr lang="en-US" b="1" dirty="0" err="1">
                <a:solidFill>
                  <a:srgbClr val="FFC000"/>
                </a:solidFill>
              </a:rPr>
              <a:t>stalo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během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Velkého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třesku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>
                <a:solidFill>
                  <a:srgbClr val="FFC000"/>
                </a:solidFill>
              </a:rPr>
              <a:t>Co je to „</a:t>
            </a:r>
            <a:r>
              <a:rPr lang="en-US" b="1" dirty="0" err="1">
                <a:solidFill>
                  <a:srgbClr val="FFC000"/>
                </a:solidFill>
              </a:rPr>
              <a:t>antigravitační</a:t>
            </a:r>
            <a:r>
              <a:rPr lang="en-US" b="1" dirty="0">
                <a:solidFill>
                  <a:srgbClr val="FFC000"/>
                </a:solidFill>
              </a:rPr>
              <a:t>“? [</a:t>
            </a:r>
            <a:r>
              <a:rPr lang="en-US" b="1" dirty="0" err="1">
                <a:solidFill>
                  <a:srgbClr val="FFC000"/>
                </a:solidFill>
              </a:rPr>
              <a:t>Kosmologická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konstanta</a:t>
            </a:r>
            <a:r>
              <a:rPr lang="en-US" b="1" dirty="0">
                <a:solidFill>
                  <a:srgbClr val="FFC000"/>
                </a:solidFill>
              </a:rPr>
              <a:t>]</a:t>
            </a:r>
          </a:p>
          <a:p>
            <a:r>
              <a:rPr lang="en-US" b="1" dirty="0" err="1">
                <a:solidFill>
                  <a:srgbClr val="FFC000"/>
                </a:solidFill>
              </a:rPr>
              <a:t>Proč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myslíme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že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expanze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vesmíru</a:t>
            </a:r>
            <a:r>
              <a:rPr lang="en-US" b="1" dirty="0">
                <a:solidFill>
                  <a:srgbClr val="FFC000"/>
                </a:solidFill>
              </a:rPr>
              <a:t> se </a:t>
            </a:r>
            <a:r>
              <a:rPr lang="en-US" b="1" dirty="0" err="1">
                <a:solidFill>
                  <a:srgbClr val="FFC000"/>
                </a:solidFill>
              </a:rPr>
              <a:t>zrychluje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 err="1">
                <a:solidFill>
                  <a:srgbClr val="FFC000"/>
                </a:solidFill>
              </a:rPr>
              <a:t>Jak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starý</a:t>
            </a:r>
            <a:r>
              <a:rPr lang="en-US" b="1" dirty="0">
                <a:solidFill>
                  <a:srgbClr val="FFC000"/>
                </a:solidFill>
              </a:rPr>
              <a:t> je </a:t>
            </a:r>
            <a:r>
              <a:rPr lang="en-US" b="1" dirty="0" err="1">
                <a:solidFill>
                  <a:srgbClr val="FFC000"/>
                </a:solidFill>
              </a:rPr>
              <a:t>vesmír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>
                <a:solidFill>
                  <a:srgbClr val="FFC000"/>
                </a:solidFill>
              </a:rPr>
              <a:t>Je </a:t>
            </a:r>
            <a:r>
              <a:rPr lang="en-US" b="1" dirty="0" err="1">
                <a:solidFill>
                  <a:srgbClr val="FFC000"/>
                </a:solidFill>
              </a:rPr>
              <a:t>vesmír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opravdu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nekonečný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nebo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jen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opravdu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velký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 err="1">
                <a:solidFill>
                  <a:srgbClr val="FFC000"/>
                </a:solidFill>
              </a:rPr>
              <a:t>Jak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může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být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vesmír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nekonečný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pokud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byl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celý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soustředěn</a:t>
            </a:r>
            <a:r>
              <a:rPr lang="en-US" b="1" dirty="0">
                <a:solidFill>
                  <a:srgbClr val="FFC000"/>
                </a:solidFill>
              </a:rPr>
              <a:t> do </a:t>
            </a:r>
            <a:r>
              <a:rPr lang="en-US" b="1" dirty="0" err="1">
                <a:solidFill>
                  <a:srgbClr val="FFC000"/>
                </a:solidFill>
              </a:rPr>
              <a:t>bodu</a:t>
            </a:r>
            <a:r>
              <a:rPr lang="en-US" b="1" dirty="0">
                <a:solidFill>
                  <a:srgbClr val="FFC000"/>
                </a:solidFill>
              </a:rPr>
              <a:t> u </a:t>
            </a:r>
            <a:r>
              <a:rPr lang="en-US" b="1" dirty="0" err="1">
                <a:solidFill>
                  <a:srgbClr val="FFC000"/>
                </a:solidFill>
              </a:rPr>
              <a:t>Velkého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třesku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 err="1">
                <a:solidFill>
                  <a:srgbClr val="FFC000"/>
                </a:solidFill>
              </a:rPr>
              <a:t>Jak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mohou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být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nejstarší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hvězdy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ve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vesmíru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starší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než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vesmír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 err="1">
                <a:solidFill>
                  <a:srgbClr val="FFC000"/>
                </a:solidFill>
              </a:rPr>
              <a:t>Mohou</a:t>
            </a:r>
            <a:r>
              <a:rPr lang="en-US" b="1" dirty="0">
                <a:solidFill>
                  <a:srgbClr val="FFC000"/>
                </a:solidFill>
              </a:rPr>
              <a:t> se od </a:t>
            </a:r>
            <a:r>
              <a:rPr lang="en-US" b="1" dirty="0" err="1">
                <a:solidFill>
                  <a:srgbClr val="FFC000"/>
                </a:solidFill>
              </a:rPr>
              <a:t>nás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objekty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pohybovat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rychleji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než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rychlost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světla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>
                <a:solidFill>
                  <a:srgbClr val="FFC000"/>
                </a:solidFill>
              </a:rPr>
              <a:t>Co je </a:t>
            </a:r>
            <a:r>
              <a:rPr lang="en-US" b="1" dirty="0" err="1">
                <a:solidFill>
                  <a:srgbClr val="FFC000"/>
                </a:solidFill>
              </a:rPr>
              <a:t>rudý</a:t>
            </a:r>
            <a:r>
              <a:rPr lang="en-US" b="1" dirty="0">
                <a:solidFill>
                  <a:srgbClr val="FFC000"/>
                </a:solidFill>
              </a:rPr>
              <a:t> (</a:t>
            </a:r>
            <a:r>
              <a:rPr lang="en-US" b="1" dirty="0" err="1">
                <a:solidFill>
                  <a:srgbClr val="FFC000"/>
                </a:solidFill>
              </a:rPr>
              <a:t>červený</a:t>
            </a:r>
            <a:r>
              <a:rPr lang="en-US" b="1" dirty="0">
                <a:solidFill>
                  <a:srgbClr val="FFC000"/>
                </a:solidFill>
              </a:rPr>
              <a:t>) </a:t>
            </a:r>
            <a:r>
              <a:rPr lang="en-US" b="1" dirty="0" err="1">
                <a:solidFill>
                  <a:srgbClr val="FFC000"/>
                </a:solidFill>
              </a:rPr>
              <a:t>posuv</a:t>
            </a:r>
            <a:r>
              <a:rPr lang="en-US" b="1" dirty="0">
                <a:solidFill>
                  <a:srgbClr val="FFC000"/>
                </a:solidFill>
              </a:rPr>
              <a:t> - redshift?</a:t>
            </a:r>
          </a:p>
          <a:p>
            <a:r>
              <a:rPr lang="en-US" b="1" dirty="0" err="1">
                <a:solidFill>
                  <a:srgbClr val="FFC000"/>
                </a:solidFill>
              </a:rPr>
              <a:t>Opravdu</a:t>
            </a:r>
            <a:r>
              <a:rPr lang="en-US" b="1" dirty="0">
                <a:solidFill>
                  <a:srgbClr val="FFC000"/>
                </a:solidFill>
              </a:rPr>
              <a:t> se od </a:t>
            </a:r>
            <a:r>
              <a:rPr lang="en-US" b="1" dirty="0" err="1">
                <a:solidFill>
                  <a:srgbClr val="FFC000"/>
                </a:solidFill>
              </a:rPr>
              <a:t>nás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galaxie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skutečně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vzdalují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nebo</a:t>
            </a:r>
            <a:r>
              <a:rPr lang="en-US" b="1" dirty="0">
                <a:solidFill>
                  <a:srgbClr val="FFC000"/>
                </a:solidFill>
              </a:rPr>
              <a:t> se </a:t>
            </a:r>
            <a:r>
              <a:rPr lang="en-US" b="1" dirty="0" err="1">
                <a:solidFill>
                  <a:srgbClr val="FFC000"/>
                </a:solidFill>
              </a:rPr>
              <a:t>prostor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jen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rozšiřuje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 err="1">
                <a:solidFill>
                  <a:srgbClr val="FFC000"/>
                </a:solidFill>
              </a:rPr>
              <a:t>Kde</a:t>
            </a:r>
            <a:r>
              <a:rPr lang="en-US" b="1" dirty="0">
                <a:solidFill>
                  <a:srgbClr val="FFC000"/>
                </a:solidFill>
              </a:rPr>
              <a:t> je centrum </a:t>
            </a:r>
            <a:r>
              <a:rPr lang="en-US" b="1" dirty="0" err="1">
                <a:solidFill>
                  <a:srgbClr val="FFC000"/>
                </a:solidFill>
              </a:rPr>
              <a:t>Vesmíru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>
                <a:solidFill>
                  <a:srgbClr val="FFC000"/>
                </a:solidFill>
              </a:rPr>
              <a:t>Co </a:t>
            </a:r>
            <a:r>
              <a:rPr lang="en-US" b="1" dirty="0" err="1">
                <a:solidFill>
                  <a:srgbClr val="FFC000"/>
                </a:solidFill>
              </a:rPr>
              <a:t>znamená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plochý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vesmír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 err="1">
                <a:solidFill>
                  <a:srgbClr val="FFC000"/>
                </a:solidFill>
              </a:rPr>
              <a:t>Proč</a:t>
            </a:r>
            <a:r>
              <a:rPr lang="en-US" b="1" dirty="0">
                <a:solidFill>
                  <a:srgbClr val="FFC000"/>
                </a:solidFill>
              </a:rPr>
              <a:t> je v </a:t>
            </a:r>
            <a:r>
              <a:rPr lang="en-US" b="1" dirty="0" err="1">
                <a:solidFill>
                  <a:srgbClr val="FFC000"/>
                </a:solidFill>
              </a:rPr>
              <a:t>noci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temná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obloha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 err="1">
                <a:solidFill>
                  <a:srgbClr val="FFC000"/>
                </a:solidFill>
              </a:rPr>
              <a:t>Rozšiřuje</a:t>
            </a:r>
            <a:r>
              <a:rPr lang="en-US" b="1" dirty="0">
                <a:solidFill>
                  <a:srgbClr val="FFC000"/>
                </a:solidFill>
              </a:rPr>
              <a:t> se </a:t>
            </a:r>
            <a:r>
              <a:rPr lang="en-US" b="1" dirty="0" err="1">
                <a:solidFill>
                  <a:srgbClr val="FFC000"/>
                </a:solidFill>
              </a:rPr>
              <a:t>vesmír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navždy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nebo</a:t>
            </a:r>
            <a:r>
              <a:rPr lang="en-US" b="1" dirty="0">
                <a:solidFill>
                  <a:srgbClr val="FFC000"/>
                </a:solidFill>
              </a:rPr>
              <a:t> se </a:t>
            </a:r>
            <a:r>
              <a:rPr lang="en-US" b="1" dirty="0" err="1">
                <a:solidFill>
                  <a:srgbClr val="FFC000"/>
                </a:solidFill>
              </a:rPr>
              <a:t>zhroutí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>
                <a:solidFill>
                  <a:srgbClr val="FFC000"/>
                </a:solidFill>
              </a:rPr>
              <a:t>Co je </a:t>
            </a:r>
            <a:r>
              <a:rPr lang="en-US" b="1" dirty="0" err="1">
                <a:solidFill>
                  <a:srgbClr val="FFC000"/>
                </a:solidFill>
              </a:rPr>
              <a:t>temná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hmota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temná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energie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>
                <a:solidFill>
                  <a:srgbClr val="FFC000"/>
                </a:solidFill>
              </a:rPr>
              <a:t>Co </a:t>
            </a:r>
            <a:r>
              <a:rPr lang="en-US" b="1" dirty="0" err="1">
                <a:solidFill>
                  <a:srgbClr val="FFC000"/>
                </a:solidFill>
              </a:rPr>
              <a:t>může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laik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dělat</a:t>
            </a:r>
            <a:r>
              <a:rPr lang="en-US" b="1" dirty="0">
                <a:solidFill>
                  <a:srgbClr val="FFC000"/>
                </a:solidFill>
              </a:rPr>
              <a:t> v </a:t>
            </a:r>
            <a:r>
              <a:rPr lang="en-US" b="1" dirty="0" err="1">
                <a:solidFill>
                  <a:srgbClr val="FFC000"/>
                </a:solidFill>
              </a:rPr>
              <a:t>kosmologii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>
                <a:solidFill>
                  <a:srgbClr val="FFC000"/>
                </a:solidFill>
              </a:rPr>
              <a:t>Co </a:t>
            </a:r>
            <a:r>
              <a:rPr lang="en-US" b="1" dirty="0" err="1">
                <a:solidFill>
                  <a:srgbClr val="FFC000"/>
                </a:solidFill>
              </a:rPr>
              <a:t>jsou</a:t>
            </a:r>
            <a:r>
              <a:rPr lang="en-US" b="1" dirty="0">
                <a:solidFill>
                  <a:srgbClr val="FFC000"/>
                </a:solidFill>
              </a:rPr>
              <a:t> to </a:t>
            </a:r>
            <a:r>
              <a:rPr lang="en-US" b="1" dirty="0" err="1">
                <a:solidFill>
                  <a:srgbClr val="FFC000"/>
                </a:solidFill>
              </a:rPr>
              <a:t>gravitační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vlny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r>
              <a:rPr lang="en-US" b="1" dirty="0" err="1">
                <a:solidFill>
                  <a:srgbClr val="FFC000"/>
                </a:solidFill>
              </a:rPr>
              <a:t>Položte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svou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vlastní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otázku</a:t>
            </a:r>
            <a:r>
              <a:rPr lang="en-US" b="1" dirty="0">
                <a:solidFill>
                  <a:srgbClr val="FFC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04885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41121-9338-46B2-8E14-CD2C108D04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8C85576-8FD2-4648-B2A5-4E27DE83E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440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306B4419-24D2-4488-97F7-B4B61518FE52}"/>
              </a:ext>
            </a:extLst>
          </p:cNvPr>
          <p:cNvSpPr/>
          <p:nvPr/>
        </p:nvSpPr>
        <p:spPr>
          <a:xfrm>
            <a:off x="1230311" y="3015735"/>
            <a:ext cx="93186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Kosmologie - obor na rozhraní astrofyziky, astronomie, teoretické fyziky a filozofie</a:t>
            </a:r>
          </a:p>
          <a:p>
            <a:pPr lvl="3"/>
            <a:r>
              <a:rPr lang="cs-CZ" sz="2000" dirty="0"/>
              <a:t>studuje vesmír jako objekt   - </a:t>
            </a:r>
          </a:p>
          <a:p>
            <a:pPr lvl="3"/>
            <a:r>
              <a:rPr lang="cs-CZ" sz="2000" dirty="0"/>
              <a:t>zabývá se vznikem, strukturou  a vývojem vesmírných těles a jejich soustav </a:t>
            </a:r>
          </a:p>
          <a:p>
            <a:endParaRPr lang="cs-CZ" sz="2000" dirty="0"/>
          </a:p>
          <a:p>
            <a:r>
              <a:rPr lang="cs-CZ" sz="2000" dirty="0"/>
              <a:t>	        má zatím pouze jeden unikátní vzorek</a:t>
            </a:r>
          </a:p>
          <a:p>
            <a:pPr lvl="3"/>
            <a:r>
              <a:rPr lang="cs-CZ" sz="2000" dirty="0"/>
              <a:t>(</a:t>
            </a:r>
            <a:r>
              <a:rPr lang="cs-CZ" dirty="0"/>
              <a:t>existenci cizích vesmíru  je možná, ale nemůžeme je pozorovat</a:t>
            </a:r>
            <a:r>
              <a:rPr lang="cs-CZ" sz="2000" dirty="0"/>
              <a:t>)</a:t>
            </a:r>
          </a:p>
          <a:p>
            <a:r>
              <a:rPr lang="cs-CZ" sz="2000" dirty="0"/>
              <a:t> </a:t>
            </a:r>
          </a:p>
        </p:txBody>
      </p:sp>
      <p:sp>
        <p:nvSpPr>
          <p:cNvPr id="53250" name="Title 1">
            <a:extLst>
              <a:ext uri="{FF2B5EF4-FFF2-40B4-BE49-F238E27FC236}">
                <a16:creationId xmlns:a16="http://schemas.microsoft.com/office/drawing/2014/main" id="{A6F71755-BC30-4225-AB1D-4FE15C28E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850" y="47625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Vybrané kapitoly z kosmologie</a:t>
            </a:r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F2142C9A-9D92-4E36-B4F2-781D0BE61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6" y="1946276"/>
            <a:ext cx="3984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dirty="0"/>
              <a:t>průběžné plnění  e-aktivit, příp. test 50%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381BCC-47C2-4544-AC43-B8A7F8461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662" y="5289500"/>
            <a:ext cx="8265446" cy="56155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441403C-5205-4DBF-A379-A7AB42A570AE}"/>
              </a:ext>
            </a:extLst>
          </p:cNvPr>
          <p:cNvSpPr/>
          <p:nvPr/>
        </p:nvSpPr>
        <p:spPr>
          <a:xfrm>
            <a:off x="666313" y="1428750"/>
            <a:ext cx="2403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Čím se liší:</a:t>
            </a:r>
          </a:p>
          <a:p>
            <a:r>
              <a:rPr lang="cs-CZ" dirty="0"/>
              <a:t>Kosmologie </a:t>
            </a:r>
          </a:p>
          <a:p>
            <a:r>
              <a:rPr lang="cs-CZ" dirty="0"/>
              <a:t>Astronomie </a:t>
            </a:r>
          </a:p>
          <a:p>
            <a:r>
              <a:rPr lang="cs-CZ" dirty="0"/>
              <a:t>Astrofyzika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BryanBox">
            <a:extLst>
              <a:ext uri="{FF2B5EF4-FFF2-40B4-BE49-F238E27FC236}">
                <a16:creationId xmlns:a16="http://schemas.microsoft.com/office/drawing/2014/main" id="{456A0AEB-DAC4-400A-A456-6EB26FA97E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0"/>
            <a:ext cx="77724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85F33796-BA63-436C-8C2E-5B46F4DE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196976"/>
            <a:ext cx="914400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F0D0095B-5C84-41A2-BA7A-0B63AD708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1" y="1228725"/>
            <a:ext cx="8964613" cy="44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33A7DAB3-65C4-48B0-BA49-F32C31121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268413"/>
            <a:ext cx="9144000" cy="453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8729-EC4B-4A9A-9D88-64FC1A6D1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4114" y="6021388"/>
            <a:ext cx="7272337" cy="83661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Několik  důvodů, proč „se“ učit kosmologii</a:t>
            </a:r>
          </a:p>
        </p:txBody>
      </p:sp>
      <p:pic>
        <p:nvPicPr>
          <p:cNvPr id="57347" name="Picture 4">
            <a:extLst>
              <a:ext uri="{FF2B5EF4-FFF2-40B4-BE49-F238E27FC236}">
                <a16:creationId xmlns:a16="http://schemas.microsoft.com/office/drawing/2014/main" id="{7EE40B2B-F758-4DDE-8737-A26BD9810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333376"/>
            <a:ext cx="8121650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79D17500-847C-4AD8-A56C-3A0431324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611314"/>
            <a:ext cx="339090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itle 1">
            <a:extLst>
              <a:ext uri="{FF2B5EF4-FFF2-40B4-BE49-F238E27FC236}">
                <a16:creationId xmlns:a16="http://schemas.microsoft.com/office/drawing/2014/main" id="{50E945CB-259B-4B7A-B1DE-A7B58DE3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376"/>
            <a:ext cx="8229600" cy="633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/>
              <a:t>I. Most mezi humanitními a přírodními vědami</a:t>
            </a:r>
            <a:br>
              <a:rPr lang="cs-CZ" altLang="cs-CZ" sz="2800"/>
            </a:br>
            <a:endParaRPr lang="cs-CZ" altLang="cs-CZ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3302C-CC0D-49CB-880A-FDFDF80B0690}"/>
              </a:ext>
            </a:extLst>
          </p:cNvPr>
          <p:cNvSpPr txBox="1"/>
          <p:nvPr/>
        </p:nvSpPr>
        <p:spPr>
          <a:xfrm>
            <a:off x="1985963" y="908051"/>
            <a:ext cx="3835400" cy="2862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prstClr val="black"/>
                </a:solidFill>
                <a:latin typeface="Calibri"/>
              </a:rPr>
              <a:t>Vesmír i jeho poznávání mají dějiny</a:t>
            </a:r>
          </a:p>
          <a:p>
            <a:pPr>
              <a:defRPr/>
            </a:pPr>
            <a:endParaRPr lang="cs-CZ" sz="2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cs-CZ" sz="2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cs-CZ" sz="2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cs-CZ" sz="2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cs-CZ" sz="2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cs-CZ" sz="2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cs-CZ" sz="2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cs-CZ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8373" name="Picture 3">
            <a:extLst>
              <a:ext uri="{FF2B5EF4-FFF2-40B4-BE49-F238E27FC236}">
                <a16:creationId xmlns:a16="http://schemas.microsoft.com/office/drawing/2014/main" id="{567F5483-A49C-4221-87F1-48BB82C35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376364"/>
            <a:ext cx="508635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2CE3DC-7D0E-457E-893F-40A56D82682A}"/>
              </a:ext>
            </a:extLst>
          </p:cNvPr>
          <p:cNvSpPr/>
          <p:nvPr/>
        </p:nvSpPr>
        <p:spPr>
          <a:xfrm>
            <a:off x="1984376" y="5300663"/>
            <a:ext cx="820896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				Vesmír          před 13,798±0,037 miliardami let</a:t>
            </a:r>
          </a:p>
          <a:p>
            <a:pPr>
              <a:defRPr/>
            </a:pPr>
            <a:endParaRPr lang="cs-CZ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Člověk moudrý před 400 000 až 250 000 lety</a:t>
            </a:r>
          </a:p>
          <a:p>
            <a:pPr>
              <a:defRPr/>
            </a:pPr>
            <a:endParaRPr lang="cs-CZ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8375" name="Picture 4">
            <a:extLst>
              <a:ext uri="{FF2B5EF4-FFF2-40B4-BE49-F238E27FC236}">
                <a16:creationId xmlns:a16="http://schemas.microsoft.com/office/drawing/2014/main" id="{0B498158-7E34-4767-BA6E-44EBBAA20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5757863"/>
            <a:ext cx="103028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59EA2166-2E67-4122-A9B0-F8DF62EF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cs-CZ" sz="2800"/>
              <a:t>II. Jednota poznání</a:t>
            </a:r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75CB7995-74E9-4FD0-B2F5-68B030FB8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620713"/>
            <a:ext cx="5149850" cy="35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F17F3B-BA31-4C1A-9EB3-0C2180127191}"/>
              </a:ext>
            </a:extLst>
          </p:cNvPr>
          <p:cNvSpPr/>
          <p:nvPr/>
        </p:nvSpPr>
        <p:spPr>
          <a:xfrm>
            <a:off x="2279650" y="4729164"/>
            <a:ext cx="3348038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Jednota světa a poznání, </a:t>
            </a:r>
          </a:p>
          <a:p>
            <a:pPr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zákony objevené na zemi </a:t>
            </a:r>
          </a:p>
          <a:p>
            <a:pPr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platí i ve Vesmíru</a:t>
            </a:r>
          </a:p>
          <a:p>
            <a:pPr>
              <a:defRPr/>
            </a:pPr>
            <a:endParaRPr lang="pl-PL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pl-PL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9397" name="Picture 3">
            <a:extLst>
              <a:ext uri="{FF2B5EF4-FFF2-40B4-BE49-F238E27FC236}">
                <a16:creationId xmlns:a16="http://schemas.microsoft.com/office/drawing/2014/main" id="{6A0320E8-18A9-44A8-AC70-CED2D163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550863"/>
            <a:ext cx="2616200" cy="582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901</Words>
  <Application>Microsoft Office PowerPoint</Application>
  <PresentationFormat>Širokoúhlá obrazovka</PresentationFormat>
  <Paragraphs>118</Paragraphs>
  <Slides>18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1-lekce 2019</vt:lpstr>
      <vt:lpstr>Vybrané kapitoly z kosmologie</vt:lpstr>
      <vt:lpstr>Prezentace aplikace PowerPoint</vt:lpstr>
      <vt:lpstr>Prezentace aplikace PowerPoint</vt:lpstr>
      <vt:lpstr>Prezentace aplikace PowerPoint</vt:lpstr>
      <vt:lpstr>Prezentace aplikace PowerPoint</vt:lpstr>
      <vt:lpstr>Několik  důvodů, proč „se“ učit kosmologii</vt:lpstr>
      <vt:lpstr>I. Most mezi humanitními a přírodními vědami </vt:lpstr>
      <vt:lpstr>II. Jednota poznání</vt:lpstr>
      <vt:lpstr>    II. Jednota poznání</vt:lpstr>
      <vt:lpstr>III. Vzestup poznání</vt:lpstr>
      <vt:lpstr>III. Vzestup poznání v kosmologii</vt:lpstr>
      <vt:lpstr>III. Vzestup poznání v kosmologii</vt:lpstr>
      <vt:lpstr>IV.  Pozoruhodné osobnosti tvůrců kosmologie </vt:lpstr>
      <vt:lpstr>IV. pozoruhodné osobnosti tvůrců kosmologie</vt:lpstr>
      <vt:lpstr>V. Kosmologické perspektivy,  posádka Země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1-lekce 2019</dc:title>
  <dc:creator>Ji Svo</dc:creator>
  <cp:lastModifiedBy>Ji Svo</cp:lastModifiedBy>
  <cp:revision>1</cp:revision>
  <dcterms:created xsi:type="dcterms:W3CDTF">2019-09-24T08:14:49Z</dcterms:created>
  <dcterms:modified xsi:type="dcterms:W3CDTF">2019-09-24T08:16:03Z</dcterms:modified>
</cp:coreProperties>
</file>