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1"/>
  </p:notesMasterIdLst>
  <p:handoutMasterIdLst>
    <p:handoutMasterId r:id="rId62"/>
  </p:handoutMasterIdLst>
  <p:sldIdLst>
    <p:sldId id="256" r:id="rId5"/>
    <p:sldId id="262" r:id="rId6"/>
    <p:sldId id="257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7" r:id="rId38"/>
    <p:sldId id="318" r:id="rId39"/>
    <p:sldId id="319" r:id="rId40"/>
    <p:sldId id="320" r:id="rId41"/>
    <p:sldId id="321" r:id="rId42"/>
    <p:sldId id="322" r:id="rId43"/>
    <p:sldId id="323" r:id="rId44"/>
    <p:sldId id="324" r:id="rId45"/>
    <p:sldId id="325" r:id="rId46"/>
    <p:sldId id="326" r:id="rId47"/>
    <p:sldId id="327" r:id="rId48"/>
    <p:sldId id="328" r:id="rId49"/>
    <p:sldId id="329" r:id="rId50"/>
    <p:sldId id="330" r:id="rId51"/>
    <p:sldId id="331" r:id="rId52"/>
    <p:sldId id="332" r:id="rId53"/>
    <p:sldId id="333" r:id="rId54"/>
    <p:sldId id="334" r:id="rId55"/>
    <p:sldId id="335" r:id="rId56"/>
    <p:sldId id="336" r:id="rId57"/>
    <p:sldId id="337" r:id="rId58"/>
    <p:sldId id="338" r:id="rId59"/>
    <p:sldId id="339" r:id="rId60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56" autoAdjust="0"/>
    <p:restoredTop sz="55130" autoAdjust="0"/>
  </p:normalViewPr>
  <p:slideViewPr>
    <p:cSldViewPr snapToGrid="0" showGuides="1">
      <p:cViewPr varScale="1">
        <p:scale>
          <a:sx n="44" d="100"/>
          <a:sy n="44" d="100"/>
        </p:scale>
        <p:origin x="131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02"/>
    </p:cViewPr>
  </p:sorterViewPr>
  <p:notesViewPr>
    <p:cSldViewPr snapToGrid="0" showGuides="1">
      <p:cViewPr varScale="1">
        <p:scale>
          <a:sx n="92" d="100"/>
          <a:sy n="92" d="100"/>
        </p:scale>
        <p:origin x="283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9701B7F2-C628-4523-B059-CF0747A6BD4D}" type="datetime1">
              <a:rPr lang="cs-CZ" smtClean="0"/>
              <a:pPr algn="r" rtl="0"/>
              <a:t>28. 9. 2015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r>
              <a:rPr lang="cs-CZ" dirty="0" smtClean="0"/>
              <a:t>‹č.›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9646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4F9FBD29-0871-4C63-8BBC-421FA5C2CFCA}" type="datetime1">
              <a:rPr lang="cs-CZ" smtClean="0"/>
              <a:pPr/>
              <a:t>28. 9. 2015</a:t>
            </a:fld>
            <a:endParaRPr lang="cs-CZ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r>
              <a:rPr lang="cs-CZ" dirty="0" smtClean="0"/>
              <a:t>‹č.›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1340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noProof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68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 udává, kolik zářivé energie hvězdy projde za sekundu plochou o obsahu  natočenou kolmo ke směru ke hvězdě: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6217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164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všechny dnes pozorované struktury jsou složeny z kvarků a leptonů navzájem spojených jen 4 mi interakcemi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5438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6708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874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Reliktní záření představuje rozpínáním vesmíru vychladlé světlo pocházející ze žhavé látky, kterou byl vesmír vyplněn, když byl mnohem menší než dnes a kdy konečně vychladl natolik aby se stal průhledným pro elektromagnetické vlny.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449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298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3709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575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86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445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980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685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4205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Přímé svědky dějů z epochy inflace by ovšem měly představovat gravitační vlny, protože poté, co se během inflace stanou z virtuálních fluktuací skutečnými poruchami gravitačního pole, se mohou bez překážek šířit vesmírem. I když během rozpínání vesmíru zeslábly natolik, že nejsou v dosahu současných pokusů o přímou detekci gravitačních vln, zdá se, že primordiální gravitační vlny mohou zanechat měřitelný otisk v poli polarizací CMB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741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475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060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Předpokládá se, že vesmír je homogenní (všude stejný) a izotropní (stejný ve všech směrech) a že se rozpíná ve všech svých bodech.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1684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153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898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15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cs" dirty="0"/>
              <a:t>Do zástupných symbolů zadejte vlastní otázky a odpovědi. Pro referenci můžete dolů přidat kategorii a bodovou hodnotu.</a:t>
            </a:r>
          </a:p>
          <a:p>
            <a:pPr rtl="0"/>
            <a:endParaRPr lang="cs-CZ" noProof="0" dirty="0" smtClean="0"/>
          </a:p>
          <a:p>
            <a:pPr rtl="0"/>
            <a:r>
              <a:rPr lang="cs" dirty="0" smtClean="0"/>
              <a:t>V </a:t>
            </a:r>
            <a:r>
              <a:rPr lang="cs" dirty="0"/>
              <a:t>zobrazení prezentace pak výběrem trojúhelníkové ikony vpravo zobrazíte odpověď. Výběrem trojúhelníkové ikony vlevo se vrátíte na snímek s herním plánem.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47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1Gly-300Mpc-9.46073047258 x 10+21 kilometrů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494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6105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716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6552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4954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2921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2363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538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1754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79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cs" dirty="0"/>
              <a:t>Do zástupných symbolů zadejte vlastní otázky a odpovědi. Pro referenci můžete dolů přidat kategorii a bodovou hodnotu.</a:t>
            </a:r>
          </a:p>
          <a:p>
            <a:pPr rtl="0"/>
            <a:endParaRPr lang="cs-CZ" noProof="0" dirty="0" smtClean="0"/>
          </a:p>
          <a:p>
            <a:pPr rtl="0"/>
            <a:r>
              <a:rPr lang="cs" dirty="0" smtClean="0"/>
              <a:t>V </a:t>
            </a:r>
            <a:r>
              <a:rPr lang="cs" dirty="0"/>
              <a:t>zobrazení prezentace se pak výběrem trojúhelníkové ikony vlevo vrátíte na snímek s herním plánem. </a:t>
            </a:r>
          </a:p>
          <a:p>
            <a:pPr rtl="0"/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2278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1703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4119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5083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3461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4108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46372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367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7409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Průměrná hustota vesmíru představuje jedno z čísel, které kosmology velmi zajímá, neboť se od její hodnoty odvíjí zejména budoucnost našeho vesmíru. Pokud by byla tato hustota větší než tzv. kritická hustota, začal by se vesmír v určitém okamžiku smršťovat, zatímco pokud je hustota menší než kritická, bude se rozpínat navždy.</a:t>
            </a:r>
          </a:p>
          <a:p>
            <a:endParaRPr lang="cs-CZ" dirty="0" smtClean="0"/>
          </a:p>
          <a:p>
            <a:r>
              <a:rPr lang="cs-CZ" dirty="0" smtClean="0"/>
              <a:t>V současnosti se kritická hustota odhaduje na pět atomů v metru krychlovém (tedy 8 × 10−27 kg.m−3), </a:t>
            </a:r>
          </a:p>
          <a:p>
            <a:r>
              <a:rPr lang="cs-CZ" dirty="0" smtClean="0"/>
              <a:t>zatímco reálná průměrná hustota hmoty ve vesmíru se odhaduje na 0,2 atomu v metru krychlovém. </a:t>
            </a:r>
          </a:p>
          <a:p>
            <a:r>
              <a:rPr lang="cs-CZ" dirty="0" smtClean="0"/>
              <a:t>Hustotě však přispívá ještě ne zcela pochopená skrytá látka (temná hmota) a též temná energie. Podle současných měření je průměrná hustota všech komponent vesmíru v rámci přesnosti měření přesně kritická, vesmír je proto v podstatě plochý. Jeho neustálé rozpínání zabezpečuje přebytek temné energie s odpudivým </a:t>
            </a:r>
            <a:r>
              <a:rPr lang="cs-CZ" dirty="0" err="1" smtClean="0"/>
              <a:t>účinkem.Hustota</a:t>
            </a:r>
            <a:r>
              <a:rPr lang="cs-CZ" dirty="0" smtClean="0"/>
              <a:t> „kosmického vakua“ se však od předchozí hodnoty místně odchyluje, větší je přirozeně v rámci galaxií. </a:t>
            </a:r>
          </a:p>
          <a:p>
            <a:r>
              <a:rPr lang="cs-CZ" dirty="0" smtClean="0"/>
              <a:t>V okolí Země činí průměrná hustota 1–10 atomů v kubickém centimetru, což je shodou okolností i přibližně průměrná hustota prostoru v Galaxii; ta se však od uvedené hodnoty místně odchyluje i tisíckrát na obě strany. </a:t>
            </a:r>
          </a:p>
          <a:p>
            <a:r>
              <a:rPr lang="cs-CZ" dirty="0" smtClean="0"/>
              <a:t>Absolutní prázdno však nikde ve vesmíru nenajdeme. I v naprostém prázdnu neustále vznikají páry částice–antičástice, které téměř okamžitě anihilují. Odborníci mluví o fluktuacích vakua nebo o energii vakua. K pochopení těchto jevů je zapotřebí se zabývat moderními fyzikálními teoriemi, především kvantovou teorií a kvantovou chromodynamikou.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1635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69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5381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První hvězdy se zřejmě zrodily poměrně záhy po Velkém třesku – důkazy však máme pouze nepřímé. Malé odchylky mikrovlnného reliktního záření od perfektně hladké funkce naznačují, že v době jeho vzniku, tedy 370 milionů let po Velkém třesku, už v raném vesmíru existovaly hmotnostní </a:t>
            </a:r>
            <a:r>
              <a:rPr lang="cs-CZ" dirty="0" err="1" smtClean="0"/>
              <a:t>zhustky</a:t>
            </a:r>
            <a:r>
              <a:rPr lang="cs-CZ" dirty="0" smtClean="0"/>
              <a:t>, z nichž mohly první hvězdy vznikat.</a:t>
            </a:r>
          </a:p>
          <a:p>
            <a:r>
              <a:rPr lang="cs-CZ" dirty="0" smtClean="0"/>
              <a:t>Druhý typ indicií představují počítačové kosmologické simulace, které se ve výsledku shodují se strukturou našeho vesmíru. </a:t>
            </a:r>
          </a:p>
          <a:p>
            <a:r>
              <a:rPr lang="cs-CZ" dirty="0" smtClean="0"/>
              <a:t>V nich se první </a:t>
            </a:r>
            <a:r>
              <a:rPr lang="cs-CZ" dirty="0" err="1" smtClean="0"/>
              <a:t>zhustky</a:t>
            </a:r>
            <a:r>
              <a:rPr lang="cs-CZ" dirty="0" smtClean="0"/>
              <a:t> plynu objevují mezi 100 a 250 miliony let po Velkém třesku a nabývají formy malých protogalaxií, milionkrát hmotnějších než Slunce, s rozměry 30–100 světelných let. Stejné rozměry a hmotnosti pak zhruba odpovídají obřím molekulárním oblakům, z nichž se hvězdy rodí dnes. </a:t>
            </a:r>
          </a:p>
          <a:p>
            <a:r>
              <a:rPr lang="cs-CZ" dirty="0" smtClean="0"/>
              <a:t>Zmíněné protogalaxie však tvořila převážně temná hmota, která v nich měla rozhodující gravitační vliv.</a:t>
            </a:r>
          </a:p>
          <a:p>
            <a:r>
              <a:rPr lang="cs-CZ" dirty="0" smtClean="0"/>
              <a:t>První hvězdy to ovšem neměly jednoduché. </a:t>
            </a:r>
          </a:p>
          <a:p>
            <a:r>
              <a:rPr lang="cs-CZ" dirty="0" smtClean="0"/>
              <a:t>Disponovaly pouze prvky vytvořenými v prvních dvaceti minutách po vzniku vesmíru, tedy v podstatě jen vodíkem a heliem. </a:t>
            </a:r>
          </a:p>
          <a:p>
            <a:r>
              <a:rPr lang="cs-CZ" dirty="0" smtClean="0"/>
              <a:t>Vznikly tak stálice, které astronomové označují jako hvězdy populace III. Dosahovaly zřejmě obřích hmotností (ve stonásobcích hmotností Slunce) a po překotném vývoji všechny vybuchly jako supernovy. Obohatily tak okolí o těžší prvky, které vznikly v jejich nitru v důsledku termojaderných reakcí, a pro chemický vývoj vesmíru tudíž odvedly důležitou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094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5905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2173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6640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1886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4548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36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77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78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091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‹č.›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23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ní plá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2703" y="357393"/>
            <a:ext cx="2099258" cy="914400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Kategorie 1</a:t>
            </a:r>
            <a:endParaRPr lang="cs-CZ" dirty="0"/>
          </a:p>
        </p:txBody>
      </p:sp>
      <p:sp>
        <p:nvSpPr>
          <p:cNvPr id="40" name="Zástupný symbol pro text 7"/>
          <p:cNvSpPr>
            <a:spLocks noGrp="1"/>
          </p:cNvSpPr>
          <p:nvPr>
            <p:ph type="body" sz="quarter" idx="18" hasCustomPrompt="1"/>
          </p:nvPr>
        </p:nvSpPr>
        <p:spPr>
          <a:xfrm>
            <a:off x="332703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45" name="Zástupný symbol pro text 7"/>
          <p:cNvSpPr>
            <a:spLocks noGrp="1"/>
          </p:cNvSpPr>
          <p:nvPr>
            <p:ph type="body" sz="quarter" idx="23" hasCustomPrompt="1"/>
          </p:nvPr>
        </p:nvSpPr>
        <p:spPr>
          <a:xfrm>
            <a:off x="332703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50" name="Zástupný symbol pro text 7"/>
          <p:cNvSpPr>
            <a:spLocks noGrp="1"/>
          </p:cNvSpPr>
          <p:nvPr>
            <p:ph type="body" sz="quarter" idx="28" hasCustomPrompt="1"/>
          </p:nvPr>
        </p:nvSpPr>
        <p:spPr>
          <a:xfrm>
            <a:off x="332703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55" name="Zástupný symbol pro text 7"/>
          <p:cNvSpPr>
            <a:spLocks noGrp="1"/>
          </p:cNvSpPr>
          <p:nvPr>
            <p:ph type="body" sz="quarter" idx="33" hasCustomPrompt="1"/>
          </p:nvPr>
        </p:nvSpPr>
        <p:spPr>
          <a:xfrm>
            <a:off x="332703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60" name="Zástupný symbol pro text 7"/>
          <p:cNvSpPr>
            <a:spLocks noGrp="1"/>
          </p:cNvSpPr>
          <p:nvPr>
            <p:ph type="body" sz="quarter" idx="38" hasCustomPrompt="1"/>
          </p:nvPr>
        </p:nvSpPr>
        <p:spPr>
          <a:xfrm>
            <a:off x="332703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36" name="Zástupný symbol pro text 7"/>
          <p:cNvSpPr>
            <a:spLocks noGrp="1"/>
          </p:cNvSpPr>
          <p:nvPr>
            <p:ph type="body" sz="quarter" idx="14" hasCustomPrompt="1"/>
          </p:nvPr>
        </p:nvSpPr>
        <p:spPr>
          <a:xfrm>
            <a:off x="2689537" y="357393"/>
            <a:ext cx="2099258" cy="914400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Kategorie 2</a:t>
            </a:r>
            <a:endParaRPr lang="cs-CZ" dirty="0"/>
          </a:p>
        </p:txBody>
      </p:sp>
      <p:sp>
        <p:nvSpPr>
          <p:cNvPr id="41" name="Zástupný symbol pro text 7"/>
          <p:cNvSpPr>
            <a:spLocks noGrp="1"/>
          </p:cNvSpPr>
          <p:nvPr>
            <p:ph type="body" sz="quarter" idx="19" hasCustomPrompt="1"/>
          </p:nvPr>
        </p:nvSpPr>
        <p:spPr>
          <a:xfrm>
            <a:off x="2689537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46" name="Zástupný symbol pro text 7"/>
          <p:cNvSpPr>
            <a:spLocks noGrp="1"/>
          </p:cNvSpPr>
          <p:nvPr>
            <p:ph type="body" sz="quarter" idx="24" hasCustomPrompt="1"/>
          </p:nvPr>
        </p:nvSpPr>
        <p:spPr>
          <a:xfrm>
            <a:off x="2689537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51" name="Zástupný symbol pro text 7"/>
          <p:cNvSpPr>
            <a:spLocks noGrp="1"/>
          </p:cNvSpPr>
          <p:nvPr>
            <p:ph type="body" sz="quarter" idx="29" hasCustomPrompt="1"/>
          </p:nvPr>
        </p:nvSpPr>
        <p:spPr>
          <a:xfrm>
            <a:off x="2689537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56" name="Zástupný symbol pro text 7"/>
          <p:cNvSpPr>
            <a:spLocks noGrp="1"/>
          </p:cNvSpPr>
          <p:nvPr>
            <p:ph type="body" sz="quarter" idx="34" hasCustomPrompt="1"/>
          </p:nvPr>
        </p:nvSpPr>
        <p:spPr>
          <a:xfrm>
            <a:off x="2689537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61" name="Zástupný symbol pro text 7"/>
          <p:cNvSpPr>
            <a:spLocks noGrp="1"/>
          </p:cNvSpPr>
          <p:nvPr>
            <p:ph type="body" sz="quarter" idx="39" hasCustomPrompt="1"/>
          </p:nvPr>
        </p:nvSpPr>
        <p:spPr>
          <a:xfrm>
            <a:off x="2689537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37" name="Zástupný symbol pro text 7"/>
          <p:cNvSpPr>
            <a:spLocks noGrp="1"/>
          </p:cNvSpPr>
          <p:nvPr>
            <p:ph type="body" sz="quarter" idx="15" hasCustomPrompt="1"/>
          </p:nvPr>
        </p:nvSpPr>
        <p:spPr>
          <a:xfrm>
            <a:off x="5046371" y="357393"/>
            <a:ext cx="2099258" cy="914400"/>
          </a:xfr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Kategorie 3</a:t>
            </a:r>
            <a:endParaRPr lang="cs-CZ" dirty="0"/>
          </a:p>
        </p:txBody>
      </p:sp>
      <p:sp>
        <p:nvSpPr>
          <p:cNvPr id="42" name="Zástupný symbol pro text 7"/>
          <p:cNvSpPr>
            <a:spLocks noGrp="1"/>
          </p:cNvSpPr>
          <p:nvPr>
            <p:ph type="body" sz="quarter" idx="20" hasCustomPrompt="1"/>
          </p:nvPr>
        </p:nvSpPr>
        <p:spPr>
          <a:xfrm>
            <a:off x="5046371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47" name="Zástupný symbol pro text 7"/>
          <p:cNvSpPr>
            <a:spLocks noGrp="1"/>
          </p:cNvSpPr>
          <p:nvPr>
            <p:ph type="body" sz="quarter" idx="25" hasCustomPrompt="1"/>
          </p:nvPr>
        </p:nvSpPr>
        <p:spPr>
          <a:xfrm>
            <a:off x="5046371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52" name="Zástupný symbol pro text 7"/>
          <p:cNvSpPr>
            <a:spLocks noGrp="1"/>
          </p:cNvSpPr>
          <p:nvPr>
            <p:ph type="body" sz="quarter" idx="30" hasCustomPrompt="1"/>
          </p:nvPr>
        </p:nvSpPr>
        <p:spPr>
          <a:xfrm>
            <a:off x="5046371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57" name="Zástupný symbol pro text 7"/>
          <p:cNvSpPr>
            <a:spLocks noGrp="1"/>
          </p:cNvSpPr>
          <p:nvPr>
            <p:ph type="body" sz="quarter" idx="35" hasCustomPrompt="1"/>
          </p:nvPr>
        </p:nvSpPr>
        <p:spPr>
          <a:xfrm>
            <a:off x="5046371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62" name="Zástupný symbol pro text 7"/>
          <p:cNvSpPr>
            <a:spLocks noGrp="1"/>
          </p:cNvSpPr>
          <p:nvPr>
            <p:ph type="body" sz="quarter" idx="40" hasCustomPrompt="1"/>
          </p:nvPr>
        </p:nvSpPr>
        <p:spPr>
          <a:xfrm>
            <a:off x="5046371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38" name="Zástupný symbol pro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7403205" y="357393"/>
            <a:ext cx="2099258" cy="914400"/>
          </a:xfr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Kategorie 4</a:t>
            </a:r>
            <a:endParaRPr lang="cs-CZ" dirty="0"/>
          </a:p>
        </p:txBody>
      </p:sp>
      <p:sp>
        <p:nvSpPr>
          <p:cNvPr id="43" name="Zástupný symbol pro text 7"/>
          <p:cNvSpPr>
            <a:spLocks noGrp="1"/>
          </p:cNvSpPr>
          <p:nvPr>
            <p:ph type="body" sz="quarter" idx="21" hasCustomPrompt="1"/>
          </p:nvPr>
        </p:nvSpPr>
        <p:spPr>
          <a:xfrm>
            <a:off x="7403205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48" name="Zástupný symbol pro text 7"/>
          <p:cNvSpPr>
            <a:spLocks noGrp="1"/>
          </p:cNvSpPr>
          <p:nvPr>
            <p:ph type="body" sz="quarter" idx="26" hasCustomPrompt="1"/>
          </p:nvPr>
        </p:nvSpPr>
        <p:spPr>
          <a:xfrm>
            <a:off x="7403205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53" name="Zástupný symbol pro text 7"/>
          <p:cNvSpPr>
            <a:spLocks noGrp="1"/>
          </p:cNvSpPr>
          <p:nvPr>
            <p:ph type="body" sz="quarter" idx="31" hasCustomPrompt="1"/>
          </p:nvPr>
        </p:nvSpPr>
        <p:spPr>
          <a:xfrm>
            <a:off x="7403205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58" name="Zástupný symbol pro text 7"/>
          <p:cNvSpPr>
            <a:spLocks noGrp="1"/>
          </p:cNvSpPr>
          <p:nvPr>
            <p:ph type="body" sz="quarter" idx="36" hasCustomPrompt="1"/>
          </p:nvPr>
        </p:nvSpPr>
        <p:spPr>
          <a:xfrm>
            <a:off x="7403205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63" name="Zástupný symbol pro text 7"/>
          <p:cNvSpPr>
            <a:spLocks noGrp="1"/>
          </p:cNvSpPr>
          <p:nvPr>
            <p:ph type="body" sz="quarter" idx="41" hasCustomPrompt="1"/>
          </p:nvPr>
        </p:nvSpPr>
        <p:spPr>
          <a:xfrm>
            <a:off x="7403205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39" name="Zástupný symbol pro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9760039" y="357393"/>
            <a:ext cx="2099258" cy="914400"/>
          </a:xfr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Kategorie 5</a:t>
            </a:r>
            <a:endParaRPr lang="cs-CZ" dirty="0"/>
          </a:p>
        </p:txBody>
      </p:sp>
      <p:sp>
        <p:nvSpPr>
          <p:cNvPr id="44" name="Zástupný symbol pro text 7"/>
          <p:cNvSpPr>
            <a:spLocks noGrp="1"/>
          </p:cNvSpPr>
          <p:nvPr>
            <p:ph type="body" sz="quarter" idx="22" hasCustomPrompt="1"/>
          </p:nvPr>
        </p:nvSpPr>
        <p:spPr>
          <a:xfrm>
            <a:off x="9760039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49" name="Zástupný symbol pro text 7"/>
          <p:cNvSpPr>
            <a:spLocks noGrp="1"/>
          </p:cNvSpPr>
          <p:nvPr>
            <p:ph type="body" sz="quarter" idx="27" hasCustomPrompt="1"/>
          </p:nvPr>
        </p:nvSpPr>
        <p:spPr>
          <a:xfrm>
            <a:off x="9760039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54" name="Zástupný symbol pro text 7"/>
          <p:cNvSpPr>
            <a:spLocks noGrp="1"/>
          </p:cNvSpPr>
          <p:nvPr>
            <p:ph type="body" sz="quarter" idx="32" hasCustomPrompt="1"/>
          </p:nvPr>
        </p:nvSpPr>
        <p:spPr>
          <a:xfrm>
            <a:off x="9760039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59" name="Zástupný symbol pro text 7"/>
          <p:cNvSpPr>
            <a:spLocks noGrp="1"/>
          </p:cNvSpPr>
          <p:nvPr>
            <p:ph type="body" sz="quarter" idx="37" hasCustomPrompt="1"/>
          </p:nvPr>
        </p:nvSpPr>
        <p:spPr>
          <a:xfrm>
            <a:off x="9760039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64" name="Zástupný symbol pro text 7"/>
          <p:cNvSpPr>
            <a:spLocks noGrp="1"/>
          </p:cNvSpPr>
          <p:nvPr>
            <p:ph type="body" sz="quarter" idx="42" hasCustomPrompt="1"/>
          </p:nvPr>
        </p:nvSpPr>
        <p:spPr>
          <a:xfrm>
            <a:off x="9760039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76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povědi z kategorie 3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.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rtl="0"/>
            <a:r>
              <a:rPr lang="cs-CZ" sz="115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Odpověď</a:t>
            </a:r>
            <a:endParaRPr lang="cs-CZ" sz="11500" dirty="0">
              <a:solidFill>
                <a:schemeClr val="bg1">
                  <a:lumMod val="85000"/>
                  <a:lumOff val="15000"/>
                </a:schemeClr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tázka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3200" baseline="0"/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Sem přidejte odpověď. </a:t>
            </a:r>
            <a:endParaRPr lang="cs-CZ" dirty="0"/>
          </a:p>
        </p:txBody>
      </p:sp>
      <p:sp>
        <p:nvSpPr>
          <p:cNvPr id="2" name="Obdélník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13" name="Body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rtlCol="0" anchor="ctr">
            <a:noAutofit/>
          </a:bodyPr>
          <a:lstStyle>
            <a:lvl1pPr marL="0" indent="0" algn="r" rtl="0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10" name="Zpátky na herní plán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l" rtl="0"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pPr rtl="0"/>
            <a:r>
              <a:rPr lang="cs-CZ" dirty="0" smtClean="0"/>
              <a:t>Kategorie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66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dělovač pro kategorii 4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 rtlCol="0">
            <a:normAutofit/>
          </a:bodyPr>
          <a:lstStyle>
            <a:lvl1pPr algn="l" rtl="0">
              <a:defRPr sz="540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dirty="0" smtClean="0"/>
              <a:t>Oddělovací snímek pro kategorii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65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ázky z kategorie 4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."/>
          <p:cNvSpPr txBox="1"/>
          <p:nvPr userDrawn="1"/>
        </p:nvSpPr>
        <p:spPr>
          <a:xfrm rot="16200000">
            <a:off x="-2011120" y="1759215"/>
            <a:ext cx="5749803" cy="223138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rtl="0"/>
            <a:r>
              <a:rPr lang="cs-CZ" sz="145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Otázka</a:t>
            </a:r>
            <a:endParaRPr lang="cs-CZ" sz="14500" dirty="0">
              <a:solidFill>
                <a:schemeClr val="bg1">
                  <a:lumMod val="85000"/>
                  <a:lumOff val="15000"/>
                </a:schemeClr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tázka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3200" baseline="0"/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Sem přidejte otázku. </a:t>
            </a:r>
            <a:endParaRPr lang="cs-CZ" dirty="0"/>
          </a:p>
        </p:txBody>
      </p:sp>
      <p:sp>
        <p:nvSpPr>
          <p:cNvPr id="2" name="Obdélník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13" name="Body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rtlCol="0" anchor="ctr">
            <a:noAutofit/>
          </a:bodyPr>
          <a:lstStyle>
            <a:lvl1pPr marL="0" indent="0" algn="r" rtl="0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10" name="Zpátky na herní plán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l" rtl="0"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pPr rtl="0"/>
            <a:r>
              <a:rPr lang="cs-CZ" dirty="0" smtClean="0"/>
              <a:t>Kategorie 4</a:t>
            </a:r>
            <a:endParaRPr lang="cs-CZ" dirty="0"/>
          </a:p>
        </p:txBody>
      </p:sp>
      <p:sp>
        <p:nvSpPr>
          <p:cNvPr id="12" name="Zpátky na herní plán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61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povědi z kategorie 4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.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rtl="0"/>
            <a:r>
              <a:rPr lang="cs-CZ" sz="115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Odpověď</a:t>
            </a:r>
            <a:endParaRPr lang="cs-CZ" sz="11500" dirty="0">
              <a:solidFill>
                <a:schemeClr val="bg1">
                  <a:lumMod val="85000"/>
                  <a:lumOff val="15000"/>
                </a:schemeClr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tázka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3200" baseline="0"/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Sem přidejte odpověď. </a:t>
            </a:r>
            <a:endParaRPr lang="cs-CZ" dirty="0"/>
          </a:p>
        </p:txBody>
      </p:sp>
      <p:sp>
        <p:nvSpPr>
          <p:cNvPr id="2" name="Obdélník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13" name="Body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rtlCol="0" anchor="ctr">
            <a:noAutofit/>
          </a:bodyPr>
          <a:lstStyle>
            <a:lvl1pPr marL="0" indent="0" algn="r" rtl="0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10" name="Zpátky na herní plán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l" rtl="0"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pPr rtl="0"/>
            <a:r>
              <a:rPr lang="cs-CZ" dirty="0" smtClean="0"/>
              <a:t>Kategorie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86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dělovač pro kategorii 5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 rtlCol="0">
            <a:normAutofit/>
          </a:bodyPr>
          <a:lstStyle>
            <a:lvl1pPr algn="l" rtl="0">
              <a:defRPr sz="540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dirty="0" smtClean="0"/>
              <a:t>Oddělovací snímek pro kategorii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966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ázky z kategorie 5">
    <p:bg>
      <p:bgPr>
        <a:solidFill>
          <a:schemeClr val="bg2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."/>
          <p:cNvSpPr txBox="1"/>
          <p:nvPr userDrawn="1"/>
        </p:nvSpPr>
        <p:spPr>
          <a:xfrm rot="16200000">
            <a:off x="-2011120" y="1759215"/>
            <a:ext cx="5749803" cy="223138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rtl="0"/>
            <a:r>
              <a:rPr lang="cs-CZ" sz="145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Otázka</a:t>
            </a:r>
            <a:endParaRPr lang="cs-CZ" sz="14500" dirty="0">
              <a:solidFill>
                <a:schemeClr val="bg1">
                  <a:lumMod val="85000"/>
                  <a:lumOff val="15000"/>
                </a:schemeClr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tázka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3200" baseline="0"/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Sem přidejte otázku. </a:t>
            </a:r>
            <a:endParaRPr lang="cs-CZ" dirty="0"/>
          </a:p>
        </p:txBody>
      </p:sp>
      <p:sp>
        <p:nvSpPr>
          <p:cNvPr id="2" name="Obdélník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13" name="Body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rtlCol="0" anchor="ctr">
            <a:noAutofit/>
          </a:bodyPr>
          <a:lstStyle>
            <a:lvl1pPr marL="0" indent="0" algn="r" rtl="0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10" name="Zpátky na herní plán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l" rtl="0"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pPr rtl="0"/>
            <a:r>
              <a:rPr lang="cs-CZ" dirty="0" smtClean="0"/>
              <a:t>Kategorie 5</a:t>
            </a:r>
            <a:endParaRPr lang="cs-CZ" dirty="0"/>
          </a:p>
        </p:txBody>
      </p:sp>
      <p:sp>
        <p:nvSpPr>
          <p:cNvPr id="12" name="Zpátky na herní plán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40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povědi z kategorie 5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.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rtl="0"/>
            <a:r>
              <a:rPr lang="cs-CZ" sz="115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Odpověď</a:t>
            </a:r>
            <a:endParaRPr lang="cs-CZ" sz="11500" dirty="0">
              <a:solidFill>
                <a:schemeClr val="bg1">
                  <a:lumMod val="85000"/>
                  <a:lumOff val="15000"/>
                </a:schemeClr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tázka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3200" baseline="0"/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Sem přidejte odpověď. </a:t>
            </a:r>
            <a:endParaRPr lang="cs-CZ" dirty="0"/>
          </a:p>
        </p:txBody>
      </p:sp>
      <p:sp>
        <p:nvSpPr>
          <p:cNvPr id="2" name="Obdélník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13" name="Body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rtlCol="0" anchor="ctr">
            <a:noAutofit/>
          </a:bodyPr>
          <a:lstStyle>
            <a:lvl1pPr marL="0" indent="0" algn="r" rtl="0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10" name="Zpátky na herní plán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l" rtl="0"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pPr rtl="0"/>
            <a:r>
              <a:rPr lang="cs-CZ" dirty="0" smtClean="0"/>
              <a:t>Kategorie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352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dělovač pro kategorii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 rtlCol="0">
            <a:normAutofit/>
          </a:bodyPr>
          <a:lstStyle>
            <a:lvl1pPr algn="l" rtl="0">
              <a:defRPr sz="540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dirty="0" smtClean="0"/>
              <a:t>Oddělovací snímek pro kategorii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1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ázky z kategorie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."/>
          <p:cNvSpPr txBox="1"/>
          <p:nvPr userDrawn="1"/>
        </p:nvSpPr>
        <p:spPr>
          <a:xfrm rot="16200000">
            <a:off x="-2011120" y="1759215"/>
            <a:ext cx="5749803" cy="223138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rtl="0"/>
            <a:r>
              <a:rPr lang="cs-CZ" sz="145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Otázka</a:t>
            </a:r>
            <a:endParaRPr lang="cs-CZ" sz="14500" dirty="0">
              <a:solidFill>
                <a:schemeClr val="bg1">
                  <a:lumMod val="85000"/>
                  <a:lumOff val="15000"/>
                </a:schemeClr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tázka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3200" baseline="0"/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Sem přidejte otázku. </a:t>
            </a:r>
            <a:endParaRPr lang="cs-CZ" dirty="0"/>
          </a:p>
        </p:txBody>
      </p:sp>
      <p:sp>
        <p:nvSpPr>
          <p:cNvPr id="2" name="Obdélník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13" name="Body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rtlCol="0" anchor="ctr">
            <a:noAutofit/>
          </a:bodyPr>
          <a:lstStyle>
            <a:lvl1pPr marL="0" indent="0" algn="r" rtl="0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10" name="Zpátky na herní plán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l" rtl="0"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pPr rtl="0"/>
            <a:r>
              <a:rPr lang="cs-CZ" dirty="0" smtClean="0"/>
              <a:t>Kategorie 1</a:t>
            </a:r>
            <a:endParaRPr lang="cs-CZ" dirty="0"/>
          </a:p>
        </p:txBody>
      </p:sp>
      <p:sp>
        <p:nvSpPr>
          <p:cNvPr id="14" name="Zpátky na herní plán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229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povědi z kategorie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.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rtl="0"/>
            <a:r>
              <a:rPr lang="cs-CZ" sz="115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Odpověď</a:t>
            </a:r>
            <a:endParaRPr lang="cs-CZ" sz="11500" dirty="0">
              <a:solidFill>
                <a:schemeClr val="bg1">
                  <a:lumMod val="85000"/>
                  <a:lumOff val="15000"/>
                </a:schemeClr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tázka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3200" baseline="0"/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Sem přidejte odpověď. </a:t>
            </a:r>
            <a:endParaRPr lang="cs-CZ" dirty="0"/>
          </a:p>
        </p:txBody>
      </p:sp>
      <p:sp>
        <p:nvSpPr>
          <p:cNvPr id="2" name="Obdélník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13" name="Body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rtlCol="0" anchor="ctr">
            <a:noAutofit/>
          </a:bodyPr>
          <a:lstStyle>
            <a:lvl1pPr marL="0" indent="0" algn="r" rtl="0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10" name="Zpátky na herní plán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l" rtl="0"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pPr rtl="0"/>
            <a:r>
              <a:rPr lang="cs-CZ" dirty="0" smtClean="0"/>
              <a:t>Kategorie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60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dělovač pro kategorii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 rtlCol="0">
            <a:normAutofit/>
          </a:bodyPr>
          <a:lstStyle>
            <a:lvl1pPr algn="l" rtl="0">
              <a:defRPr sz="540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dirty="0" smtClean="0"/>
              <a:t>Oddělovací snímek pro kategorii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711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ázky z kategori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."/>
          <p:cNvSpPr txBox="1"/>
          <p:nvPr userDrawn="1"/>
        </p:nvSpPr>
        <p:spPr>
          <a:xfrm rot="16200000">
            <a:off x="-2011120" y="1759215"/>
            <a:ext cx="5749803" cy="223138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rtl="0"/>
            <a:r>
              <a:rPr lang="cs-CZ" sz="145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Otázka</a:t>
            </a:r>
            <a:endParaRPr lang="cs-CZ" sz="14500" dirty="0">
              <a:solidFill>
                <a:schemeClr val="bg1">
                  <a:lumMod val="85000"/>
                  <a:lumOff val="15000"/>
                </a:schemeClr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tázka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3200" baseline="0"/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Sem přidejte otázku. </a:t>
            </a:r>
            <a:endParaRPr lang="cs-CZ" dirty="0"/>
          </a:p>
        </p:txBody>
      </p:sp>
      <p:sp>
        <p:nvSpPr>
          <p:cNvPr id="2" name="Obdélník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13" name="Body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rtlCol="0" anchor="ctr">
            <a:noAutofit/>
          </a:bodyPr>
          <a:lstStyle>
            <a:lvl1pPr marL="0" indent="0" algn="r" rtl="0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10" name="Zpátky na herní plán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l" rtl="0"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pPr rtl="0"/>
            <a:r>
              <a:rPr lang="cs-CZ" dirty="0" smtClean="0"/>
              <a:t>Kategorie 2</a:t>
            </a:r>
            <a:endParaRPr lang="cs-CZ" dirty="0"/>
          </a:p>
        </p:txBody>
      </p:sp>
      <p:sp>
        <p:nvSpPr>
          <p:cNvPr id="12" name="Zpátky na herní plán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39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povědi z kategori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.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rtl="0"/>
            <a:r>
              <a:rPr lang="cs-CZ" sz="115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Odpověď</a:t>
            </a:r>
            <a:endParaRPr lang="cs-CZ" sz="11500" dirty="0">
              <a:solidFill>
                <a:schemeClr val="bg1">
                  <a:lumMod val="85000"/>
                  <a:lumOff val="15000"/>
                </a:schemeClr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tázka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3200" baseline="0"/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Sem přidejte odpověď. </a:t>
            </a:r>
            <a:endParaRPr lang="cs-CZ" dirty="0"/>
          </a:p>
        </p:txBody>
      </p:sp>
      <p:sp>
        <p:nvSpPr>
          <p:cNvPr id="2" name="Obdélník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13" name="Body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rtlCol="0" anchor="ctr">
            <a:noAutofit/>
          </a:bodyPr>
          <a:lstStyle>
            <a:lvl1pPr marL="0" indent="0" algn="r" rtl="0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10" name="Zpátky na herní plán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l" rtl="0"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pPr rtl="0"/>
            <a:r>
              <a:rPr lang="cs-CZ" dirty="0" smtClean="0"/>
              <a:t>Kategorie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75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dělovač pro kategorii 3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 rtlCol="0">
            <a:normAutofit/>
          </a:bodyPr>
          <a:lstStyle>
            <a:lvl1pPr algn="l" rtl="0">
              <a:defRPr sz="540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dirty="0" smtClean="0"/>
              <a:t>Oddělovací snímek pro kategorii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98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ázky z kategorie 3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."/>
          <p:cNvSpPr txBox="1"/>
          <p:nvPr userDrawn="1"/>
        </p:nvSpPr>
        <p:spPr>
          <a:xfrm rot="16200000">
            <a:off x="-2011120" y="1759215"/>
            <a:ext cx="5749803" cy="223138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rtl="0"/>
            <a:r>
              <a:rPr lang="cs-CZ" sz="145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Otázka</a:t>
            </a:r>
            <a:endParaRPr lang="cs-CZ" sz="14500" dirty="0">
              <a:solidFill>
                <a:schemeClr val="bg1">
                  <a:lumMod val="85000"/>
                  <a:lumOff val="15000"/>
                </a:schemeClr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tázka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3200" baseline="0"/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Sem přidejte otázku. </a:t>
            </a:r>
            <a:endParaRPr lang="cs-CZ" dirty="0"/>
          </a:p>
        </p:txBody>
      </p:sp>
      <p:sp>
        <p:nvSpPr>
          <p:cNvPr id="2" name="Obdélník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13" name="Body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rtlCol="0" anchor="ctr">
            <a:noAutofit/>
          </a:bodyPr>
          <a:lstStyle>
            <a:lvl1pPr marL="0" indent="0" algn="r" rtl="0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cs-CZ" dirty="0" smtClean="0"/>
              <a:t>Body</a:t>
            </a:r>
            <a:endParaRPr lang="cs-CZ" dirty="0"/>
          </a:p>
        </p:txBody>
      </p:sp>
      <p:sp>
        <p:nvSpPr>
          <p:cNvPr id="10" name="Zpátky na herní plán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l" rtl="0"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pPr rtl="0"/>
            <a:r>
              <a:rPr lang="cs-CZ" dirty="0" smtClean="0"/>
              <a:t>Kategorie 3</a:t>
            </a:r>
            <a:endParaRPr lang="cs-CZ" dirty="0"/>
          </a:p>
        </p:txBody>
      </p:sp>
      <p:sp>
        <p:nvSpPr>
          <p:cNvPr id="12" name="Zpátky na herní plán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6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33588" y="5900384"/>
            <a:ext cx="7969542" cy="781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33588" y="1825625"/>
            <a:ext cx="10220212" cy="4074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4E378DA-8931-4D75-AA89-5CF7C2033B45}" type="datetime1">
              <a:rPr lang="cs-CZ" smtClean="0"/>
              <a:t>28. 9. 2015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‹č.›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714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5" r:id="rId1"/>
    <p:sldLayoutId id="2147483659" r:id="rId2"/>
    <p:sldLayoutId id="2147483666" r:id="rId3"/>
    <p:sldLayoutId id="2147483668" r:id="rId4"/>
    <p:sldLayoutId id="2147483662" r:id="rId5"/>
    <p:sldLayoutId id="2147483669" r:id="rId6"/>
    <p:sldLayoutId id="2147483670" r:id="rId7"/>
    <p:sldLayoutId id="2147483663" r:id="rId8"/>
    <p:sldLayoutId id="2147483671" r:id="rId9"/>
    <p:sldLayoutId id="2147483672" r:id="rId10"/>
    <p:sldLayoutId id="2147483664" r:id="rId11"/>
    <p:sldLayoutId id="2147483673" r:id="rId12"/>
    <p:sldLayoutId id="2147483674" r:id="rId13"/>
    <p:sldLayoutId id="2147483665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5.xml"/><Relationship Id="rId18" Type="http://schemas.openxmlformats.org/officeDocument/2006/relationships/slide" Target="slide36.xml"/><Relationship Id="rId26" Type="http://schemas.openxmlformats.org/officeDocument/2006/relationships/slide" Target="slide53.xml"/><Relationship Id="rId3" Type="http://schemas.openxmlformats.org/officeDocument/2006/relationships/slide" Target="slide3.xml"/><Relationship Id="rId21" Type="http://schemas.openxmlformats.org/officeDocument/2006/relationships/slide" Target="slide42.xml"/><Relationship Id="rId7" Type="http://schemas.openxmlformats.org/officeDocument/2006/relationships/slide" Target="slide11.xml"/><Relationship Id="rId12" Type="http://schemas.openxmlformats.org/officeDocument/2006/relationships/slide" Target="slide22.xml"/><Relationship Id="rId17" Type="http://schemas.openxmlformats.org/officeDocument/2006/relationships/slide" Target="slide33.xml"/><Relationship Id="rId25" Type="http://schemas.openxmlformats.org/officeDocument/2006/relationships/slide" Target="slide51.xml"/><Relationship Id="rId2" Type="http://schemas.openxmlformats.org/officeDocument/2006/relationships/notesSlide" Target="../notesSlides/notesSlide1.xml"/><Relationship Id="rId16" Type="http://schemas.openxmlformats.org/officeDocument/2006/relationships/slide" Target="slide31.xml"/><Relationship Id="rId20" Type="http://schemas.openxmlformats.org/officeDocument/2006/relationships/slide" Target="slide4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11" Type="http://schemas.openxmlformats.org/officeDocument/2006/relationships/slide" Target="slide20.xml"/><Relationship Id="rId24" Type="http://schemas.openxmlformats.org/officeDocument/2006/relationships/slide" Target="slide49.xml"/><Relationship Id="rId5" Type="http://schemas.openxmlformats.org/officeDocument/2006/relationships/slide" Target="slide7.xml"/><Relationship Id="rId15" Type="http://schemas.openxmlformats.org/officeDocument/2006/relationships/slide" Target="slide29.xml"/><Relationship Id="rId23" Type="http://schemas.openxmlformats.org/officeDocument/2006/relationships/slide" Target="slide47.xml"/><Relationship Id="rId10" Type="http://schemas.openxmlformats.org/officeDocument/2006/relationships/slide" Target="slide18.xml"/><Relationship Id="rId19" Type="http://schemas.openxmlformats.org/officeDocument/2006/relationships/slide" Target="slide38.xml"/><Relationship Id="rId4" Type="http://schemas.openxmlformats.org/officeDocument/2006/relationships/slide" Target="slide5.xml"/><Relationship Id="rId9" Type="http://schemas.openxmlformats.org/officeDocument/2006/relationships/slide" Target="slide16.xml"/><Relationship Id="rId14" Type="http://schemas.openxmlformats.org/officeDocument/2006/relationships/slide" Target="slide27.xml"/><Relationship Id="rId22" Type="http://schemas.openxmlformats.org/officeDocument/2006/relationships/slide" Target="slide44.xml"/><Relationship Id="rId27" Type="http://schemas.openxmlformats.org/officeDocument/2006/relationships/slide" Target="slide5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Zástupný symbol pro text 62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cs-CZ" dirty="0" smtClean="0"/>
              <a:t>Obecný přehled</a:t>
            </a:r>
            <a:endParaRPr lang="cs-CZ" dirty="0"/>
          </a:p>
        </p:txBody>
      </p:sp>
      <p:sp>
        <p:nvSpPr>
          <p:cNvPr id="128" name="Zástupný symbol pro text 127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3" action="ppaction://hlinksldjump"/>
              </a:rPr>
              <a:t>10</a:t>
            </a:r>
            <a:endParaRPr lang="cs-CZ" dirty="0"/>
          </a:p>
        </p:txBody>
      </p:sp>
      <p:sp>
        <p:nvSpPr>
          <p:cNvPr id="133" name="Zástupný symbol pro text 132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4" action="ppaction://hlinksldjump"/>
              </a:rPr>
              <a:t>20</a:t>
            </a:r>
            <a:endParaRPr lang="cs-CZ" dirty="0"/>
          </a:p>
        </p:txBody>
      </p:sp>
      <p:sp>
        <p:nvSpPr>
          <p:cNvPr id="138" name="Zástupný symbol pro text 137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5" action="ppaction://hlinksldjump"/>
              </a:rPr>
              <a:t>30</a:t>
            </a:r>
            <a:endParaRPr lang="cs-CZ" dirty="0"/>
          </a:p>
        </p:txBody>
      </p:sp>
      <p:sp>
        <p:nvSpPr>
          <p:cNvPr id="143" name="Zástupný symbol pro text 142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6" action="ppaction://hlinksldjump"/>
              </a:rPr>
              <a:t>40</a:t>
            </a:r>
            <a:endParaRPr lang="cs-CZ" dirty="0"/>
          </a:p>
        </p:txBody>
      </p:sp>
      <p:sp>
        <p:nvSpPr>
          <p:cNvPr id="148" name="Zástupný symbol pro text 147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7" action="ppaction://hlinksldjump"/>
              </a:rPr>
              <a:t>50</a:t>
            </a:r>
            <a:endParaRPr lang="cs-CZ" dirty="0"/>
          </a:p>
        </p:txBody>
      </p:sp>
      <p:sp>
        <p:nvSpPr>
          <p:cNvPr id="64" name="Zástupný symbol pro text 63"/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r>
              <a:rPr lang="cs-CZ" dirty="0" smtClean="0"/>
              <a:t>Reliktní záření</a:t>
            </a:r>
            <a:endParaRPr lang="cs-CZ" dirty="0"/>
          </a:p>
        </p:txBody>
      </p:sp>
      <p:sp>
        <p:nvSpPr>
          <p:cNvPr id="129" name="Zástupný symbol pro text 128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8" action="ppaction://hlinksldjump"/>
              </a:rPr>
              <a:t>10</a:t>
            </a:r>
            <a:endParaRPr lang="cs-CZ" dirty="0"/>
          </a:p>
        </p:txBody>
      </p:sp>
      <p:sp>
        <p:nvSpPr>
          <p:cNvPr id="134" name="Zástupný symbol pro text 133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9" action="ppaction://hlinksldjump"/>
              </a:rPr>
              <a:t>20</a:t>
            </a:r>
            <a:endParaRPr lang="cs-CZ" dirty="0"/>
          </a:p>
        </p:txBody>
      </p:sp>
      <p:sp>
        <p:nvSpPr>
          <p:cNvPr id="139" name="Zástupný symbol pro text 138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10" action="ppaction://hlinksldjump"/>
              </a:rPr>
              <a:t>30</a:t>
            </a:r>
            <a:endParaRPr lang="cs-CZ" dirty="0"/>
          </a:p>
        </p:txBody>
      </p:sp>
      <p:sp>
        <p:nvSpPr>
          <p:cNvPr id="144" name="Zástupný symbol pro text 143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11" action="ppaction://hlinksldjump"/>
              </a:rPr>
              <a:t>40</a:t>
            </a:r>
            <a:endParaRPr lang="cs-CZ" dirty="0"/>
          </a:p>
        </p:txBody>
      </p:sp>
      <p:sp>
        <p:nvSpPr>
          <p:cNvPr id="149" name="Zástupný symbol pro text 148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12" action="ppaction://hlinksldjump"/>
              </a:rPr>
              <a:t>50</a:t>
            </a:r>
            <a:endParaRPr lang="cs-CZ" dirty="0"/>
          </a:p>
        </p:txBody>
      </p:sp>
      <p:sp>
        <p:nvSpPr>
          <p:cNvPr id="65" name="Zástupný symbol pro text 64"/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Kosmologie1</a:t>
            </a:r>
            <a:endParaRPr lang="cs-CZ" dirty="0"/>
          </a:p>
        </p:txBody>
      </p:sp>
      <p:sp>
        <p:nvSpPr>
          <p:cNvPr id="130" name="Zástupný symbol pro text 129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13" action="ppaction://hlinksldjump"/>
              </a:rPr>
              <a:t>10</a:t>
            </a:r>
            <a:endParaRPr lang="cs-CZ" dirty="0"/>
          </a:p>
        </p:txBody>
      </p:sp>
      <p:sp>
        <p:nvSpPr>
          <p:cNvPr id="135" name="Zástupný symbol pro text 134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14" action="ppaction://hlinksldjump"/>
              </a:rPr>
              <a:t>20</a:t>
            </a:r>
            <a:endParaRPr lang="cs-CZ" dirty="0"/>
          </a:p>
        </p:txBody>
      </p:sp>
      <p:sp>
        <p:nvSpPr>
          <p:cNvPr id="140" name="Zástupný symbol pro text 139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15" action="ppaction://hlinksldjump"/>
              </a:rPr>
              <a:t>30</a:t>
            </a:r>
            <a:endParaRPr lang="cs-CZ" dirty="0"/>
          </a:p>
        </p:txBody>
      </p:sp>
      <p:sp>
        <p:nvSpPr>
          <p:cNvPr id="145" name="Zástupný symbol pro text 144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16" action="ppaction://hlinksldjump"/>
              </a:rPr>
              <a:t>40</a:t>
            </a:r>
            <a:endParaRPr lang="cs-CZ" dirty="0"/>
          </a:p>
        </p:txBody>
      </p:sp>
      <p:sp>
        <p:nvSpPr>
          <p:cNvPr id="150" name="Zástupný symbol pro text 149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17" action="ppaction://hlinksldjump"/>
              </a:rPr>
              <a:t>50</a:t>
            </a:r>
            <a:endParaRPr lang="cs-CZ" dirty="0"/>
          </a:p>
        </p:txBody>
      </p:sp>
      <p:sp>
        <p:nvSpPr>
          <p:cNvPr id="66" name="Zástupný symbol pro text 65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Kosmologie2</a:t>
            </a:r>
            <a:endParaRPr lang="cs-CZ" dirty="0"/>
          </a:p>
        </p:txBody>
      </p:sp>
      <p:sp>
        <p:nvSpPr>
          <p:cNvPr id="131" name="Zástupný symbol pro text 130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18" action="ppaction://hlinksldjump"/>
              </a:rPr>
              <a:t>10</a:t>
            </a:r>
            <a:endParaRPr lang="cs-CZ" dirty="0"/>
          </a:p>
        </p:txBody>
      </p:sp>
      <p:sp>
        <p:nvSpPr>
          <p:cNvPr id="136" name="Zástupný symbol pro text 135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19" action="ppaction://hlinksldjump"/>
              </a:rPr>
              <a:t>20</a:t>
            </a:r>
            <a:endParaRPr lang="cs-CZ" dirty="0"/>
          </a:p>
        </p:txBody>
      </p:sp>
      <p:sp>
        <p:nvSpPr>
          <p:cNvPr id="141" name="Zástupný symbol pro text 140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20" action="ppaction://hlinksldjump"/>
              </a:rPr>
              <a:t>30</a:t>
            </a:r>
            <a:endParaRPr lang="cs-CZ" dirty="0"/>
          </a:p>
        </p:txBody>
      </p:sp>
      <p:sp>
        <p:nvSpPr>
          <p:cNvPr id="146" name="Zástupný symbol pro text 145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21" action="ppaction://hlinksldjump"/>
              </a:rPr>
              <a:t>40</a:t>
            </a:r>
            <a:endParaRPr lang="cs-CZ" dirty="0"/>
          </a:p>
        </p:txBody>
      </p:sp>
      <p:sp>
        <p:nvSpPr>
          <p:cNvPr id="151" name="Zástupný symbol pro text 150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22" action="ppaction://hlinksldjump"/>
              </a:rPr>
              <a:t>50</a:t>
            </a:r>
            <a:endParaRPr lang="cs-CZ" dirty="0"/>
          </a:p>
        </p:txBody>
      </p:sp>
      <p:sp>
        <p:nvSpPr>
          <p:cNvPr id="67" name="Zástupný symbol pro text 66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Kosmologie3</a:t>
            </a:r>
            <a:endParaRPr lang="cs-CZ" dirty="0"/>
          </a:p>
        </p:txBody>
      </p:sp>
      <p:sp>
        <p:nvSpPr>
          <p:cNvPr id="132" name="Zástupný symbol pro text 131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23" action="ppaction://hlinksldjump"/>
              </a:rPr>
              <a:t>10</a:t>
            </a:r>
            <a:endParaRPr lang="cs-CZ" dirty="0"/>
          </a:p>
        </p:txBody>
      </p:sp>
      <p:sp>
        <p:nvSpPr>
          <p:cNvPr id="137" name="Zástupný symbol pro text 136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24" action="ppaction://hlinksldjump"/>
              </a:rPr>
              <a:t>20</a:t>
            </a:r>
            <a:endParaRPr lang="cs-CZ" dirty="0"/>
          </a:p>
        </p:txBody>
      </p:sp>
      <p:sp>
        <p:nvSpPr>
          <p:cNvPr id="142" name="Zástupný symbol pro text 141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25" action="ppaction://hlinksldjump"/>
              </a:rPr>
              <a:t>30</a:t>
            </a:r>
            <a:endParaRPr lang="cs-CZ" dirty="0"/>
          </a:p>
        </p:txBody>
      </p:sp>
      <p:sp>
        <p:nvSpPr>
          <p:cNvPr id="147" name="Zástupný symbol pro text 146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26" action="ppaction://hlinksldjump"/>
              </a:rPr>
              <a:t>40</a:t>
            </a:r>
            <a:endParaRPr lang="cs-CZ" dirty="0"/>
          </a:p>
        </p:txBody>
      </p:sp>
      <p:sp>
        <p:nvSpPr>
          <p:cNvPr id="152" name="Zástupný symbol pro text 151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r>
              <a:rPr lang="cs-CZ" dirty="0" smtClean="0">
                <a:hlinkClick r:id="rId27" action="ppaction://hlinksldjump"/>
              </a:rPr>
              <a:t>50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46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1741714" y="1654628"/>
            <a:ext cx="9593943" cy="3287485"/>
          </a:xfrm>
        </p:spPr>
        <p:txBody>
          <a:bodyPr rtlCol="0"/>
          <a:lstStyle/>
          <a:p>
            <a:r>
              <a:rPr lang="cs-CZ" dirty="0"/>
              <a:t>Zdánlivá jasnost </a:t>
            </a:r>
            <a:r>
              <a:rPr lang="cs-CZ" dirty="0" smtClean="0"/>
              <a:t>udává, jak hvězdu </a:t>
            </a:r>
            <a:r>
              <a:rPr lang="cs-CZ" dirty="0"/>
              <a:t>na </a:t>
            </a:r>
            <a:r>
              <a:rPr lang="cs-CZ" dirty="0" smtClean="0"/>
              <a:t>obloze vidíme.</a:t>
            </a:r>
          </a:p>
          <a:p>
            <a:r>
              <a:rPr lang="cs-CZ" dirty="0" smtClean="0"/>
              <a:t>Vjem </a:t>
            </a:r>
            <a:r>
              <a:rPr lang="cs-CZ" dirty="0" smtClean="0"/>
              <a:t>ovlivňuje </a:t>
            </a:r>
            <a:r>
              <a:rPr lang="cs-CZ" dirty="0" smtClean="0"/>
              <a:t>vzdálenost hvězdy od </a:t>
            </a:r>
            <a:r>
              <a:rPr lang="cs-CZ" dirty="0" smtClean="0"/>
              <a:t>nás </a:t>
            </a:r>
            <a:r>
              <a:rPr lang="cs-CZ" dirty="0"/>
              <a:t>– dvě identické, různě vzdálené stálice se mu budou jevit různě jasné.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Proto </a:t>
            </a:r>
            <a:r>
              <a:rPr lang="cs-CZ" dirty="0"/>
              <a:t>byla zavedena absolutní jasnost, která odpovídá jasnosti hvězdy, pokud bychom ji pozorovali ze vzdálenosti 10 parseků.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40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134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/>
              <a:t>Obsahuje vesmír prvky, které se na Zemi nevyskytují? </a:t>
            </a:r>
            <a:r>
              <a:rPr lang="cs-CZ" dirty="0" smtClean="0"/>
              <a:t> </a:t>
            </a:r>
          </a:p>
          <a:p>
            <a:r>
              <a:rPr lang="cs-CZ" dirty="0" smtClean="0"/>
              <a:t>Vznikly prvky současně?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50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80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 smtClean="0"/>
              <a:t>Prvky ve vesmíru jsou stejné jako na Zemi.</a:t>
            </a:r>
          </a:p>
          <a:p>
            <a:endParaRPr lang="cs-CZ" dirty="0" smtClean="0"/>
          </a:p>
          <a:p>
            <a:r>
              <a:rPr lang="cs-CZ" dirty="0" smtClean="0"/>
              <a:t>Při </a:t>
            </a:r>
            <a:r>
              <a:rPr lang="cs-CZ" dirty="0"/>
              <a:t>vzniku vesmíru vznikly jen nejjednodušší prvky</a:t>
            </a:r>
            <a:r>
              <a:rPr lang="cs-CZ" dirty="0" smtClean="0"/>
              <a:t>, složitější </a:t>
            </a:r>
            <a:r>
              <a:rPr lang="cs-CZ" dirty="0"/>
              <a:t>(těžší) prvky vznikaly postupně během vývoje </a:t>
            </a:r>
            <a:r>
              <a:rPr lang="cs-CZ" dirty="0" smtClean="0"/>
              <a:t>vesmíru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50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202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Následují otázky z Reliktního záření 2.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96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cs-CZ" dirty="0" smtClean="0"/>
              <a:t>Co je to reliktní záření?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999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1841678" y="1873957"/>
            <a:ext cx="9806035" cy="2001892"/>
          </a:xfrm>
        </p:spPr>
        <p:txBody>
          <a:bodyPr rtlCol="0"/>
          <a:lstStyle/>
          <a:p>
            <a:r>
              <a:rPr lang="cs-CZ" dirty="0"/>
              <a:t>Jde o záření kosmického mikrovlnného pozadí ,</a:t>
            </a:r>
          </a:p>
          <a:p>
            <a:r>
              <a:rPr lang="cs-CZ" dirty="0"/>
              <a:t>je to vlastně nejstarší světlo ve vesmíru z dob 380 000 let po velkém </a:t>
            </a:r>
            <a:r>
              <a:rPr lang="cs-CZ" dirty="0" smtClean="0"/>
              <a:t>třesku.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37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Kdy bylo objeveno reliktní záření?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20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87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1841679" y="1001486"/>
            <a:ext cx="8885530" cy="4419599"/>
          </a:xfrm>
        </p:spPr>
        <p:txBody>
          <a:bodyPr rtlCol="0"/>
          <a:lstStyle/>
          <a:p>
            <a:r>
              <a:rPr lang="cs-CZ" dirty="0" smtClean="0"/>
              <a:t>Záření </a:t>
            </a:r>
            <a:r>
              <a:rPr lang="cs-CZ" dirty="0"/>
              <a:t>bylo objeveno v roce 1965 </a:t>
            </a:r>
            <a:r>
              <a:rPr lang="cs-CZ" dirty="0" err="1"/>
              <a:t>Arno</a:t>
            </a:r>
            <a:r>
              <a:rPr lang="cs-CZ" dirty="0"/>
              <a:t> </a:t>
            </a:r>
            <a:r>
              <a:rPr lang="cs-CZ" dirty="0" err="1"/>
              <a:t>Penziasem</a:t>
            </a:r>
            <a:r>
              <a:rPr lang="cs-CZ" dirty="0"/>
              <a:t> a Robertem Wilsonem pomocí antény Bellových telefonních laboratoří. </a:t>
            </a:r>
            <a:endParaRPr lang="cs-CZ" dirty="0" smtClean="0"/>
          </a:p>
          <a:p>
            <a:r>
              <a:rPr lang="cs-CZ" dirty="0" smtClean="0"/>
              <a:t>K jeho výzkumu </a:t>
            </a:r>
            <a:r>
              <a:rPr lang="cs-CZ" dirty="0"/>
              <a:t>nejvíce přispěly družice COBE (1989) a sondy WMAP (2001) a Planck (2009</a:t>
            </a:r>
            <a:r>
              <a:rPr lang="cs-CZ" dirty="0" smtClean="0"/>
              <a:t>).</a:t>
            </a:r>
          </a:p>
          <a:p>
            <a:endParaRPr lang="cs-CZ" dirty="0" smtClean="0"/>
          </a:p>
          <a:p>
            <a:r>
              <a:rPr lang="cs-CZ" dirty="0"/>
              <a:t>Existenci reliktního záření předpověděli George </a:t>
            </a:r>
            <a:r>
              <a:rPr lang="cs-CZ" dirty="0" err="1"/>
              <a:t>Gamow</a:t>
            </a:r>
            <a:r>
              <a:rPr lang="cs-CZ" dirty="0"/>
              <a:t>, Ralph </a:t>
            </a:r>
            <a:r>
              <a:rPr lang="cs-CZ" dirty="0" err="1"/>
              <a:t>Alfpher</a:t>
            </a:r>
            <a:r>
              <a:rPr lang="cs-CZ" dirty="0"/>
              <a:t> a Robert Herman v roce 1948. </a:t>
            </a:r>
          </a:p>
          <a:p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20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27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1841679" y="1873957"/>
            <a:ext cx="9305292" cy="2001892"/>
          </a:xfrm>
        </p:spPr>
        <p:txBody>
          <a:bodyPr rtlCol="0"/>
          <a:lstStyle/>
          <a:p>
            <a:pPr rtl="0"/>
            <a:r>
              <a:rPr lang="cs-CZ" dirty="0" smtClean="0"/>
              <a:t>Co bylo největším objevem získaným pomocí sondy COBE v letech 1989-1992? 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30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65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/>
              <a:t>K největším objevům družice COBE patřila detekce fluktuací </a:t>
            </a:r>
            <a:r>
              <a:rPr lang="cs-CZ" dirty="0" smtClean="0"/>
              <a:t>– anizotropií reliktního </a:t>
            </a:r>
            <a:r>
              <a:rPr lang="cs-CZ" dirty="0"/>
              <a:t>záření v roce 1992. 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30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114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dirty="0"/>
              <a:t>Obsahuje vesmír prvky, které se na Zemi nevyskytují? </a:t>
            </a:r>
          </a:p>
        </p:txBody>
      </p:sp>
    </p:spTree>
    <p:extLst>
      <p:ext uri="{BB962C8B-B14F-4D97-AF65-F5344CB8AC3E}">
        <p14:creationId xmlns:p14="http://schemas.microsoft.com/office/powerpoint/2010/main" val="386030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1841679" y="1873957"/>
            <a:ext cx="9566550" cy="2001892"/>
          </a:xfrm>
        </p:spPr>
        <p:txBody>
          <a:bodyPr rtlCol="0"/>
          <a:lstStyle/>
          <a:p>
            <a:pPr rtl="0"/>
            <a:r>
              <a:rPr lang="cs-CZ" dirty="0" smtClean="0"/>
              <a:t>Jakou teplotu  má reliktní záření?</a:t>
            </a:r>
          </a:p>
          <a:p>
            <a:pPr rtl="0"/>
            <a:r>
              <a:rPr lang="cs-CZ" dirty="0" smtClean="0"/>
              <a:t>V jakém teplotním rozsahu se pohybují fluktuace jeho teploty?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40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38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/>
              <a:t>Teplota záření je 2,73 K, teplejší a chladnější oblasti se v teplotě liší až na pátém desetinném místě.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40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128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cs-CZ" dirty="0" smtClean="0"/>
              <a:t>Proč se současný výzkum reliktního záření zaměřuje na polarizaci tohoto záření?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50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43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/>
              <a:t>Vznikající reliktní záření mohlo být polarizováno reliktními gravitačními vlnami</a:t>
            </a:r>
            <a:r>
              <a:rPr lang="cs-CZ" dirty="0" smtClean="0"/>
              <a:t>. Ty by mohly být svědky ještě dřívější epochy vývoje vesmíru. 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50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000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Následují otázky z kategorie 3 Kosmo.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80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/>
              <a:t>Kde se nachází střed našeho vesmíru?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820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1841679" y="1873957"/>
            <a:ext cx="9610092" cy="2001892"/>
          </a:xfrm>
        </p:spPr>
        <p:txBody>
          <a:bodyPr rtlCol="0"/>
          <a:lstStyle/>
          <a:p>
            <a:r>
              <a:rPr lang="cs-CZ" dirty="0"/>
              <a:t>Podle současných kosmologických teorií </a:t>
            </a:r>
            <a:r>
              <a:rPr lang="cs-CZ" dirty="0" smtClean="0"/>
              <a:t> a experimentálních poznatků Vesmír nemá  </a:t>
            </a:r>
            <a:r>
              <a:rPr lang="cs-CZ" dirty="0"/>
              <a:t>střed.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69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 smtClean="0"/>
              <a:t>Co popisuje obecná </a:t>
            </a:r>
            <a:r>
              <a:rPr lang="cs-CZ" dirty="0"/>
              <a:t>teorie </a:t>
            </a:r>
            <a:r>
              <a:rPr lang="cs-CZ" dirty="0" smtClean="0"/>
              <a:t>relativity?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20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11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1741714" y="1873957"/>
            <a:ext cx="9927772" cy="2001892"/>
          </a:xfrm>
        </p:spPr>
        <p:txBody>
          <a:bodyPr rtlCol="0"/>
          <a:lstStyle/>
          <a:p>
            <a:r>
              <a:rPr lang="cs-CZ" dirty="0"/>
              <a:t>Obecná teorie relativity popisuje vztah mezi hmotou a zakřivením prostoročasu.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kosmologii </a:t>
            </a:r>
            <a:r>
              <a:rPr lang="cs-CZ" dirty="0" smtClean="0"/>
              <a:t>určuje </a:t>
            </a:r>
            <a:r>
              <a:rPr lang="cs-CZ" dirty="0"/>
              <a:t>časový vývoj rozměru vesmíru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závislosti na chování hmoty, která jej vyplňuje.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20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39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30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3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Jaké jsou  rozměry objektů, jimiž se zabývá kosmologie?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84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/>
              <a:t>Který prvek je ve vesmíru nejhojnější? 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63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30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3</a:t>
            </a:r>
            <a:endParaRPr lang="cs-CZ" dirty="0"/>
          </a:p>
        </p:txBody>
      </p:sp>
      <p:sp>
        <p:nvSpPr>
          <p:cNvPr id="6" name="Zástupný symbol pro text 1"/>
          <p:cNvSpPr>
            <a:spLocks noGrp="1"/>
          </p:cNvSpPr>
          <p:nvPr>
            <p:ph type="body" sz="quarter" idx="13"/>
          </p:nvPr>
        </p:nvSpPr>
        <p:spPr>
          <a:xfrm>
            <a:off x="1841679" y="1873957"/>
            <a:ext cx="10067292" cy="2001892"/>
          </a:xfrm>
        </p:spPr>
        <p:txBody>
          <a:bodyPr/>
          <a:lstStyle/>
          <a:p>
            <a:r>
              <a:rPr lang="cs-CZ" dirty="0"/>
              <a:t>Kosmologie se zabývá především vlastnostmi vesmíru na </a:t>
            </a:r>
            <a:r>
              <a:rPr lang="cs-CZ" dirty="0" smtClean="0"/>
              <a:t>kosmologických </a:t>
            </a:r>
            <a:r>
              <a:rPr lang="cs-CZ" dirty="0"/>
              <a:t>škálách, </a:t>
            </a:r>
            <a:endParaRPr lang="cs-CZ" dirty="0" smtClean="0"/>
          </a:p>
          <a:p>
            <a:r>
              <a:rPr lang="cs-CZ" dirty="0" smtClean="0"/>
              <a:t>tj. na </a:t>
            </a:r>
            <a:r>
              <a:rPr lang="cs-CZ" dirty="0"/>
              <a:t>vzdálenostech srovnatelných </a:t>
            </a:r>
            <a:r>
              <a:rPr lang="cs-CZ" dirty="0" smtClean="0"/>
              <a:t>a </a:t>
            </a:r>
            <a:r>
              <a:rPr lang="cs-CZ" dirty="0"/>
              <a:t>větších než 1 </a:t>
            </a:r>
            <a:r>
              <a:rPr lang="cs-CZ" dirty="0" err="1"/>
              <a:t>Gly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(330Mpc, 10</a:t>
            </a:r>
            <a:r>
              <a:rPr lang="cs-CZ" baseline="30000" dirty="0" smtClean="0"/>
              <a:t>21</a:t>
            </a:r>
            <a:r>
              <a:rPr lang="cs-CZ" dirty="0" smtClean="0"/>
              <a:t>km)</a:t>
            </a:r>
          </a:p>
          <a:p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těchto škálách jsou rozměry objektů pozorovaných na obloze jen nepatrné.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Typický </a:t>
            </a:r>
            <a:r>
              <a:rPr lang="cs-CZ" dirty="0"/>
              <a:t>průměr galaxií </a:t>
            </a:r>
            <a:r>
              <a:rPr lang="cs-CZ" dirty="0" smtClean="0"/>
              <a:t> je </a:t>
            </a:r>
            <a:r>
              <a:rPr lang="cs-CZ" dirty="0"/>
              <a:t>asi 0,0001 </a:t>
            </a:r>
            <a:r>
              <a:rPr lang="cs-CZ" dirty="0" err="1"/>
              <a:t>Gly</a:t>
            </a:r>
            <a:r>
              <a:rPr lang="cs-CZ" dirty="0"/>
              <a:t> (100 000 světelných let) a jejich kup okolo 0,001 </a:t>
            </a:r>
            <a:r>
              <a:rPr lang="cs-CZ" dirty="0" err="1"/>
              <a:t>Gly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601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 smtClean="0"/>
              <a:t>Co se označuje ve vesmíru jako temná (skrytá) hmota?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40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40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/>
              <a:t>Temná hmota je </a:t>
            </a:r>
            <a:r>
              <a:rPr lang="cs-CZ" dirty="0" smtClean="0"/>
              <a:t>pracovní název pro vesmírnou entitu, </a:t>
            </a:r>
            <a:r>
              <a:rPr lang="cs-CZ" dirty="0"/>
              <a:t>která nevyzařuje ani neodráží světlo, je opticky </a:t>
            </a:r>
            <a:r>
              <a:rPr lang="cs-CZ" dirty="0" smtClean="0"/>
              <a:t>neviditelná. </a:t>
            </a:r>
          </a:p>
          <a:p>
            <a:r>
              <a:rPr lang="cs-CZ" dirty="0" smtClean="0"/>
              <a:t>Je </a:t>
            </a:r>
            <a:r>
              <a:rPr lang="cs-CZ" dirty="0"/>
              <a:t>ale nápadná svou gravitační přitažlivostí. </a:t>
            </a:r>
            <a:endParaRPr lang="cs-CZ" dirty="0" smtClean="0"/>
          </a:p>
          <a:p>
            <a:r>
              <a:rPr lang="cs-CZ" dirty="0" smtClean="0"/>
              <a:t>Interaguje také </a:t>
            </a:r>
            <a:r>
              <a:rPr lang="cs-CZ" dirty="0" err="1" smtClean="0"/>
              <a:t>slaboui</a:t>
            </a:r>
            <a:r>
              <a:rPr lang="cs-CZ" dirty="0" smtClean="0"/>
              <a:t> </a:t>
            </a:r>
            <a:r>
              <a:rPr lang="cs-CZ" dirty="0" err="1" smtClean="0"/>
              <a:t>intarakcí</a:t>
            </a:r>
            <a:endParaRPr lang="cs-CZ" dirty="0" smtClean="0"/>
          </a:p>
          <a:p>
            <a:r>
              <a:rPr lang="cs-CZ" dirty="0" smtClean="0"/>
              <a:t>Ve </a:t>
            </a:r>
            <a:r>
              <a:rPr lang="cs-CZ" dirty="0"/>
              <a:t>vesmíru je jí daleko více než hmoty viditelné. Obklopuje viditelné galaxie.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40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55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 smtClean="0"/>
              <a:t>Co patří mezi základní kosmologické otázky?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50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20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/>
              <a:t>jaká je struktura a uspořádání kosmu </a:t>
            </a:r>
          </a:p>
          <a:p>
            <a:r>
              <a:rPr lang="cs-CZ" dirty="0"/>
              <a:t>z čeho je složen (jaká je jeho podstata, elementární prvky)</a:t>
            </a:r>
          </a:p>
          <a:p>
            <a:r>
              <a:rPr lang="cs-CZ" dirty="0"/>
              <a:t>jaké jsou jeho parametry, tvar, rozměry a stáří (otázka nekonečnosti)</a:t>
            </a:r>
          </a:p>
          <a:p>
            <a:r>
              <a:rPr lang="cs-CZ" dirty="0"/>
              <a:t>jak vznikly struktury ve vesmíru a jak se dále budou vyvíjet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50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46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Následují otázky z kategorie 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8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4</a:t>
            </a:r>
            <a:endParaRPr lang="cs-CZ" dirty="0"/>
          </a:p>
        </p:txBody>
      </p:sp>
      <p:sp>
        <p:nvSpPr>
          <p:cNvPr id="5" name="Zástupný symbol pro text 7"/>
          <p:cNvSpPr txBox="1">
            <a:spLocks/>
          </p:cNvSpPr>
          <p:nvPr/>
        </p:nvSpPr>
        <p:spPr>
          <a:xfrm>
            <a:off x="2037622" y="1242586"/>
            <a:ext cx="8885530" cy="20018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Jaké základní fyzikální interakce známe?</a:t>
            </a:r>
            <a:endParaRPr lang="cs-CZ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91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4</a:t>
            </a:r>
            <a:endParaRPr lang="cs-CZ" dirty="0"/>
          </a:p>
        </p:txBody>
      </p:sp>
      <p:sp>
        <p:nvSpPr>
          <p:cNvPr id="6" name="Zástupný symbol pro text 7"/>
          <p:cNvSpPr txBox="1">
            <a:spLocks/>
          </p:cNvSpPr>
          <p:nvPr/>
        </p:nvSpPr>
        <p:spPr>
          <a:xfrm>
            <a:off x="1493335" y="1111957"/>
            <a:ext cx="10023751" cy="2654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Existují 4 fundamentální fyzikální interakce: silná jaderná, slabá jaderná, elektromagnetická a gravitační. </a:t>
            </a:r>
          </a:p>
          <a:p>
            <a:endParaRPr lang="cs-CZ" smtClean="0"/>
          </a:p>
          <a:p>
            <a:r>
              <a:rPr lang="cs-CZ" smtClean="0"/>
              <a:t>Složitost všemožných struktur je dána souhrou těchto 4 sil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650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1377222" y="1075671"/>
            <a:ext cx="8885530" cy="2001892"/>
          </a:xfrm>
        </p:spPr>
        <p:txBody>
          <a:bodyPr rtlCol="0"/>
          <a:lstStyle/>
          <a:p>
            <a:r>
              <a:rPr lang="cs-CZ" dirty="0"/>
              <a:t>Kdy a jakým způsobem byla poprvé změřena vzdálenost nejbližších hvězd? 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20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313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/>
              <a:t>Došlo k tomu roku 1838. Vzdálenost zjistili zhruba současně tři astronomové na základě měření paralaxy – rozdílného úhlu, pod nímž je hvězda viditelná během roku.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20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69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cs-CZ" dirty="0" smtClean="0"/>
              <a:t>Vodík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17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/>
              <a:t>Jak daleko jsou od nás nejvzdálenější objekty, které můžeme ve vesmíru pozorovat? Je-li stáří vesmíru asi 14 miliard let, znamená to, že tyto objekty jsou vzdáleny 14 miliard světelných let? 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30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233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/>
              <a:t>Tak jednoduché to není, závisí to na kosmologickém modelu, který přijmeme. Ve skutečnosti jsou dnes (v kosmickém čase) tyto objekty značně vzdálenější. V době, kdy z nich vyšlo záření, které dnes pozorujeme, byly naopak značně bližší.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30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/>
              <a:t>Jsou objekty, které pozorujeme v největší vzdálenosti, zároveň nejzazší (tj. za ně už nevidíme)? </a:t>
            </a:r>
          </a:p>
          <a:p>
            <a:r>
              <a:rPr lang="cs-CZ" dirty="0"/>
              <a:t> 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40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4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/>
              <a:t>Nikoliv, objekty, které jsou za nimi, můžeme vidět, jak vypadaly v době, kdy nám byly blíž než objekty v uvedeném smyslu nejvzdálenější. 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40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61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50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4</a:t>
            </a:r>
            <a:endParaRPr lang="cs-CZ" dirty="0"/>
          </a:p>
        </p:txBody>
      </p:sp>
      <p:sp>
        <p:nvSpPr>
          <p:cNvPr id="6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/>
              <a:t>Jak poznáme, z čeho se skládají vzdálené hvězdy?</a:t>
            </a:r>
          </a:p>
        </p:txBody>
      </p:sp>
    </p:spTree>
    <p:extLst>
      <p:ext uri="{BB962C8B-B14F-4D97-AF65-F5344CB8AC3E}">
        <p14:creationId xmlns:p14="http://schemas.microsoft.com/office/powerpoint/2010/main" val="280656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50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4</a:t>
            </a:r>
            <a:endParaRPr lang="cs-CZ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>
          <a:xfrm>
            <a:off x="1384479" y="284643"/>
            <a:ext cx="8885530" cy="2001892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text 7"/>
          <p:cNvSpPr txBox="1">
            <a:spLocks/>
          </p:cNvSpPr>
          <p:nvPr/>
        </p:nvSpPr>
        <p:spPr>
          <a:xfrm>
            <a:off x="1371600" y="2220686"/>
            <a:ext cx="11480800" cy="2758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Chemické prvky zanechávají ve vyzařovaném spektru otisky, tzv. spektrální čáry. Ty jsou pro každý prvek jedinečné.</a:t>
            </a:r>
          </a:p>
          <a:p>
            <a:r>
              <a:rPr lang="cs-CZ" dirty="0" smtClean="0"/>
              <a:t>Mezi známé </a:t>
            </a:r>
            <a:r>
              <a:rPr lang="cs-CZ" dirty="0" err="1" smtClean="0"/>
              <a:t>spektr</a:t>
            </a:r>
            <a:r>
              <a:rPr lang="cs-CZ" dirty="0" smtClean="0"/>
              <a:t>. čáry patří červená čára vodíku </a:t>
            </a:r>
            <a:r>
              <a:rPr lang="cs-CZ" dirty="0" err="1" smtClean="0"/>
              <a:t>Halfa</a:t>
            </a:r>
            <a:r>
              <a:rPr lang="cs-CZ" dirty="0" smtClean="0"/>
              <a:t> 656,3 </a:t>
            </a:r>
            <a:r>
              <a:rPr lang="cs-CZ" dirty="0" err="1" smtClean="0"/>
              <a:t>nm</a:t>
            </a:r>
            <a:r>
              <a:rPr lang="cs-CZ" dirty="0" smtClean="0"/>
              <a:t> nebo sodíkový dublet 589,0 </a:t>
            </a:r>
            <a:r>
              <a:rPr lang="cs-CZ" dirty="0" err="1" smtClean="0"/>
              <a:t>nm</a:t>
            </a:r>
            <a:r>
              <a:rPr lang="cs-CZ" dirty="0" smtClean="0"/>
              <a:t> a 589,6 </a:t>
            </a:r>
            <a:r>
              <a:rPr lang="cs-CZ" dirty="0" err="1" smtClean="0"/>
              <a:t>nm</a:t>
            </a:r>
            <a:r>
              <a:rPr lang="cs-CZ" dirty="0" smtClean="0"/>
              <a:t>. </a:t>
            </a:r>
          </a:p>
          <a:p>
            <a:r>
              <a:rPr lang="cs-CZ" dirty="0" smtClean="0"/>
              <a:t>analýzou (modelováním) hvězdného spektra je pak možné určit zastoupení chemických prvků v atmosféře hvězdy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119" y="622526"/>
            <a:ext cx="296227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92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Následují otázky z kategorie 5.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025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/>
              <a:t>Jaká je průměrná hustota vesmíru? Existuje někde vakuum?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0700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992594" y="2461785"/>
            <a:ext cx="10001978" cy="2001892"/>
          </a:xfrm>
        </p:spPr>
        <p:txBody>
          <a:bodyPr rtlCol="0"/>
          <a:lstStyle/>
          <a:p>
            <a:r>
              <a:rPr lang="cs-CZ" sz="2800" dirty="0" smtClean="0"/>
              <a:t>absolutní </a:t>
            </a:r>
            <a:r>
              <a:rPr lang="cs-CZ" sz="2800" dirty="0"/>
              <a:t>prázdno však nikde ve vesmíru nenajdeme. I v naprostém prázdnu neustále vznikají </a:t>
            </a:r>
            <a:r>
              <a:rPr lang="cs-CZ" sz="2800" dirty="0" smtClean="0"/>
              <a:t> </a:t>
            </a:r>
            <a:r>
              <a:rPr lang="cs-CZ" sz="2800" dirty="0"/>
              <a:t>částice–antičástice, které téměř okamžitě anihilují. </a:t>
            </a:r>
            <a:r>
              <a:rPr lang="cs-CZ" sz="2800" dirty="0" smtClean="0"/>
              <a:t>Mluví se  </a:t>
            </a:r>
            <a:r>
              <a:rPr lang="cs-CZ" sz="2800" dirty="0"/>
              <a:t>o fluktuacích vakua nebo o energii vakua</a:t>
            </a:r>
            <a:r>
              <a:rPr lang="cs-CZ" sz="2800" dirty="0" smtClean="0"/>
              <a:t>.</a:t>
            </a:r>
          </a:p>
          <a:p>
            <a:endParaRPr lang="cs-CZ" sz="2800" dirty="0"/>
          </a:p>
          <a:p>
            <a:r>
              <a:rPr lang="cs-CZ" sz="2800" dirty="0"/>
              <a:t>průměrná hustota hmoty ve vesmíru se odhaduje na 0,2 atomu v metru </a:t>
            </a:r>
            <a:r>
              <a:rPr lang="cs-CZ" sz="2800" dirty="0" smtClean="0"/>
              <a:t>krychlovém</a:t>
            </a:r>
          </a:p>
          <a:p>
            <a:r>
              <a:rPr lang="cs-CZ" sz="2800" dirty="0"/>
              <a:t>V okolí Země činí průměrná hustota 1–10 atomů v kubickém centimetru, což je shodou okolností i přibližně průměrná hustota prostoru v Galaxii; ta se však od uvedené hodnoty místně odchyluje i tisíckrát na obě strany. </a:t>
            </a:r>
          </a:p>
          <a:p>
            <a:endParaRPr lang="cs-CZ" sz="2800" dirty="0" smtClean="0"/>
          </a:p>
          <a:p>
            <a:endParaRPr lang="cs-CZ" sz="2800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89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es-ES" dirty="0"/>
              <a:t>Kdy se ve vesmíru objevily první hvězdy?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20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1866063" y="520645"/>
            <a:ext cx="8885530" cy="2001892"/>
          </a:xfrm>
        </p:spPr>
        <p:txBody>
          <a:bodyPr rtlCol="0"/>
          <a:lstStyle/>
          <a:p>
            <a:r>
              <a:rPr lang="cs-CZ" dirty="0"/>
              <a:t>Proč jsou všechny mapy vesmíru eliptické?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20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1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6829" y="2056257"/>
            <a:ext cx="5343525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39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1841678" y="1873957"/>
            <a:ext cx="9806035" cy="2001892"/>
          </a:xfrm>
        </p:spPr>
        <p:txBody>
          <a:bodyPr rtlCol="0"/>
          <a:lstStyle/>
          <a:p>
            <a:r>
              <a:rPr lang="cs-CZ" dirty="0"/>
              <a:t>První hvězdy se ve vesmíru objevily necelých 400 milionů let po Velkém třesku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20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6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1841678" y="1873957"/>
            <a:ext cx="9370607" cy="2001892"/>
          </a:xfrm>
        </p:spPr>
        <p:txBody>
          <a:bodyPr rtlCol="0"/>
          <a:lstStyle/>
          <a:p>
            <a:r>
              <a:rPr lang="pl-PL" dirty="0" smtClean="0"/>
              <a:t>Jak lze prokázat, že vesmír se </a:t>
            </a:r>
            <a:r>
              <a:rPr lang="pl-PL" dirty="0"/>
              <a:t>jako celek se </a:t>
            </a:r>
            <a:r>
              <a:rPr lang="pl-PL" dirty="0" smtClean="0"/>
              <a:t>rozpíná?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30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43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/>
              <a:t>Edwin P. </a:t>
            </a:r>
            <a:r>
              <a:rPr lang="cs-CZ" dirty="0" err="1"/>
              <a:t>Hubble</a:t>
            </a:r>
            <a:r>
              <a:rPr lang="cs-CZ" dirty="0"/>
              <a:t> měřením rudého posuvu prokázal, že galaxie se od nás </a:t>
            </a:r>
            <a:r>
              <a:rPr lang="cs-CZ" dirty="0" smtClean="0"/>
              <a:t>vzdalují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30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07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 smtClean="0"/>
              <a:t>Jaké je odhadované stáří vesmíru?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40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52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cs-CZ" dirty="0"/>
              <a:t>Nejpřesnější odhad věku vesmíru, 13,73±0,12 miliardy let,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40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214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cs-CZ" dirty="0" smtClean="0"/>
              <a:t>Vysvětlete stručně pojem rudý posuv.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50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69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1841678" y="1873957"/>
            <a:ext cx="10132608" cy="2001892"/>
          </a:xfrm>
        </p:spPr>
        <p:txBody>
          <a:bodyPr rtlCol="0"/>
          <a:lstStyle/>
          <a:p>
            <a:r>
              <a:rPr lang="cs-CZ" dirty="0" smtClean="0"/>
              <a:t>Rudý </a:t>
            </a:r>
            <a:r>
              <a:rPr lang="cs-CZ" dirty="0"/>
              <a:t>posuv </a:t>
            </a:r>
            <a:r>
              <a:rPr lang="cs-CZ" dirty="0" smtClean="0"/>
              <a:t> je vyvolán Dopplerovým jevem, kdy se zdroj světla pohybuje od pozorovatele.</a:t>
            </a:r>
          </a:p>
          <a:p>
            <a:r>
              <a:rPr lang="cs-CZ" dirty="0" smtClean="0"/>
              <a:t>V kosmologii je způsoben především rozpínáním </a:t>
            </a:r>
            <a:r>
              <a:rPr lang="cs-CZ" dirty="0"/>
              <a:t>vesmíru, </a:t>
            </a:r>
            <a:r>
              <a:rPr lang="cs-CZ" dirty="0" smtClean="0"/>
              <a:t>čím </a:t>
            </a:r>
            <a:r>
              <a:rPr lang="cs-CZ" dirty="0"/>
              <a:t>delší cestu </a:t>
            </a:r>
            <a:r>
              <a:rPr lang="cs-CZ" dirty="0" smtClean="0"/>
              <a:t>foton absolvoval, </a:t>
            </a:r>
            <a:r>
              <a:rPr lang="cs-CZ" dirty="0"/>
              <a:t>tím větší expanzi vesmíru zažil, </a:t>
            </a:r>
            <a:r>
              <a:rPr lang="cs-CZ" dirty="0" smtClean="0"/>
              <a:t>záření </a:t>
            </a:r>
            <a:r>
              <a:rPr lang="cs-CZ" dirty="0"/>
              <a:t>nejstarších fotonů ze vzdálených galaxií </a:t>
            </a:r>
            <a:r>
              <a:rPr lang="cs-CZ" dirty="0" smtClean="0"/>
              <a:t>je nejvíce </a:t>
            </a:r>
            <a:r>
              <a:rPr lang="cs-CZ" dirty="0"/>
              <a:t>posunuto do červené oblasti </a:t>
            </a:r>
            <a:r>
              <a:rPr lang="cs-CZ" dirty="0" smtClean="0"/>
              <a:t>spektra.</a:t>
            </a:r>
          </a:p>
          <a:p>
            <a:r>
              <a:rPr lang="cs-CZ" dirty="0" smtClean="0"/>
              <a:t>Stanovení </a:t>
            </a:r>
            <a:r>
              <a:rPr lang="cs-CZ" dirty="0"/>
              <a:t>korelace mezi vzdáleností a rudým posuvem je důležitým problémem experimentální fyzikální kosmologie.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50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24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1584960" y="1873956"/>
            <a:ext cx="9899903" cy="2929691"/>
          </a:xfrm>
        </p:spPr>
        <p:txBody>
          <a:bodyPr rtlCol="0"/>
          <a:lstStyle/>
          <a:p>
            <a:r>
              <a:rPr lang="cs-CZ" sz="2000" dirty="0" smtClean="0"/>
              <a:t>Při </a:t>
            </a:r>
            <a:r>
              <a:rPr lang="cs-CZ" sz="2000" dirty="0"/>
              <a:t>zobrazování vesmíru, Země, Slunce i jiných planet </a:t>
            </a:r>
            <a:r>
              <a:rPr lang="cs-CZ" sz="2000" dirty="0" smtClean="0"/>
              <a:t>se snažíme </a:t>
            </a:r>
            <a:r>
              <a:rPr lang="cs-CZ" sz="2000" dirty="0"/>
              <a:t>nakreslit trojrozměrný objekt s kulovou symetrií do dvojrozměrné kreslící plochy. </a:t>
            </a:r>
            <a:r>
              <a:rPr lang="cs-CZ" sz="2000" dirty="0" smtClean="0"/>
              <a:t>Proto </a:t>
            </a:r>
            <a:r>
              <a:rPr lang="cs-CZ" sz="2000" dirty="0"/>
              <a:t>se musí zvolit nějaká vhodná mapová projekce, což je matematická operace, která souřadnice na kouli jednoznačně převádí na souřadnice v ploše. Žádná z projekcí však není dokonalá, neboť vždy něco </a:t>
            </a:r>
            <a:r>
              <a:rPr lang="cs-CZ" sz="2000" dirty="0" smtClean="0"/>
              <a:t>zkresluje, zkresluje </a:t>
            </a:r>
            <a:r>
              <a:rPr lang="cs-CZ" sz="2000" dirty="0"/>
              <a:t>plochy, nebo vzdálenosti, nebo směry. </a:t>
            </a:r>
            <a:endParaRPr lang="cs-CZ" sz="2000" dirty="0" smtClean="0"/>
          </a:p>
          <a:p>
            <a:r>
              <a:rPr lang="cs-CZ" sz="2000" dirty="0" smtClean="0"/>
              <a:t>Na </a:t>
            </a:r>
            <a:r>
              <a:rPr lang="cs-CZ" sz="2000" dirty="0"/>
              <a:t>mapy celé hvězdné oblohy, </a:t>
            </a:r>
            <a:r>
              <a:rPr lang="cs-CZ" sz="2000" dirty="0" smtClean="0"/>
              <a:t>kde zobrazujeme  </a:t>
            </a:r>
            <a:r>
              <a:rPr lang="cs-CZ" sz="2000" dirty="0"/>
              <a:t>intenzitu mikrovlnného záření, se </a:t>
            </a:r>
            <a:r>
              <a:rPr lang="cs-CZ" sz="2000" dirty="0" smtClean="0"/>
              <a:t>používá </a:t>
            </a:r>
            <a:r>
              <a:rPr lang="cs-CZ" sz="2000" dirty="0"/>
              <a:t>eliptická </a:t>
            </a:r>
            <a:r>
              <a:rPr lang="cs-CZ" sz="2000" dirty="0" smtClean="0"/>
              <a:t>projekce. Ta </a:t>
            </a:r>
            <a:r>
              <a:rPr lang="cs-CZ" sz="2000" dirty="0"/>
              <a:t>zachovává plochy objektů (tedy </a:t>
            </a:r>
            <a:r>
              <a:rPr lang="cs-CZ" sz="2000" dirty="0" smtClean="0"/>
              <a:t>např. </a:t>
            </a:r>
            <a:r>
              <a:rPr lang="cs-CZ" sz="2000" dirty="0"/>
              <a:t>Měsíc zobrazený kdekoli na této mapě by měl stejnou velikost), s výjimkou rovníku a centrálního meridiánu však zkresluje vzdálenosti a směry. 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20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751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r>
              <a:rPr lang="pl-PL" dirty="0" smtClean="0"/>
              <a:t>Jaké jsou vhodné jednotky vzdálenosti pro vesmír?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30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92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1306286" y="718457"/>
            <a:ext cx="10885713" cy="4593772"/>
          </a:xfrm>
        </p:spPr>
        <p:txBody>
          <a:bodyPr rtlCol="0"/>
          <a:lstStyle/>
          <a:p>
            <a:r>
              <a:rPr lang="cs-CZ" dirty="0" smtClean="0"/>
              <a:t>Astronomická jednotka AU vzdálenost </a:t>
            </a:r>
            <a:r>
              <a:rPr lang="cs-CZ" dirty="0"/>
              <a:t>Země-Slunce </a:t>
            </a:r>
            <a:endParaRPr lang="cs-CZ" dirty="0" smtClean="0"/>
          </a:p>
          <a:p>
            <a:r>
              <a:rPr lang="cs-CZ" dirty="0" smtClean="0"/>
              <a:t>1,5×10</a:t>
            </a:r>
            <a:r>
              <a:rPr lang="cs-CZ" baseline="30000" dirty="0" smtClean="0"/>
              <a:t>8</a:t>
            </a:r>
            <a:r>
              <a:rPr lang="cs-CZ" dirty="0" smtClean="0"/>
              <a:t> </a:t>
            </a:r>
            <a:r>
              <a:rPr lang="cs-CZ" dirty="0" smtClean="0"/>
              <a:t>km</a:t>
            </a:r>
          </a:p>
          <a:p>
            <a:endParaRPr lang="cs-CZ" dirty="0" smtClean="0"/>
          </a:p>
          <a:p>
            <a:r>
              <a:rPr lang="cs-CZ" dirty="0" smtClean="0"/>
              <a:t>Světelný </a:t>
            </a:r>
            <a:r>
              <a:rPr lang="cs-CZ" dirty="0"/>
              <a:t>rok </a:t>
            </a:r>
            <a:r>
              <a:rPr lang="cs-CZ" dirty="0" smtClean="0"/>
              <a:t>- </a:t>
            </a:r>
            <a:r>
              <a:rPr lang="cs-CZ" dirty="0" err="1" smtClean="0"/>
              <a:t>ly</a:t>
            </a:r>
            <a:r>
              <a:rPr lang="cs-CZ" dirty="0" smtClean="0"/>
              <a:t> -vzdálenost</a:t>
            </a:r>
            <a:r>
              <a:rPr lang="cs-CZ" dirty="0"/>
              <a:t>, kterou uletí fotony za </a:t>
            </a:r>
            <a:r>
              <a:rPr lang="cs-CZ" dirty="0" smtClean="0"/>
              <a:t>1 rok. 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/>
              <a:t>1 </a:t>
            </a:r>
            <a:r>
              <a:rPr lang="cs-CZ" dirty="0" err="1"/>
              <a:t>ly</a:t>
            </a:r>
            <a:r>
              <a:rPr lang="cs-CZ" dirty="0"/>
              <a:t> = </a:t>
            </a:r>
            <a:r>
              <a:rPr lang="cs-CZ" dirty="0" smtClean="0"/>
              <a:t>9,46 .10</a:t>
            </a:r>
            <a:r>
              <a:rPr lang="cs-CZ" baseline="30000" dirty="0" smtClean="0"/>
              <a:t>13</a:t>
            </a:r>
            <a:r>
              <a:rPr lang="cs-CZ" dirty="0" smtClean="0"/>
              <a:t> km </a:t>
            </a:r>
            <a:r>
              <a:rPr lang="cs-CZ" dirty="0"/>
              <a:t>= </a:t>
            </a:r>
            <a:r>
              <a:rPr lang="cs-CZ" dirty="0" smtClean="0"/>
              <a:t>6,32 .10</a:t>
            </a:r>
            <a:r>
              <a:rPr lang="cs-CZ" baseline="30000" dirty="0" smtClean="0"/>
              <a:t>4</a:t>
            </a:r>
            <a:r>
              <a:rPr lang="cs-CZ" dirty="0" smtClean="0"/>
              <a:t> AU</a:t>
            </a:r>
          </a:p>
          <a:p>
            <a:endParaRPr lang="cs-CZ" dirty="0" smtClean="0"/>
          </a:p>
          <a:p>
            <a:r>
              <a:rPr lang="cs-CZ" dirty="0"/>
              <a:t>parsek </a:t>
            </a:r>
            <a:r>
              <a:rPr lang="cs-CZ" dirty="0" err="1"/>
              <a:t>pc</a:t>
            </a:r>
            <a:r>
              <a:rPr lang="cs-CZ" dirty="0"/>
              <a:t>, </a:t>
            </a:r>
            <a:r>
              <a:rPr lang="cs-CZ" dirty="0" smtClean="0"/>
              <a:t>vyjadřuje </a:t>
            </a:r>
            <a:r>
              <a:rPr lang="cs-CZ" dirty="0"/>
              <a:t>vzdálenost, z níž je vidět úsečka dlouhá 1 AU pod úhlem jedné obloukové vteřiny. </a:t>
            </a:r>
            <a:endParaRPr lang="cs-CZ" dirty="0" smtClean="0"/>
          </a:p>
          <a:p>
            <a:r>
              <a:rPr lang="cs-CZ" dirty="0" smtClean="0"/>
              <a:t>1 </a:t>
            </a:r>
            <a:r>
              <a:rPr lang="cs-CZ" dirty="0" err="1"/>
              <a:t>pc</a:t>
            </a:r>
            <a:r>
              <a:rPr lang="cs-CZ" dirty="0"/>
              <a:t> = </a:t>
            </a:r>
            <a:r>
              <a:rPr lang="cs-CZ" dirty="0" smtClean="0"/>
              <a:t>1pc=3,086.10</a:t>
            </a:r>
            <a:r>
              <a:rPr lang="cs-CZ" baseline="30000" dirty="0" smtClean="0"/>
              <a:t>13</a:t>
            </a:r>
            <a:r>
              <a:rPr lang="cs-CZ" dirty="0" smtClean="0"/>
              <a:t> km=3,26 </a:t>
            </a:r>
            <a:r>
              <a:rPr lang="cs-CZ" dirty="0" err="1"/>
              <a:t>ly</a:t>
            </a:r>
            <a:r>
              <a:rPr lang="cs-CZ" dirty="0"/>
              <a:t>.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30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61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1841678" y="1873957"/>
            <a:ext cx="9827807" cy="2001892"/>
          </a:xfrm>
        </p:spPr>
        <p:txBody>
          <a:bodyPr rtlCol="0"/>
          <a:lstStyle/>
          <a:p>
            <a:r>
              <a:rPr lang="cs-CZ" dirty="0"/>
              <a:t>Jaký je rozdíl mezi zdánlivou a skutečnou jasností hvězdy?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cs-CZ" dirty="0" smtClean="0"/>
              <a:t>40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Kategorie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revný herní plán 16 × 9">
  <a:themeElements>
    <a:clrScheme name="Game Board Colorful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FFFFFF"/>
      </a:hlink>
      <a:folHlink>
        <a:srgbClr val="65656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>
            <a:lumMod val="60000"/>
            <a:lumOff val="40000"/>
          </a:schemeClr>
        </a:solidFill>
        <a:ln>
          <a:solidFill>
            <a:schemeClr val="bg2">
              <a:lumMod val="60000"/>
              <a:lumOff val="40000"/>
            </a:schemeClr>
          </a:solidFill>
        </a:ln>
      </a:spPr>
      <a:bodyPr rtlCol="0" anchor="ctr"/>
      <a:lstStyle>
        <a:defPPr algn="ctr">
          <a:lnSpc>
            <a:spcPct val="90000"/>
          </a:lnSpc>
          <a:defRPr sz="2400" dirty="0" smtClean="0">
            <a:solidFill>
              <a:schemeClr val="bg2">
                <a:lumMod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GameBoardColorful_16x9.potx" id="{98C88DC9-98CC-4C0C-8A35-B3A047044276}" vid="{FD87E919-AD65-4324-B175-BCA884E59E92}"/>
    </a:ext>
  </a:extLst>
</a:theme>
</file>

<file path=ppt/theme/theme2.xml><?xml version="1.0" encoding="utf-8"?>
<a:theme xmlns:a="http://schemas.openxmlformats.org/drawingml/2006/main" name="Motiv Office">
  <a:themeElements>
    <a:clrScheme name="Game Board Colorful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FFFFFF"/>
      </a:hlink>
      <a:folHlink>
        <a:srgbClr val="65656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Game Board Colorful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FFFFFF"/>
      </a:hlink>
      <a:folHlink>
        <a:srgbClr val="65656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141aba3b8f8cb7f331be6546df69db5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8e4ef66d87525153bd8907774ed28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B07314-B3FD-44F7-AD32-A5E46F6F21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79A8F38-12A3-4D7A-808F-1CEB9439E5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907864-5EB5-4795-BAFE-C81BBB1B4DB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2240</Words>
  <Application>Microsoft Office PowerPoint</Application>
  <PresentationFormat>Širokoúhlá obrazovka</PresentationFormat>
  <Paragraphs>309</Paragraphs>
  <Slides>56</Slides>
  <Notes>56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61" baseType="lpstr">
      <vt:lpstr>Arial</vt:lpstr>
      <vt:lpstr>Calibri</vt:lpstr>
      <vt:lpstr>Calibri Light</vt:lpstr>
      <vt:lpstr>Corbel</vt:lpstr>
      <vt:lpstr>Barevný herní plán 16 × 9</vt:lpstr>
      <vt:lpstr>Prezentace aplikace PowerPoint</vt:lpstr>
      <vt:lpstr>Obsahuje vesmír prvky, které se na Zemi nevyskytují? </vt:lpstr>
      <vt:lpstr>Kategorie 1</vt:lpstr>
      <vt:lpstr>Kategorie 1</vt:lpstr>
      <vt:lpstr>Kategorie 1</vt:lpstr>
      <vt:lpstr>Kategorie 1</vt:lpstr>
      <vt:lpstr>Kategorie 1</vt:lpstr>
      <vt:lpstr>Kategorie 1</vt:lpstr>
      <vt:lpstr>Kategorie 1</vt:lpstr>
      <vt:lpstr>Kategorie 1</vt:lpstr>
      <vt:lpstr>Kategorie 1</vt:lpstr>
      <vt:lpstr>Kategorie 1</vt:lpstr>
      <vt:lpstr>Následují otázky z Reliktního záření 2.</vt:lpstr>
      <vt:lpstr>Kategorie 2</vt:lpstr>
      <vt:lpstr>Kategorie 2</vt:lpstr>
      <vt:lpstr>Prezentace aplikace PowerPoint</vt:lpstr>
      <vt:lpstr>Kategorie 2</vt:lpstr>
      <vt:lpstr>Kategorie 2</vt:lpstr>
      <vt:lpstr>Kategorie 2</vt:lpstr>
      <vt:lpstr>Kategorie 2</vt:lpstr>
      <vt:lpstr>Kategorie 2</vt:lpstr>
      <vt:lpstr>Kategorie 2</vt:lpstr>
      <vt:lpstr>Kategorie 2</vt:lpstr>
      <vt:lpstr>Následují otázky z kategorie 3 Kosmo.</vt:lpstr>
      <vt:lpstr>Kategorie 3</vt:lpstr>
      <vt:lpstr>Kategorie 3</vt:lpstr>
      <vt:lpstr>Kategorie 3</vt:lpstr>
      <vt:lpstr>Kategorie 3</vt:lpstr>
      <vt:lpstr>Kategorie 3</vt:lpstr>
      <vt:lpstr>Kategorie 3</vt:lpstr>
      <vt:lpstr>Kategorie 3</vt:lpstr>
      <vt:lpstr>Kategorie 3</vt:lpstr>
      <vt:lpstr>Kategorie 3</vt:lpstr>
      <vt:lpstr>Kategorie 3</vt:lpstr>
      <vt:lpstr>Následují otázky z kategorie 4.</vt:lpstr>
      <vt:lpstr>Kategorie 4</vt:lpstr>
      <vt:lpstr>Kategorie 4</vt:lpstr>
      <vt:lpstr>Kategorie 4</vt:lpstr>
      <vt:lpstr>Kategorie 4</vt:lpstr>
      <vt:lpstr>Kategorie 4</vt:lpstr>
      <vt:lpstr>Kategorie 4</vt:lpstr>
      <vt:lpstr>Kategorie 4</vt:lpstr>
      <vt:lpstr>Kategorie 4</vt:lpstr>
      <vt:lpstr>Kategorie 4</vt:lpstr>
      <vt:lpstr>Kategorie 4</vt:lpstr>
      <vt:lpstr>Následují otázky z kategorie 5.</vt:lpstr>
      <vt:lpstr>Kategorie 5</vt:lpstr>
      <vt:lpstr>Kategorie 5</vt:lpstr>
      <vt:lpstr>Kategorie 5</vt:lpstr>
      <vt:lpstr>Kategorie 5</vt:lpstr>
      <vt:lpstr>Kategorie 5</vt:lpstr>
      <vt:lpstr>Kategorie 5</vt:lpstr>
      <vt:lpstr>Kategorie 5</vt:lpstr>
      <vt:lpstr>Kategorie 5</vt:lpstr>
      <vt:lpstr>Kategorie 5</vt:lpstr>
      <vt:lpstr>Kategorie 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2012-12-17T01:40:20Z</dcterms:created>
  <dcterms:modified xsi:type="dcterms:W3CDTF">2015-09-28T19:58:00Z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