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8" r:id="rId3"/>
    <p:sldId id="299" r:id="rId4"/>
    <p:sldId id="259" r:id="rId5"/>
    <p:sldId id="300" r:id="rId6"/>
    <p:sldId id="29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Marinič" userId="fc3ce95ceeb2cb71" providerId="LiveId" clId="{1E39FD29-7C7E-48FA-AD6B-E38CF9B048A7}"/>
    <pc:docChg chg="custSel modSld">
      <pc:chgData name="Peter Marinič" userId="fc3ce95ceeb2cb71" providerId="LiveId" clId="{1E39FD29-7C7E-48FA-AD6B-E38CF9B048A7}" dt="2018-09-22T05:14:48.072" v="68" actId="20577"/>
      <pc:docMkLst>
        <pc:docMk/>
      </pc:docMkLst>
      <pc:sldChg chg="modSp">
        <pc:chgData name="Peter Marinič" userId="fc3ce95ceeb2cb71" providerId="LiveId" clId="{1E39FD29-7C7E-48FA-AD6B-E38CF9B048A7}" dt="2018-09-21T04:32:13.335" v="3" actId="6549"/>
        <pc:sldMkLst>
          <pc:docMk/>
          <pc:sldMk cId="3537398033" sldId="257"/>
        </pc:sldMkLst>
        <pc:spChg chg="mod">
          <ac:chgData name="Peter Marinič" userId="fc3ce95ceeb2cb71" providerId="LiveId" clId="{1E39FD29-7C7E-48FA-AD6B-E38CF9B048A7}" dt="2018-09-21T04:32:13.335" v="3" actId="6549"/>
          <ac:spMkLst>
            <pc:docMk/>
            <pc:sldMk cId="3537398033" sldId="257"/>
            <ac:spMk id="2" creationId="{00000000-0000-0000-0000-000000000000}"/>
          </ac:spMkLst>
        </pc:spChg>
        <pc:spChg chg="mod">
          <ac:chgData name="Peter Marinič" userId="fc3ce95ceeb2cb71" providerId="LiveId" clId="{1E39FD29-7C7E-48FA-AD6B-E38CF9B048A7}" dt="2018-09-21T04:24:02.464" v="1" actId="20577"/>
          <ac:spMkLst>
            <pc:docMk/>
            <pc:sldMk cId="3537398033" sldId="257"/>
            <ac:spMk id="3" creationId="{00000000-0000-0000-0000-000000000000}"/>
          </ac:spMkLst>
        </pc:spChg>
      </pc:sldChg>
      <pc:sldChg chg="addSp delSp modSp">
        <pc:chgData name="Peter Marinič" userId="fc3ce95ceeb2cb71" providerId="LiveId" clId="{1E39FD29-7C7E-48FA-AD6B-E38CF9B048A7}" dt="2018-09-22T05:13:31.386" v="53" actId="20577"/>
        <pc:sldMkLst>
          <pc:docMk/>
          <pc:sldMk cId="3918855124" sldId="259"/>
        </pc:sldMkLst>
        <pc:spChg chg="mod">
          <ac:chgData name="Peter Marinič" userId="fc3ce95ceeb2cb71" providerId="LiveId" clId="{1E39FD29-7C7E-48FA-AD6B-E38CF9B048A7}" dt="2018-09-22T05:13:31.386" v="53" actId="20577"/>
          <ac:spMkLst>
            <pc:docMk/>
            <pc:sldMk cId="3918855124" sldId="259"/>
            <ac:spMk id="3" creationId="{00000000-0000-0000-0000-000000000000}"/>
          </ac:spMkLst>
        </pc:spChg>
        <pc:spChg chg="add">
          <ac:chgData name="Peter Marinič" userId="fc3ce95ceeb2cb71" providerId="LiveId" clId="{1E39FD29-7C7E-48FA-AD6B-E38CF9B048A7}" dt="2018-09-21T04:32:29.816" v="6"/>
          <ac:spMkLst>
            <pc:docMk/>
            <pc:sldMk cId="3918855124" sldId="259"/>
            <ac:spMk id="6" creationId="{BE2393CB-83AD-41BA-8A33-D6144DBF4C1D}"/>
          </ac:spMkLst>
        </pc:spChg>
        <pc:spChg chg="del">
          <ac:chgData name="Peter Marinič" userId="fc3ce95ceeb2cb71" providerId="LiveId" clId="{1E39FD29-7C7E-48FA-AD6B-E38CF9B048A7}" dt="2018-09-21T04:32:29.275" v="5" actId="478"/>
          <ac:spMkLst>
            <pc:docMk/>
            <pc:sldMk cId="3918855124" sldId="259"/>
            <ac:spMk id="9" creationId="{00000000-0000-0000-0000-000000000000}"/>
          </ac:spMkLst>
        </pc:spChg>
      </pc:sldChg>
      <pc:sldChg chg="modSp">
        <pc:chgData name="Peter Marinič" userId="fc3ce95ceeb2cb71" providerId="LiveId" clId="{1E39FD29-7C7E-48FA-AD6B-E38CF9B048A7}" dt="2018-09-21T04:32:20.545" v="4" actId="6549"/>
        <pc:sldMkLst>
          <pc:docMk/>
          <pc:sldMk cId="376748762" sldId="295"/>
        </pc:sldMkLst>
        <pc:spChg chg="mod">
          <ac:chgData name="Peter Marinič" userId="fc3ce95ceeb2cb71" providerId="LiveId" clId="{1E39FD29-7C7E-48FA-AD6B-E38CF9B048A7}" dt="2018-09-21T04:32:20.545" v="4" actId="6549"/>
          <ac:spMkLst>
            <pc:docMk/>
            <pc:sldMk cId="376748762" sldId="295"/>
            <ac:spMk id="2" creationId="{00000000-0000-0000-0000-000000000000}"/>
          </ac:spMkLst>
        </pc:spChg>
      </pc:sldChg>
      <pc:sldChg chg="addSp delSp modSp">
        <pc:chgData name="Peter Marinič" userId="fc3ce95ceeb2cb71" providerId="LiveId" clId="{1E39FD29-7C7E-48FA-AD6B-E38CF9B048A7}" dt="2018-09-22T05:14:48.072" v="68" actId="20577"/>
        <pc:sldMkLst>
          <pc:docMk/>
          <pc:sldMk cId="2707080552" sldId="296"/>
        </pc:sldMkLst>
        <pc:spChg chg="mod">
          <ac:chgData name="Peter Marinič" userId="fc3ce95ceeb2cb71" providerId="LiveId" clId="{1E39FD29-7C7E-48FA-AD6B-E38CF9B048A7}" dt="2018-09-22T05:14:48.072" v="68" actId="20577"/>
          <ac:spMkLst>
            <pc:docMk/>
            <pc:sldMk cId="2707080552" sldId="296"/>
            <ac:spMk id="3" creationId="{00000000-0000-0000-0000-000000000000}"/>
          </ac:spMkLst>
        </pc:spChg>
        <pc:spChg chg="del">
          <ac:chgData name="Peter Marinič" userId="fc3ce95ceeb2cb71" providerId="LiveId" clId="{1E39FD29-7C7E-48FA-AD6B-E38CF9B048A7}" dt="2018-09-21T04:32:36.786" v="9" actId="478"/>
          <ac:spMkLst>
            <pc:docMk/>
            <pc:sldMk cId="2707080552" sldId="296"/>
            <ac:spMk id="6" creationId="{00000000-0000-0000-0000-000000000000}"/>
          </ac:spMkLst>
        </pc:spChg>
        <pc:spChg chg="add">
          <ac:chgData name="Peter Marinič" userId="fc3ce95ceeb2cb71" providerId="LiveId" clId="{1E39FD29-7C7E-48FA-AD6B-E38CF9B048A7}" dt="2018-09-21T04:32:37.012" v="10"/>
          <ac:spMkLst>
            <pc:docMk/>
            <pc:sldMk cId="2707080552" sldId="296"/>
            <ac:spMk id="7" creationId="{006E2DEB-4418-4CB8-9C3C-1F8185E49712}"/>
          </ac:spMkLst>
        </pc:spChg>
      </pc:sldChg>
      <pc:sldChg chg="addSp delSp">
        <pc:chgData name="Peter Marinič" userId="fc3ce95ceeb2cb71" providerId="LiveId" clId="{1E39FD29-7C7E-48FA-AD6B-E38CF9B048A7}" dt="2018-09-21T04:32:33.546" v="8"/>
        <pc:sldMkLst>
          <pc:docMk/>
          <pc:sldMk cId="887086422" sldId="297"/>
        </pc:sldMkLst>
        <pc:spChg chg="add">
          <ac:chgData name="Peter Marinič" userId="fc3ce95ceeb2cb71" providerId="LiveId" clId="{1E39FD29-7C7E-48FA-AD6B-E38CF9B048A7}" dt="2018-09-21T04:32:33.546" v="8"/>
          <ac:spMkLst>
            <pc:docMk/>
            <pc:sldMk cId="887086422" sldId="297"/>
            <ac:spMk id="6" creationId="{B5B12D8A-BD28-4619-BAEE-DC03C7A9350F}"/>
          </ac:spMkLst>
        </pc:spChg>
        <pc:spChg chg="del">
          <ac:chgData name="Peter Marinič" userId="fc3ce95ceeb2cb71" providerId="LiveId" clId="{1E39FD29-7C7E-48FA-AD6B-E38CF9B048A7}" dt="2018-09-21T04:32:33.218" v="7" actId="478"/>
          <ac:spMkLst>
            <pc:docMk/>
            <pc:sldMk cId="887086422" sldId="297"/>
            <ac:spMk id="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Trebuchet MS" panose="020B0603020202020204" pitchFamily="34" charset="0"/>
              </a:rPr>
              <a:t>Finanční gramotnost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podzim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39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08371"/>
            <a:ext cx="1849478" cy="22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73016"/>
            <a:ext cx="828092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625404" y="6336885"/>
            <a:ext cx="2133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483768" y="1208372"/>
            <a:ext cx="6275236" cy="22444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2000" i="1" dirty="0">
                <a:latin typeface="Trebuchet MS" panose="020B0603020202020204" pitchFamily="34" charset="0"/>
              </a:rPr>
              <a:t>Katedra fyziky, chemie a odborného </a:t>
            </a:r>
            <a:r>
              <a:rPr lang="cs-CZ" sz="2000" i="1" dirty="0" smtClean="0">
                <a:latin typeface="Trebuchet MS" panose="020B0603020202020204" pitchFamily="34" charset="0"/>
              </a:rPr>
              <a:t>vzdělávání</a:t>
            </a:r>
          </a:p>
          <a:p>
            <a:pPr algn="l"/>
            <a:r>
              <a:rPr lang="cs-CZ" sz="2000" i="1" dirty="0" smtClean="0">
                <a:latin typeface="Trebuchet MS" panose="020B0603020202020204" pitchFamily="34" charset="0"/>
              </a:rPr>
              <a:t>Pedagogická fakulta Masarykovy univerzity</a:t>
            </a:r>
            <a:endParaRPr lang="cs-CZ" sz="2000" i="1" dirty="0">
              <a:latin typeface="Trebuchet MS" panose="020B0603020202020204" pitchFamily="34" charset="0"/>
            </a:endParaRPr>
          </a:p>
          <a:p>
            <a:pPr algn="l"/>
            <a:r>
              <a:rPr lang="cs-CZ" sz="20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500" i="1" dirty="0" smtClean="0">
                <a:latin typeface="Trebuchet MS" panose="020B0603020202020204" pitchFamily="34" charset="0"/>
              </a:rPr>
              <a:t>marinic@ped.muni.cz</a:t>
            </a:r>
            <a:endParaRPr lang="cs-CZ" sz="2500" i="1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080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898593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800000"/>
            <a:ext cx="8280000" cy="5040000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500" dirty="0">
                <a:latin typeface="Trebuchet MS" panose="020B0603020202020204" pitchFamily="34" charset="0"/>
              </a:rPr>
              <a:t>Předmět je zaměřen na problematiku orientace studentů v oblastech souvisejících s ekonomickými a finančními procesy probíhajícími v ekonomickém prostředí kolem nich. Cílem předmětu je prohloubení znalostí, dovedností a hodnotových postojů studentů nezbytných k tomu, aby student chápal potřebu finančně zabezpečit sebe a svou rodinu v současné společnosti a aktivně vystupoval na trhu finančních produktů a služeb. Prohlubuje orientaci v problematice peněz a cen, schopnosti odpovědně spravovat osobní i rodinný rozpočet, včetně správy finančních aktiv a finančních závazků s ohledem na měnící se životní situace. Dále seznamuje studenty s problematikou finanční gramotnosti z pohledu státních a veřejných institucí, tj. aktivity státní a veřejné správy v oblasti analýzy stavu, podpory rozvoje a implementace dané problematiky do vzdělávání a vzdělávacího procesu; a to i ve srovnání se zahraničím</a:t>
            </a:r>
            <a:r>
              <a:rPr lang="cs-CZ" sz="1500" dirty="0" smtClean="0">
                <a:latin typeface="Trebuchet MS" panose="020B0603020202020204" pitchFamily="34" charset="0"/>
              </a:rPr>
              <a:t>.</a:t>
            </a:r>
          </a:p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Výstupy z učení:</a:t>
            </a:r>
          </a:p>
          <a:p>
            <a:pPr marL="174625" indent="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500" dirty="0">
                <a:latin typeface="Trebuchet MS" panose="020B0603020202020204" pitchFamily="34" charset="0"/>
              </a:rPr>
              <a:t>Student bude schopen na konci kurzu vymezit osobní a rodinné finance, orientovat se v základních pojmech investování, řízení rizik, úvěrů, spoření. Bude znát daňové aspekty osobních a rodinných financí včetně finančního plánování a jeho etapy. Student bude schopen porovnat různé druhy bydlení a objasnit problematiku výkonu rozhodnutí</a:t>
            </a:r>
            <a:r>
              <a:rPr lang="cs-CZ" sz="1600" dirty="0">
                <a:latin typeface="Trebuchet MS" panose="020B0603020202020204" pitchFamily="34" charset="0"/>
              </a:rPr>
              <a:t>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xmlns="" id="{45483CCC-2AE4-490A-8E10-542FD2E535D0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435100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Harmonogram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800000"/>
            <a:ext cx="8280000" cy="5040000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čtvrtek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12:00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12:50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L86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tématům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diskuze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čtvrtek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13:00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14:50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L86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rozšiřující diskuze k vybraným ekonomickým tématům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zpracovávání dotazníku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jiné…</a:t>
            </a:r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BE2393CB-83AD-41BA-8A33-D6144DBF4C1D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855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800000"/>
            <a:ext cx="8280000" cy="5040000"/>
          </a:xfrm>
        </p:spPr>
        <p:txBody>
          <a:bodyPr>
            <a:noAutofit/>
          </a:bodyPr>
          <a:lstStyle/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Ekonomické </a:t>
            </a:r>
            <a:r>
              <a:rPr lang="cs-CZ" sz="1800" dirty="0">
                <a:latin typeface="Trebuchet MS" panose="020B0603020202020204" pitchFamily="34" charset="0"/>
              </a:rPr>
              <a:t>a finanční procesy v ekonomickém prostředí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Přehled </a:t>
            </a:r>
            <a:r>
              <a:rPr lang="cs-CZ" sz="1800" dirty="0">
                <a:latin typeface="Trebuchet MS" panose="020B0603020202020204" pitchFamily="34" charset="0"/>
              </a:rPr>
              <a:t>problematiky finanční gramotnosti</a:t>
            </a:r>
            <a:endParaRPr lang="cs-CZ" sz="1800" i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Peněžní </a:t>
            </a:r>
            <a:r>
              <a:rPr lang="cs-CZ" sz="1800" dirty="0">
                <a:latin typeface="Trebuchet MS" panose="020B0603020202020204" pitchFamily="34" charset="0"/>
              </a:rPr>
              <a:t>a cenová gramotnost 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Rozpočtová </a:t>
            </a:r>
            <a:r>
              <a:rPr lang="cs-CZ" sz="1800" dirty="0">
                <a:latin typeface="Trebuchet MS" panose="020B0603020202020204" pitchFamily="34" charset="0"/>
              </a:rPr>
              <a:t>gramotnost a správa aktiv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pl-PL" sz="1800" dirty="0" smtClean="0">
                <a:latin typeface="Trebuchet MS" panose="020B0603020202020204" pitchFamily="34" charset="0"/>
              </a:rPr>
              <a:t>Numerická </a:t>
            </a:r>
            <a:r>
              <a:rPr lang="pl-PL" sz="1800" dirty="0">
                <a:latin typeface="Trebuchet MS" panose="020B0603020202020204" pitchFamily="34" charset="0"/>
              </a:rPr>
              <a:t>gramotnost s příklady 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Právní </a:t>
            </a:r>
            <a:r>
              <a:rPr lang="cs-CZ" sz="1800" dirty="0">
                <a:latin typeface="Trebuchet MS" panose="020B0603020202020204" pitchFamily="34" charset="0"/>
              </a:rPr>
              <a:t>a informační gramotnost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Vybraná </a:t>
            </a:r>
            <a:r>
              <a:rPr lang="cs-CZ" sz="1800" dirty="0">
                <a:latin typeface="Trebuchet MS" panose="020B0603020202020204" pitchFamily="34" charset="0"/>
              </a:rPr>
              <a:t>hra finanční gramotnosti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Aktuální </a:t>
            </a:r>
            <a:r>
              <a:rPr lang="cs-CZ" sz="1800" dirty="0">
                <a:latin typeface="Trebuchet MS" panose="020B0603020202020204" pitchFamily="34" charset="0"/>
              </a:rPr>
              <a:t>stav finanční gramotnosti v ČR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Finanční </a:t>
            </a:r>
            <a:r>
              <a:rPr lang="cs-CZ" sz="1800" dirty="0">
                <a:latin typeface="Trebuchet MS" panose="020B0603020202020204" pitchFamily="34" charset="0"/>
              </a:rPr>
              <a:t>gramotnost a vzdělávání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Řešení </a:t>
            </a:r>
            <a:r>
              <a:rPr lang="cs-CZ" sz="1800" dirty="0">
                <a:latin typeface="Trebuchet MS" panose="020B0603020202020204" pitchFamily="34" charset="0"/>
              </a:rPr>
              <a:t>životních situací 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it-IT" sz="1800" dirty="0" smtClean="0">
                <a:latin typeface="Trebuchet MS" panose="020B0603020202020204" pitchFamily="34" charset="0"/>
              </a:rPr>
              <a:t>Osobní </a:t>
            </a:r>
            <a:r>
              <a:rPr lang="it-IT" sz="1800" dirty="0">
                <a:latin typeface="Trebuchet MS" panose="020B0603020202020204" pitchFamily="34" charset="0"/>
              </a:rPr>
              <a:t>zkušenosti v oblasti finanční gramotnosti</a:t>
            </a:r>
            <a:endParaRPr lang="cs-CZ" sz="1800" dirty="0">
              <a:latin typeface="Trebuchet MS" panose="020B0603020202020204" pitchFamily="34" charset="0"/>
            </a:endParaRP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Společné </a:t>
            </a:r>
            <a:r>
              <a:rPr lang="cs-CZ" sz="1800" dirty="0">
                <a:latin typeface="Trebuchet MS" panose="020B0603020202020204" pitchFamily="34" charset="0"/>
              </a:rPr>
              <a:t>vyplňování </a:t>
            </a:r>
            <a:r>
              <a:rPr lang="cs-CZ" sz="1800" dirty="0" smtClean="0">
                <a:latin typeface="Trebuchet MS" panose="020B0603020202020204" pitchFamily="34" charset="0"/>
              </a:rPr>
              <a:t>testu</a:t>
            </a:r>
            <a:endParaRPr lang="cs-CZ" sz="1800" dirty="0">
              <a:latin typeface="Trebuchet MS" panose="020B0603020202020204" pitchFamily="34" charset="0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45483CCC-2AE4-490A-8E10-542FD2E535D0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0021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800000"/>
            <a:ext cx="8280000" cy="5040000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Předmět je ukončen </a:t>
            </a:r>
            <a:r>
              <a:rPr lang="cs-CZ" sz="24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zkouškou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  <a:endParaRPr lang="cs-CZ" sz="24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kouška 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rozpravy na vyplněným 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testem (</a:t>
            </a:r>
            <a:r>
              <a:rPr lang="cs-CZ" sz="2000" b="1" i="1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05.12.2019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).</a:t>
            </a:r>
            <a:endParaRPr lang="cs-CZ" sz="2000" i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Test sestaven z otázek předpřipravených studenty.</a:t>
            </a: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Každý student vytvoří </a:t>
            </a:r>
            <a:r>
              <a:rPr lang="cs-CZ" sz="2000" b="1" i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3 otázky s třemi možnostmi odpovědí 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</a:t>
            </a:r>
            <a:r>
              <a:rPr lang="cs-CZ" sz="2000" i="1" dirty="0" err="1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a|b|c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 – vyznačenou jednou správnou odpovědí</a:t>
            </a: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Odevzdání do </a:t>
            </a:r>
            <a:r>
              <a:rPr lang="cs-CZ" sz="2000" i="1" dirty="0" err="1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odevzdávárny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nejpozději </a:t>
            </a:r>
            <a:r>
              <a:rPr lang="cs-CZ" sz="2000" b="1" i="1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01.12.2019</a:t>
            </a:r>
            <a:endParaRPr lang="cs-CZ" sz="2000" b="1" i="1" u="sng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i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Společné vyplnění testu s následnou společnou rozpravou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i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="" xmlns:a16="http://schemas.microsoft.com/office/drawing/2014/main" id="{006E2DEB-4418-4CB8-9C3C-1F8185E49712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7080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142</Words>
  <Application>Microsoft Office PowerPoint</Application>
  <PresentationFormat>Předvádění na obrazovce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Finanční gramotnost</vt:lpstr>
      <vt:lpstr>Prezentace aplikace PowerPoint</vt:lpstr>
      <vt:lpstr>Charakteristika předmětu</vt:lpstr>
      <vt:lpstr>Harmonogram předmětu</vt:lpstr>
      <vt:lpstr>Přehled témat</vt:lpstr>
      <vt:lpstr>Ukončení předmětu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34</cp:revision>
  <dcterms:created xsi:type="dcterms:W3CDTF">2016-09-26T09:14:21Z</dcterms:created>
  <dcterms:modified xsi:type="dcterms:W3CDTF">2019-09-16T15:04:01Z</dcterms:modified>
</cp:coreProperties>
</file>