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7" r:id="rId2"/>
    <p:sldId id="298" r:id="rId3"/>
    <p:sldId id="299" r:id="rId4"/>
    <p:sldId id="300" r:id="rId5"/>
    <p:sldId id="302" r:id="rId6"/>
    <p:sldId id="303" r:id="rId7"/>
    <p:sldId id="301" r:id="rId8"/>
    <p:sldId id="304" r:id="rId9"/>
    <p:sldId id="305" r:id="rId10"/>
    <p:sldId id="29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78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nic.peter@gmail.com" userId="fc3ce95ceeb2cb71" providerId="LiveId" clId="{4929A745-F106-47E0-A554-E56EA44B337E}"/>
    <pc:docChg chg="undo custSel addSld delSld modSld">
      <pc:chgData name="marinic.peter@gmail.com" userId="fc3ce95ceeb2cb71" providerId="LiveId" clId="{4929A745-F106-47E0-A554-E56EA44B337E}" dt="2017-09-23T04:52:07.274" v="378" actId="20577"/>
      <pc:docMkLst>
        <pc:docMk/>
      </pc:docMkLst>
      <pc:sldChg chg="del">
        <pc:chgData name="marinic.peter@gmail.com" userId="fc3ce95ceeb2cb71" providerId="LiveId" clId="{4929A745-F106-47E0-A554-E56EA44B337E}" dt="2017-09-23T04:30:45.256" v="3" actId="2696"/>
        <pc:sldMkLst>
          <pc:docMk/>
          <pc:sldMk cId="3483131593" sldId="262"/>
        </pc:sldMkLst>
      </pc:sldChg>
      <pc:sldChg chg="addSp delSp add del">
        <pc:chgData name="marinic.peter@gmail.com" userId="fc3ce95ceeb2cb71" providerId="LiveId" clId="{4929A745-F106-47E0-A554-E56EA44B337E}" dt="2017-09-23T04:31:10.264" v="5" actId="2696"/>
        <pc:sldMkLst>
          <pc:docMk/>
          <pc:sldMk cId="4134410776" sldId="299"/>
        </pc:sldMkLst>
        <pc:spChg chg="add">
          <ac:chgData name="marinic.peter@gmail.com" userId="fc3ce95ceeb2cb71" providerId="LiveId" clId="{4929A745-F106-47E0-A554-E56EA44B337E}" dt="2017-09-23T04:27:38.302" v="2"/>
          <ac:spMkLst>
            <pc:docMk/>
            <pc:sldMk cId="4134410776" sldId="299"/>
            <ac:spMk id="6" creationId="{75CC85CE-5397-49F6-9FEA-4F4880005C5E}"/>
          </ac:spMkLst>
        </pc:spChg>
        <pc:spChg chg="del">
          <ac:chgData name="marinic.peter@gmail.com" userId="fc3ce95ceeb2cb71" providerId="LiveId" clId="{4929A745-F106-47E0-A554-E56EA44B337E}" dt="2017-09-23T04:27:37.755" v="1" actId="478"/>
          <ac:spMkLst>
            <pc:docMk/>
            <pc:sldMk cId="4134410776" sldId="299"/>
            <ac:spMk id="11" creationId="{00000000-0000-0000-0000-000000000000}"/>
          </ac:spMkLst>
        </pc:spChg>
      </pc:sldChg>
      <pc:sldChg chg="addSp delSp modSp add">
        <pc:chgData name="marinic.peter@gmail.com" userId="fc3ce95ceeb2cb71" providerId="LiveId" clId="{4929A745-F106-47E0-A554-E56EA44B337E}" dt="2017-09-23T04:51:34.246" v="364" actId="20577"/>
        <pc:sldMkLst>
          <pc:docMk/>
          <pc:sldMk cId="1939377501" sldId="300"/>
        </pc:sldMkLst>
        <pc:spChg chg="mod">
          <ac:chgData name="marinic.peter@gmail.com" userId="fc3ce95ceeb2cb71" providerId="LiveId" clId="{4929A745-F106-47E0-A554-E56EA44B337E}" dt="2017-09-23T04:51:34.246" v="364" actId="20577"/>
          <ac:spMkLst>
            <pc:docMk/>
            <pc:sldMk cId="1939377501" sldId="300"/>
            <ac:spMk id="2" creationId="{00000000-0000-0000-0000-000000000000}"/>
          </ac:spMkLst>
        </pc:spChg>
        <pc:spChg chg="del">
          <ac:chgData name="marinic.peter@gmail.com" userId="fc3ce95ceeb2cb71" providerId="LiveId" clId="{4929A745-F106-47E0-A554-E56EA44B337E}" dt="2017-09-23T04:34:33.897" v="16" actId="478"/>
          <ac:spMkLst>
            <pc:docMk/>
            <pc:sldMk cId="1939377501" sldId="300"/>
            <ac:spMk id="6" creationId="{00000000-0000-0000-0000-000000000000}"/>
          </ac:spMkLst>
        </pc:spChg>
        <pc:spChg chg="add">
          <ac:chgData name="marinic.peter@gmail.com" userId="fc3ce95ceeb2cb71" providerId="LiveId" clId="{4929A745-F106-47E0-A554-E56EA44B337E}" dt="2017-09-23T04:34:34.276" v="17"/>
          <ac:spMkLst>
            <pc:docMk/>
            <pc:sldMk cId="1939377501" sldId="300"/>
            <ac:spMk id="9" creationId="{7A43B5DE-2256-4E5A-883F-8A88B1EBC270}"/>
          </ac:spMkLst>
        </pc:spChg>
      </pc:sldChg>
      <pc:sldChg chg="addSp delSp add">
        <pc:chgData name="marinic.peter@gmail.com" userId="fc3ce95ceeb2cb71" providerId="LiveId" clId="{4929A745-F106-47E0-A554-E56EA44B337E}" dt="2017-09-23T04:34:21.310" v="11"/>
        <pc:sldMkLst>
          <pc:docMk/>
          <pc:sldMk cId="1417892750" sldId="301"/>
        </pc:sldMkLst>
        <pc:spChg chg="del">
          <ac:chgData name="marinic.peter@gmail.com" userId="fc3ce95ceeb2cb71" providerId="LiveId" clId="{4929A745-F106-47E0-A554-E56EA44B337E}" dt="2017-09-23T04:34:19.358" v="10" actId="478"/>
          <ac:spMkLst>
            <pc:docMk/>
            <pc:sldMk cId="1417892750" sldId="301"/>
            <ac:spMk id="6" creationId="{00000000-0000-0000-0000-000000000000}"/>
          </ac:spMkLst>
        </pc:spChg>
        <pc:spChg chg="add">
          <ac:chgData name="marinic.peter@gmail.com" userId="fc3ce95ceeb2cb71" providerId="LiveId" clId="{4929A745-F106-47E0-A554-E56EA44B337E}" dt="2017-09-23T04:34:21.310" v="11"/>
          <ac:spMkLst>
            <pc:docMk/>
            <pc:sldMk cId="1417892750" sldId="301"/>
            <ac:spMk id="9" creationId="{6A887B9A-B788-459F-9F57-212AD42F891E}"/>
          </ac:spMkLst>
        </pc:spChg>
      </pc:sldChg>
      <pc:sldChg chg="addSp delSp modSp add">
        <pc:chgData name="marinic.peter@gmail.com" userId="fc3ce95ceeb2cb71" providerId="LiveId" clId="{4929A745-F106-47E0-A554-E56EA44B337E}" dt="2017-09-23T04:51:58.046" v="371" actId="6549"/>
        <pc:sldMkLst>
          <pc:docMk/>
          <pc:sldMk cId="647530937" sldId="302"/>
        </pc:sldMkLst>
        <pc:spChg chg="mod">
          <ac:chgData name="marinic.peter@gmail.com" userId="fc3ce95ceeb2cb71" providerId="LiveId" clId="{4929A745-F106-47E0-A554-E56EA44B337E}" dt="2017-09-23T04:51:58.046" v="371" actId="6549"/>
          <ac:spMkLst>
            <pc:docMk/>
            <pc:sldMk cId="647530937" sldId="302"/>
            <ac:spMk id="2" creationId="{00000000-0000-0000-0000-000000000000}"/>
          </ac:spMkLst>
        </pc:spChg>
        <pc:spChg chg="del">
          <ac:chgData name="marinic.peter@gmail.com" userId="fc3ce95ceeb2cb71" providerId="LiveId" clId="{4929A745-F106-47E0-A554-E56EA44B337E}" dt="2017-09-23T04:34:30.510" v="14" actId="478"/>
          <ac:spMkLst>
            <pc:docMk/>
            <pc:sldMk cId="647530937" sldId="302"/>
            <ac:spMk id="6" creationId="{00000000-0000-0000-0000-000000000000}"/>
          </ac:spMkLst>
        </pc:spChg>
        <pc:spChg chg="add">
          <ac:chgData name="marinic.peter@gmail.com" userId="fc3ce95ceeb2cb71" providerId="LiveId" clId="{4929A745-F106-47E0-A554-E56EA44B337E}" dt="2017-09-23T04:34:30.911" v="15"/>
          <ac:spMkLst>
            <pc:docMk/>
            <pc:sldMk cId="647530937" sldId="302"/>
            <ac:spMk id="7" creationId="{D992C397-9C6F-4568-8E31-AD8321469F8D}"/>
          </ac:spMkLst>
        </pc:spChg>
      </pc:sldChg>
      <pc:sldChg chg="addSp delSp modSp add">
        <pc:chgData name="marinic.peter@gmail.com" userId="fc3ce95ceeb2cb71" providerId="LiveId" clId="{4929A745-F106-47E0-A554-E56EA44B337E}" dt="2017-09-23T04:52:07.274" v="378" actId="20577"/>
        <pc:sldMkLst>
          <pc:docMk/>
          <pc:sldMk cId="1879059045" sldId="303"/>
        </pc:sldMkLst>
        <pc:spChg chg="mod">
          <ac:chgData name="marinic.peter@gmail.com" userId="fc3ce95ceeb2cb71" providerId="LiveId" clId="{4929A745-F106-47E0-A554-E56EA44B337E}" dt="2017-09-23T04:52:07.274" v="378" actId="20577"/>
          <ac:spMkLst>
            <pc:docMk/>
            <pc:sldMk cId="1879059045" sldId="303"/>
            <ac:spMk id="2" creationId="{00000000-0000-0000-0000-000000000000}"/>
          </ac:spMkLst>
        </pc:spChg>
        <pc:spChg chg="del">
          <ac:chgData name="marinic.peter@gmail.com" userId="fc3ce95ceeb2cb71" providerId="LiveId" clId="{4929A745-F106-47E0-A554-E56EA44B337E}" dt="2017-09-23T04:34:25.819" v="12" actId="478"/>
          <ac:spMkLst>
            <pc:docMk/>
            <pc:sldMk cId="1879059045" sldId="303"/>
            <ac:spMk id="6" creationId="{00000000-0000-0000-0000-000000000000}"/>
          </ac:spMkLst>
        </pc:spChg>
        <pc:spChg chg="add">
          <ac:chgData name="marinic.peter@gmail.com" userId="fc3ce95ceeb2cb71" providerId="LiveId" clId="{4929A745-F106-47E0-A554-E56EA44B337E}" dt="2017-09-23T04:34:26.276" v="13"/>
          <ac:spMkLst>
            <pc:docMk/>
            <pc:sldMk cId="1879059045" sldId="303"/>
            <ac:spMk id="7" creationId="{459BF475-57E6-444C-B11B-81C646E52B9A}"/>
          </ac:spMkLst>
        </pc:spChg>
      </pc:sldChg>
      <pc:sldChg chg="modSp add">
        <pc:chgData name="marinic.peter@gmail.com" userId="fc3ce95ceeb2cb71" providerId="LiveId" clId="{4929A745-F106-47E0-A554-E56EA44B337E}" dt="2017-09-23T04:41:14.649" v="157" actId="20577"/>
        <pc:sldMkLst>
          <pc:docMk/>
          <pc:sldMk cId="2277098717" sldId="304"/>
        </pc:sldMkLst>
        <pc:spChg chg="mod">
          <ac:chgData name="marinic.peter@gmail.com" userId="fc3ce95ceeb2cb71" providerId="LiveId" clId="{4929A745-F106-47E0-A554-E56EA44B337E}" dt="2017-09-23T04:36:02.884" v="39" actId="20577"/>
          <ac:spMkLst>
            <pc:docMk/>
            <pc:sldMk cId="2277098717" sldId="304"/>
            <ac:spMk id="7" creationId="{00000000-0000-0000-0000-000000000000}"/>
          </ac:spMkLst>
        </pc:spChg>
        <pc:spChg chg="mod">
          <ac:chgData name="marinic.peter@gmail.com" userId="fc3ce95ceeb2cb71" providerId="LiveId" clId="{4929A745-F106-47E0-A554-E56EA44B337E}" dt="2017-09-23T04:41:14.649" v="157" actId="20577"/>
          <ac:spMkLst>
            <pc:docMk/>
            <pc:sldMk cId="2277098717" sldId="304"/>
            <ac:spMk id="9" creationId="{00000000-0000-0000-0000-000000000000}"/>
          </ac:spMkLst>
        </pc:spChg>
      </pc:sldChg>
      <pc:sldChg chg="modSp add">
        <pc:chgData name="marinic.peter@gmail.com" userId="fc3ce95ceeb2cb71" providerId="LiveId" clId="{4929A745-F106-47E0-A554-E56EA44B337E}" dt="2017-09-23T04:50:52.314" v="360" actId="20577"/>
        <pc:sldMkLst>
          <pc:docMk/>
          <pc:sldMk cId="4169606658" sldId="305"/>
        </pc:sldMkLst>
        <pc:spChg chg="mod">
          <ac:chgData name="marinic.peter@gmail.com" userId="fc3ce95ceeb2cb71" providerId="LiveId" clId="{4929A745-F106-47E0-A554-E56EA44B337E}" dt="2017-09-23T04:41:36.572" v="183" actId="20577"/>
          <ac:spMkLst>
            <pc:docMk/>
            <pc:sldMk cId="4169606658" sldId="305"/>
            <ac:spMk id="7" creationId="{00000000-0000-0000-0000-000000000000}"/>
          </ac:spMkLst>
        </pc:spChg>
        <pc:spChg chg="mod">
          <ac:chgData name="marinic.peter@gmail.com" userId="fc3ce95ceeb2cb71" providerId="LiveId" clId="{4929A745-F106-47E0-A554-E56EA44B337E}" dt="2017-09-23T04:50:52.314" v="360" actId="20577"/>
          <ac:spMkLst>
            <pc:docMk/>
            <pc:sldMk cId="4169606658" sldId="305"/>
            <ac:spMk id="9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>
                <a:latin typeface="Trebuchet MS" panose="020B0603020202020204" pitchFamily="34" charset="0"/>
              </a:rPr>
              <a:t>Finanční gramotnost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>
                <a:latin typeface="Trebuchet MS" panose="020B0603020202020204" pitchFamily="34" charset="0"/>
              </a:rPr>
              <a:t>podzim </a:t>
            </a:r>
            <a:r>
              <a:rPr lang="cs-CZ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6371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55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3900" y="2348880"/>
            <a:ext cx="7772400" cy="2450703"/>
          </a:xfrm>
        </p:spPr>
        <p:txBody>
          <a:bodyPr>
            <a:normAutofit/>
          </a:bodyPr>
          <a:lstStyle/>
          <a:p>
            <a:r>
              <a:rPr lang="cs-CZ" alt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Ekonomické a finanční procesy v ekonomickém prostředí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8873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Hospodářství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51520" y="2060848"/>
            <a:ext cx="864096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latin typeface="Trebuchet MS" panose="020B0603020202020204" pitchFamily="34" charset="0"/>
                <a:cs typeface="Arial" panose="020B0604020202020204" pitchFamily="34" charset="0"/>
              </a:rPr>
              <a:t>společným předmětem zkoumání a popisu ekonomických věd je hospodářství</a:t>
            </a:r>
          </a:p>
          <a:p>
            <a:pPr marL="342900" indent="-342900"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cap="small" dirty="0">
                <a:latin typeface="Trebuchet MS" panose="020B0603020202020204" pitchFamily="34" charset="0"/>
                <a:cs typeface="Arial" panose="020B0604020202020204" pitchFamily="34" charset="0"/>
              </a:rPr>
              <a:t>Hospodářství</a:t>
            </a:r>
            <a:r>
              <a:rPr lang="cs-CZ" sz="2400" dirty="0">
                <a:latin typeface="Trebuchet MS" panose="020B0603020202020204" pitchFamily="34" charset="0"/>
                <a:cs typeface="Arial" panose="020B0604020202020204" pitchFamily="34" charset="0"/>
              </a:rPr>
              <a:t> = oblast lidské činnosti, která se zabývá uspokojováním lidských potřeb</a:t>
            </a:r>
          </a:p>
          <a:p>
            <a:pPr marL="714375" indent="-35718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lidské</a:t>
            </a:r>
            <a:r>
              <a:rPr 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cs-CZ" sz="2000" b="1" u="sng" dirty="0">
                <a:latin typeface="Trebuchet MS" panose="020B0603020202020204" pitchFamily="34" charset="0"/>
                <a:cs typeface="Arial" panose="020B0604020202020204" pitchFamily="34" charset="0"/>
              </a:rPr>
              <a:t>potřeby</a:t>
            </a: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 jsou prakticky </a:t>
            </a:r>
            <a:r>
              <a:rPr 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neomezené</a:t>
            </a: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</a:p>
          <a:p>
            <a:pPr marL="714375" indent="-35718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b="1" u="sng" dirty="0">
                <a:latin typeface="Trebuchet MS" panose="020B0603020202020204" pitchFamily="34" charset="0"/>
                <a:cs typeface="Arial" panose="020B0604020202020204" pitchFamily="34" charset="0"/>
              </a:rPr>
              <a:t>statky</a:t>
            </a:r>
            <a:r>
              <a:rPr 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jsou svou podstatou </a:t>
            </a:r>
            <a:r>
              <a:rPr 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nedostatkové a omezené</a:t>
            </a: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/>
            </a:r>
            <a:b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</a:br>
            <a:r>
              <a:rPr 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(statky = prostředky jimiž je možno tyto potřeby uspokojovat) </a:t>
            </a:r>
          </a:p>
          <a:p>
            <a:pPr marL="342900" indent="-342900"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latin typeface="Trebuchet MS" panose="020B0603020202020204" pitchFamily="34" charset="0"/>
                <a:cs typeface="Arial" panose="020B0604020202020204" pitchFamily="34" charset="0"/>
              </a:rPr>
              <a:t>napětí mezi neomezenými potřebami a omezenými statky nutí člověka, aby hospodařil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xmlns="" id="{75CC85CE-5397-49F6-9FEA-4F4880005C5E}"/>
              </a:ext>
            </a:extLst>
          </p:cNvPr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4134410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Trh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303" y="2276872"/>
            <a:ext cx="7200000" cy="4398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xmlns="" id="{7A43B5DE-2256-4E5A-883F-8A88B1EBC270}"/>
              </a:ext>
            </a:extLst>
          </p:cNvPr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1939377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Vývoj 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360000" indent="-3600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TRH</a:t>
            </a:r>
          </a:p>
          <a:p>
            <a:pPr marL="7112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soběstačná hospodářství domácnosti (společnost lovců a sběračů)</a:t>
            </a:r>
          </a:p>
          <a:p>
            <a:pPr marL="7112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dělba práce </a:t>
            </a:r>
          </a:p>
          <a:p>
            <a:pPr marL="1168400" lvl="1" indent="-342900">
              <a:spcBef>
                <a:spcPts val="3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specializace na určité druhy statků</a:t>
            </a:r>
          </a:p>
          <a:p>
            <a:pPr marL="1168400" lvl="1" indent="-342900">
              <a:spcBef>
                <a:spcPts val="3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základ pro růst významu směny</a:t>
            </a:r>
          </a:p>
          <a:p>
            <a:pPr marL="76835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peníze</a:t>
            </a:r>
          </a:p>
          <a:p>
            <a:pPr marL="1168400" lvl="1">
              <a:spcBef>
                <a:spcPts val="3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prostředek směny</a:t>
            </a:r>
          </a:p>
          <a:p>
            <a:pPr marL="1168400" lvl="1">
              <a:spcBef>
                <a:spcPts val="3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vznik u Féničanů;, bankovky v Číně</a:t>
            </a:r>
          </a:p>
          <a:p>
            <a:pPr marL="1168400" lvl="1">
              <a:spcBef>
                <a:spcPts val="3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rozvoj bank a finančního sektoru ve středověku</a:t>
            </a:r>
          </a:p>
          <a:p>
            <a:pPr marL="1111250" lvl="1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16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b="1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xmlns="" id="{D992C397-9C6F-4568-8E31-AD8321469F8D}"/>
              </a:ext>
            </a:extLst>
          </p:cNvPr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647530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Vývoj 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360000" indent="-3600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TRH</a:t>
            </a:r>
          </a:p>
          <a:p>
            <a:pPr marL="7112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dělba práce na mezinárodní úrovni</a:t>
            </a:r>
          </a:p>
          <a:p>
            <a:pPr marL="1111250" lvl="1">
              <a:spcBef>
                <a:spcPts val="3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vznik mezinárodního obchodu</a:t>
            </a:r>
          </a:p>
          <a:p>
            <a:pPr marL="1111250" lvl="1">
              <a:spcBef>
                <a:spcPts val="3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absolutní výhoda (A. Smith); komparativní výhoda (D. Ricardo)</a:t>
            </a:r>
          </a:p>
          <a:p>
            <a:pPr marL="7112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hospodářský systém</a:t>
            </a:r>
          </a:p>
          <a:p>
            <a:pPr marL="1111250" lvl="1">
              <a:spcBef>
                <a:spcPts val="3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centrálně plánovaný systém</a:t>
            </a:r>
          </a:p>
          <a:p>
            <a:pPr marL="1111250" lvl="1">
              <a:spcBef>
                <a:spcPts val="3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tržní systém</a:t>
            </a:r>
          </a:p>
          <a:p>
            <a:pPr marL="7112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tržní struktury</a:t>
            </a:r>
          </a:p>
          <a:p>
            <a:pPr marL="1111250" lvl="1">
              <a:spcBef>
                <a:spcPts val="3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uspořádání vztahů mezi nabídkou a poptávkou</a:t>
            </a:r>
          </a:p>
          <a:p>
            <a:pPr marL="1111250" lvl="1">
              <a:spcBef>
                <a:spcPts val="3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dokonalá konkurence; oligopol; monopol; monopolistická </a:t>
            </a:r>
            <a:r>
              <a:rPr lang="cs-CZ" sz="2000" i="1" dirty="0" err="1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konk</a:t>
            </a: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.</a:t>
            </a:r>
          </a:p>
          <a:p>
            <a:pPr marL="7112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4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111250" lvl="1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16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b="1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xmlns="" id="{459BF475-57E6-444C-B11B-81C646E52B9A}"/>
              </a:ext>
            </a:extLst>
          </p:cNvPr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1879059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Obchod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360000" indent="-3600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prostředník ekonomických transakcí</a:t>
            </a:r>
          </a:p>
          <a:p>
            <a:pPr marL="7112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výhodnost obchodu jako prostředníka = efektivita transakcí</a:t>
            </a:r>
          </a:p>
          <a:p>
            <a:pPr marL="7112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barterový obchod vs. obchod prostřednictvím trhu</a:t>
            </a:r>
          </a:p>
          <a:p>
            <a:pPr marL="7112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7112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7112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7112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7112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368300" indent="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Snížení počtu vzájemných vazeb (efektivnější transakce/nižší náklady)</a:t>
            </a:r>
          </a:p>
          <a:p>
            <a:pPr marL="7112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4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111250" lvl="1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16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b="1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Obrázek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3634696"/>
            <a:ext cx="3337503" cy="2093811"/>
          </a:xfrm>
          <a:prstGeom prst="rect">
            <a:avLst/>
          </a:prstGeom>
        </p:spPr>
      </p:pic>
      <p:pic>
        <p:nvPicPr>
          <p:cNvPr id="33" name="Obrázek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6455" y="3631994"/>
            <a:ext cx="2583857" cy="2069534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xmlns="" id="{6A887B9A-B788-459F-9F57-212AD42F891E}"/>
              </a:ext>
            </a:extLst>
          </p:cNvPr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1417892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Mikroekonomický základ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51520" y="2060848"/>
            <a:ext cx="86409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latin typeface="Trebuchet MS" panose="020B0603020202020204" pitchFamily="34" charset="0"/>
                <a:cs typeface="Arial" panose="020B0604020202020204" pitchFamily="34" charset="0"/>
              </a:rPr>
              <a:t>Preference spotřebitele</a:t>
            </a:r>
          </a:p>
          <a:p>
            <a:pPr marL="355600" indent="-355600"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latin typeface="Trebuchet MS" panose="020B0603020202020204" pitchFamily="34" charset="0"/>
                <a:cs typeface="Arial" panose="020B0604020202020204" pitchFamily="34" charset="0"/>
              </a:rPr>
              <a:t>Rozpočtové omezení</a:t>
            </a:r>
          </a:p>
          <a:p>
            <a:pPr marL="355600" indent="-355600"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latin typeface="Trebuchet MS" panose="020B0603020202020204" pitchFamily="34" charset="0"/>
                <a:cs typeface="Arial" panose="020B0604020202020204" pitchFamily="34" charset="0"/>
              </a:rPr>
              <a:t>Náklady a výnosy podniku</a:t>
            </a:r>
          </a:p>
          <a:p>
            <a:pPr marL="355600" indent="-355600"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latin typeface="Trebuchet MS" panose="020B0603020202020204" pitchFamily="34" charset="0"/>
                <a:cs typeface="Arial" panose="020B0604020202020204" pitchFamily="34" charset="0"/>
              </a:rPr>
              <a:t>Konkurence a konkurenceschopnost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xmlns="" id="{75CC85CE-5397-49F6-9FEA-4F4880005C5E}"/>
              </a:ext>
            </a:extLst>
          </p:cNvPr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2277098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Makroekonomická politika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51520" y="2060848"/>
            <a:ext cx="864096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latin typeface="Trebuchet MS" panose="020B0603020202020204" pitchFamily="34" charset="0"/>
                <a:cs typeface="Arial" panose="020B0604020202020204" pitchFamily="34" charset="0"/>
              </a:rPr>
              <a:t>Makroekonomické ukazatele</a:t>
            </a:r>
          </a:p>
          <a:p>
            <a:pPr marL="812800" lvl="1" indent="-355600"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Hrubý domácí produkt</a:t>
            </a:r>
          </a:p>
          <a:p>
            <a:pPr marL="812800" lvl="1" indent="-355600"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Nezaměstnanost</a:t>
            </a:r>
          </a:p>
          <a:p>
            <a:pPr marL="812800" lvl="1" indent="-355600"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Inflace</a:t>
            </a:r>
          </a:p>
          <a:p>
            <a:pPr marL="355600" indent="-355600"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latin typeface="Trebuchet MS" panose="020B0603020202020204" pitchFamily="34" charset="0"/>
                <a:cs typeface="Arial" panose="020B0604020202020204" pitchFamily="34" charset="0"/>
              </a:rPr>
              <a:t>Hospodářská politika státu</a:t>
            </a:r>
          </a:p>
          <a:p>
            <a:pPr marL="812800" lvl="1" indent="-355600"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Vytváření právního rámce</a:t>
            </a:r>
          </a:p>
          <a:p>
            <a:pPr marL="812800" lvl="1" indent="-355600"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Fiskální politika</a:t>
            </a:r>
          </a:p>
          <a:p>
            <a:pPr marL="812800" lvl="1" indent="-355600"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Monetární politika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xmlns="" id="{75CC85CE-5397-49F6-9FEA-4F4880005C5E}"/>
              </a:ext>
            </a:extLst>
          </p:cNvPr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41696066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218</Words>
  <Application>Microsoft Office PowerPoint</Application>
  <PresentationFormat>Předvádění na obrazovce (4:3)</PresentationFormat>
  <Paragraphs>68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Trebuchet MS</vt:lpstr>
      <vt:lpstr>Verdana</vt:lpstr>
      <vt:lpstr>Wingdings</vt:lpstr>
      <vt:lpstr>Motiv sady Office</vt:lpstr>
      <vt:lpstr>Finanční gramotnost</vt:lpstr>
      <vt:lpstr>Ekonomické a finanční procesy v ekonomickém prostředí</vt:lpstr>
      <vt:lpstr>Hospodářství</vt:lpstr>
      <vt:lpstr>Trh</vt:lpstr>
      <vt:lpstr>Vývoj trhu</vt:lpstr>
      <vt:lpstr>Vývoj trhu</vt:lpstr>
      <vt:lpstr>Obchod</vt:lpstr>
      <vt:lpstr>Mikroekonomický základ</vt:lpstr>
      <vt:lpstr>Makroekonomická politika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UOPK_0009 Ekonomika a řízení průmyslových podniků 1</dc:title>
  <dc:creator>Marinič Peter</dc:creator>
  <cp:lastModifiedBy>Peter Marinič</cp:lastModifiedBy>
  <cp:revision>26</cp:revision>
  <dcterms:created xsi:type="dcterms:W3CDTF">2016-09-26T09:14:21Z</dcterms:created>
  <dcterms:modified xsi:type="dcterms:W3CDTF">2019-09-16T08:10:38Z</dcterms:modified>
</cp:coreProperties>
</file>